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63" r:id="rId3"/>
    <p:sldId id="257" r:id="rId4"/>
    <p:sldId id="258" r:id="rId5"/>
    <p:sldId id="259" r:id="rId6"/>
    <p:sldId id="264" r:id="rId7"/>
    <p:sldId id="265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12/19/2021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5;&#1086;&#1083;&#1100;&#1079;&#1086;&#1074;&#1072;&#1090;&#1077;&#1083;&#1100;\Downloads\&#1043;&#1076;&#1077;%20&#1088;&#1091;&#1073;&#1083;&#1100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295400"/>
          </a:xfrm>
        </p:spPr>
        <p:txBody>
          <a:bodyPr/>
          <a:lstStyle/>
          <a:p>
            <a:r>
              <a:rPr lang="ru-RU" dirty="0" smtClean="0"/>
              <a:t>Открытый урок</a:t>
            </a:r>
          </a:p>
          <a:p>
            <a:r>
              <a:rPr lang="ru-RU" dirty="0" smtClean="0"/>
              <a:t>В 10 а классе</a:t>
            </a:r>
          </a:p>
          <a:p>
            <a:r>
              <a:rPr lang="ru-RU" dirty="0" smtClean="0"/>
              <a:t>МАОУ ПГО СОШ – ЛИЦЕЙ № 4 «Интеллект»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81000"/>
            <a:ext cx="8915400" cy="20574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/>
              <a:t>Решение </a:t>
            </a:r>
            <a:r>
              <a:rPr lang="ru-RU" sz="5400" b="1" dirty="0" err="1" smtClean="0"/>
              <a:t>практико</a:t>
            </a:r>
            <a:r>
              <a:rPr lang="ru-RU" sz="5400" b="1" dirty="0" smtClean="0"/>
              <a:t> – ориентированных </a:t>
            </a:r>
            <a:br>
              <a:rPr lang="ru-RU" sz="5400" b="1" dirty="0" smtClean="0"/>
            </a:br>
            <a:r>
              <a:rPr lang="ru-RU" sz="5400" b="1" dirty="0" smtClean="0"/>
              <a:t>задач</a:t>
            </a:r>
            <a:endParaRPr lang="ru-RU" sz="5400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438400" y="4495800"/>
            <a:ext cx="6400800" cy="129540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5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000" b="1" cap="all" spc="250" noProof="0" dirty="0" smtClean="0">
                <a:solidFill>
                  <a:schemeClr val="tx2"/>
                </a:solidFill>
              </a:rPr>
              <a:t>Бажова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000" b="1" cap="all" spc="250" noProof="0" dirty="0" smtClean="0">
                <a:solidFill>
                  <a:schemeClr val="tx2"/>
                </a:solidFill>
              </a:rPr>
              <a:t>Наталья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2000" b="1" cap="all" spc="250" dirty="0" err="1" smtClean="0">
                <a:solidFill>
                  <a:schemeClr val="tx2"/>
                </a:solidFill>
              </a:rPr>
              <a:t>михайловна</a:t>
            </a:r>
            <a:endParaRPr kumimoji="0" lang="ru-RU" sz="20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276600" y="6096000"/>
            <a:ext cx="3048000" cy="76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600" b="1" i="0" u="none" strike="noStrike" kern="1200" cap="all" spc="25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Г. Полевской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ru-RU" sz="1600" b="1" cap="all" spc="250" dirty="0" smtClean="0">
                <a:solidFill>
                  <a:schemeClr val="tx2"/>
                </a:solidFill>
              </a:rPr>
              <a:t>Декабрь 2021 Г.</a:t>
            </a:r>
            <a:endParaRPr kumimoji="0" lang="ru-RU" sz="1600" b="1" i="0" u="none" strike="noStrike" kern="1200" cap="all" spc="25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Решение</a:t>
            </a:r>
            <a:br>
              <a:rPr lang="ru-RU" sz="3200" b="1" dirty="0" smtClean="0"/>
            </a:br>
            <a:r>
              <a:rPr lang="ru-RU" sz="3200" b="1" dirty="0" smtClean="0"/>
              <a:t> </a:t>
            </a:r>
            <a:r>
              <a:rPr lang="ru-RU" sz="3200" b="1" dirty="0" err="1" smtClean="0"/>
              <a:t>практико</a:t>
            </a:r>
            <a:r>
              <a:rPr lang="ru-RU" sz="3200" b="1" dirty="0" smtClean="0"/>
              <a:t> – ориентированных задач</a:t>
            </a:r>
            <a:endParaRPr lang="ru-RU" dirty="0"/>
          </a:p>
        </p:txBody>
      </p:sp>
      <p:pic>
        <p:nvPicPr>
          <p:cNvPr id="6" name="Где рубль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8600" y="1600200"/>
            <a:ext cx="8727141" cy="5029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3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Решение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dirty="0" err="1" smtClean="0"/>
              <a:t>практико</a:t>
            </a:r>
            <a:r>
              <a:rPr lang="ru-RU" sz="3600" b="1" dirty="0" smtClean="0"/>
              <a:t> – ориентированных задач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209800"/>
            <a:ext cx="8503920" cy="33528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C0000"/>
                </a:solidFill>
              </a:rPr>
              <a:t>  Цели урока</a:t>
            </a:r>
          </a:p>
          <a:p>
            <a:endParaRPr lang="ru-RU" sz="4800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28600" y="2743200"/>
            <a:ext cx="8763000" cy="3429000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50000"/>
              </a:lnSpc>
              <a:buAutoNum type="arabicPeriod"/>
            </a:pPr>
            <a:r>
              <a:rPr lang="ru-RU" sz="2800" dirty="0" smtClean="0"/>
              <a:t>Решение задачи</a:t>
            </a:r>
          </a:p>
          <a:p>
            <a:pPr marL="342900" indent="-342900" algn="l">
              <a:lnSpc>
                <a:spcPct val="150000"/>
              </a:lnSpc>
              <a:buAutoNum type="arabicPeriod"/>
            </a:pPr>
            <a:r>
              <a:rPr lang="ru-RU" sz="2800" dirty="0" smtClean="0"/>
              <a:t>Презентация решения задачи</a:t>
            </a:r>
          </a:p>
          <a:p>
            <a:pPr marL="342900" indent="-342900" algn="l">
              <a:lnSpc>
                <a:spcPct val="150000"/>
              </a:lnSpc>
              <a:buAutoNum type="arabicPeriod"/>
            </a:pPr>
            <a:r>
              <a:rPr lang="ru-RU" sz="2800" dirty="0" smtClean="0"/>
              <a:t>Оценивание по критериям решения задачи другой группой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447800"/>
          </a:xfrm>
        </p:spPr>
        <p:txBody>
          <a:bodyPr>
            <a:noAutofit/>
          </a:bodyPr>
          <a:lstStyle/>
          <a:p>
            <a:r>
              <a:rPr lang="ru-RU" sz="4800" dirty="0" smtClean="0"/>
              <a:t>Порядок работы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в </a:t>
            </a:r>
            <a:r>
              <a:rPr lang="ru-RU" sz="4800" dirty="0" smtClean="0"/>
              <a:t>группах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Задача для группы 1</a:t>
            </a:r>
            <a:br>
              <a:rPr lang="ru-RU" sz="3600" b="1" dirty="0" smtClean="0"/>
            </a:br>
            <a:r>
              <a:rPr lang="ru-RU" sz="3600" b="1" dirty="0" smtClean="0"/>
              <a:t>Комплексное задание«Закупка окон» </a:t>
            </a:r>
            <a:endParaRPr lang="ru-RU" sz="3600" b="1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28600" y="1295400"/>
            <a:ext cx="8686800" cy="914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indent="361950" algn="just"/>
            <a:r>
              <a:rPr lang="ru-RU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Компания «Дом для семьи» занимается строительством </a:t>
            </a:r>
            <a:r>
              <a:rPr lang="ru-RU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коттеджных</a:t>
            </a:r>
            <a:r>
              <a:rPr lang="ru-RU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посёлков. Для остекления коттеджей она закупает у фирмы по изготовлению окон различные виды окон.</a:t>
            </a:r>
          </a:p>
        </p:txBody>
      </p:sp>
      <p:pic>
        <p:nvPicPr>
          <p:cNvPr id="10" name="Рисунок 9"/>
          <p:cNvPicPr/>
          <p:nvPr/>
        </p:nvPicPr>
        <p:blipFill>
          <a:blip r:embed="rId2" cstate="print">
            <a:lum bright="17000" contrast="47000"/>
          </a:blip>
          <a:srcRect/>
          <a:stretch>
            <a:fillRect/>
          </a:stretch>
        </p:blipFill>
        <p:spPr bwMode="auto">
          <a:xfrm>
            <a:off x="2971800" y="2133600"/>
            <a:ext cx="5867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28600" y="2209800"/>
            <a:ext cx="2819400" cy="10668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indent="361950"/>
            <a:r>
              <a:rPr lang="ru-RU" sz="16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Образцы окон с размерами в </a:t>
            </a:r>
            <a:r>
              <a:rPr lang="ru-RU" sz="1600" b="1" dirty="0" err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милли-метрах</a:t>
            </a:r>
            <a:r>
              <a:rPr lang="ru-RU" sz="16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представлены на рисунках.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28600" y="3200400"/>
            <a:ext cx="2743200" cy="1295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indent="361950"/>
            <a:r>
              <a:rPr lang="ru-RU" sz="16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Цены одного квадратного метра различных видов окон представлены в таблице ниже.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04800" y="4648200"/>
          <a:ext cx="2514600" cy="1512570"/>
        </p:xfrm>
        <a:graphic>
          <a:graphicData uri="http://schemas.openxmlformats.org/drawingml/2006/table">
            <a:tbl>
              <a:tblPr/>
              <a:tblGrid>
                <a:gridCol w="1447800"/>
                <a:gridCol w="1066800"/>
              </a:tblGrid>
              <a:tr h="490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 окна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Цена за 1 м²</a:t>
                      </a:r>
                      <a:endParaRPr lang="ru-RU" sz="11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6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Треугольное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3 460 руб.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6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Прямоугольное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5 700 руб.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6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Трапецевидное</a:t>
                      </a:r>
                      <a:endParaRPr lang="ru-RU" sz="11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6 000 руб.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2895600" y="3810000"/>
            <a:ext cx="6248400" cy="3048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lvl="0"/>
            <a:r>
              <a:rPr lang="ru-RU" sz="1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1. Отметьте «Верно» или «Неверно» для каждого утверждения в таблице, приведённой ниже</a:t>
            </a: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895600" y="4038600"/>
          <a:ext cx="6019800" cy="1020318"/>
        </p:xfrm>
        <a:graphic>
          <a:graphicData uri="http://schemas.openxmlformats.org/drawingml/2006/table">
            <a:tbl>
              <a:tblPr/>
              <a:tblGrid>
                <a:gridCol w="4690753"/>
                <a:gridCol w="567047"/>
                <a:gridCol w="762000"/>
              </a:tblGrid>
              <a:tr h="193963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Утверждение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8" marR="6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Верно</a:t>
                      </a:r>
                      <a:endParaRPr lang="ru-RU" sz="9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8" marR="6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Неверно</a:t>
                      </a:r>
                      <a:endParaRPr lang="ru-RU" sz="9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8" marR="6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1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Один квадратный метр треугольного окна дешевле одного квадратного метра прямоугольного окна на 2240 рублей</a:t>
                      </a:r>
                      <a:endParaRPr lang="ru-RU" sz="13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8" marR="6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8" marR="6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8" marR="6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18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Площадь одного окна в форме трапеции в 3 раза больше площади одного треугольного окна.</a:t>
                      </a:r>
                      <a:endParaRPr lang="ru-RU" sz="13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418" marR="6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8" marR="6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418" marR="6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Заголовок 1"/>
          <p:cNvSpPr txBox="1">
            <a:spLocks/>
          </p:cNvSpPr>
          <p:nvPr/>
        </p:nvSpPr>
        <p:spPr>
          <a:xfrm>
            <a:off x="2819400" y="5105400"/>
            <a:ext cx="6096000" cy="4572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lvl="0"/>
            <a:r>
              <a:rPr lang="ru-RU" sz="1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2. Фирма по изготовлению окон предоставляет покупателям следующие скидки:  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971800" y="5486400"/>
          <a:ext cx="5791200" cy="461714"/>
        </p:xfrm>
        <a:graphic>
          <a:graphicData uri="http://schemas.openxmlformats.org/drawingml/2006/table">
            <a:tbl>
              <a:tblPr/>
              <a:tblGrid>
                <a:gridCol w="5791200"/>
              </a:tblGrid>
              <a:tr h="14559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13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 заказе товара на сумму свыше 100 000 рублей предоставляется скидка 5%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876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1300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 заказе товара на сумму свыше 300 000 рублей предоставляется скидка 10%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Заголовок 1"/>
          <p:cNvSpPr txBox="1">
            <a:spLocks/>
          </p:cNvSpPr>
          <p:nvPr/>
        </p:nvSpPr>
        <p:spPr>
          <a:xfrm>
            <a:off x="2895600" y="6019800"/>
            <a:ext cx="6019800" cy="3810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</a:rPr>
              <a:t>Какую сумму за покупку 20 прямоугольных окон заплатит строительная компания фирме с учётом скидок?</a:t>
            </a:r>
            <a:endParaRPr lang="ru-RU" sz="1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Задача для группы 2</a:t>
            </a:r>
            <a:br>
              <a:rPr lang="ru-RU" sz="3600" b="1" dirty="0" smtClean="0"/>
            </a:br>
            <a:r>
              <a:rPr lang="ru-RU" sz="3100" b="1" dirty="0" smtClean="0"/>
              <a:t>Комплексное задание«Пособие на ребёнка» </a:t>
            </a:r>
            <a:endParaRPr lang="ru-RU" sz="3100" b="1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28600" y="1295400"/>
            <a:ext cx="8915400" cy="533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indent="361950"/>
            <a:r>
              <a:rPr lang="ru-RU" sz="17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Семья имеет право получать от государства ежемесячное пособие на ребёнка в возрасте до трёх лет, если подходит под установленный критерий: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28600" y="1828800"/>
            <a:ext cx="8915400" cy="1295400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vert="horz" anchor="b">
            <a:noAutofit/>
          </a:bodyPr>
          <a:lstStyle/>
          <a:p>
            <a:pPr indent="361950"/>
            <a:r>
              <a:rPr lang="ru-RU" sz="1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Если сложить все доходы семьи за последние 12 месяцев и разделить их на количество членов этой семьи (родителей и несовершеннолетних детей), а затем найденный средний среднедушевой доход разделить на 12, то на одного человека должно получиться меньше двух прожиточных минимумов, установленных в субъекте Российской Федерации для трудоспособного населения.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362200" y="4800600"/>
            <a:ext cx="6477000" cy="533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lvl="0"/>
            <a:r>
              <a:rPr lang="ru-RU" sz="1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1. </a:t>
            </a:r>
            <a:r>
              <a:rPr lang="ru-RU" sz="1400" b="1" dirty="0" smtClean="0">
                <a:solidFill>
                  <a:srgbClr val="C00000"/>
                </a:solidFill>
              </a:rPr>
              <a:t>Имеет ли право семья Ивановых получать ежемесячное пособие на ребёнка?                 Да                                 Нет   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286000" y="5257800"/>
            <a:ext cx="6858000" cy="11430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1400" b="1" dirty="0" smtClean="0">
                <a:solidFill>
                  <a:srgbClr val="C00000"/>
                </a:solidFill>
              </a:rPr>
              <a:t>. Приведите пример ежемесячного заработка Марии Петровны и Сергея Андреевича, при котором семья Ивановых не будет иметь право на ежемесячное пособие.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Ежемесячный заработок Ивановой Марии Петровны ________ руб.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Ежемесячный заработок Иванова Сергея </a:t>
            </a:r>
            <a:r>
              <a:rPr lang="ru-RU" sz="1400" b="1" dirty="0" err="1" smtClean="0">
                <a:solidFill>
                  <a:srgbClr val="C00000"/>
                </a:solidFill>
              </a:rPr>
              <a:t>Андреевича________</a:t>
            </a:r>
            <a:r>
              <a:rPr lang="ru-RU" sz="1400" b="1" dirty="0" smtClean="0">
                <a:solidFill>
                  <a:srgbClr val="C00000"/>
                </a:solidFill>
              </a:rPr>
              <a:t> руб.</a:t>
            </a:r>
            <a:endParaRPr lang="ru-RU" sz="1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91200" y="5029200"/>
            <a:ext cx="304800" cy="3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772400" y="5029200"/>
            <a:ext cx="304800" cy="30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228600" y="3124200"/>
            <a:ext cx="8915400" cy="8382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indent="361950"/>
            <a:r>
              <a:rPr lang="ru-RU" sz="1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Семья Ивановых состоит из четырёх человек (мама, папа и двое детей). Одному из детей ещё не исполнилось трёх лет, и семья хочет получать на него ежемесячное пособие. </a:t>
            </a:r>
            <a:r>
              <a:rPr lang="ru-RU" sz="1600" dirty="0" smtClean="0">
                <a:solidFill>
                  <a:srgbClr val="002060"/>
                </a:solidFill>
              </a:rPr>
              <a:t>Доходы родителей за последние 12 месяцев указаны в таблице:</a:t>
            </a:r>
            <a:endParaRPr lang="ru-RU" sz="160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228600" y="4114800"/>
            <a:ext cx="8686800" cy="3048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endParaRPr lang="ru-RU" sz="16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971800" y="3962400"/>
          <a:ext cx="5897118" cy="736092"/>
        </p:xfrm>
        <a:graphic>
          <a:graphicData uri="http://schemas.openxmlformats.org/drawingml/2006/table">
            <a:tbl>
              <a:tblPr/>
              <a:tblGrid>
                <a:gridCol w="2746883"/>
                <a:gridCol w="315023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Член семьи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 за последние 12 месяцев, руб.  </a:t>
                      </a:r>
                      <a:endParaRPr lang="ru-RU" sz="11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Мама – Иванова Мария Петровна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347 040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Папа – Иванов Сергей Андреевич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429 000</a:t>
                      </a:r>
                      <a:endParaRPr lang="ru-RU" sz="11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Заголовок 1"/>
          <p:cNvSpPr txBox="1">
            <a:spLocks/>
          </p:cNvSpPr>
          <p:nvPr/>
        </p:nvSpPr>
        <p:spPr>
          <a:xfrm>
            <a:off x="304800" y="4953000"/>
            <a:ext cx="2057400" cy="14478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размер прожиточного минимума для трудоспособного населения составляет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11 054 рубля.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304800" y="3962400"/>
            <a:ext cx="2590800" cy="7620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    В субъекте Российской Федерации, где проживают Ивановы, 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Задача для группы 3</a:t>
            </a:r>
            <a:br>
              <a:rPr lang="ru-RU" sz="3600" b="1" dirty="0" smtClean="0"/>
            </a:br>
            <a:r>
              <a:rPr lang="ru-RU" sz="3100" b="1" dirty="0" smtClean="0"/>
              <a:t>Комплексное задание«Кулинарный колледж» </a:t>
            </a:r>
            <a:endParaRPr lang="ru-RU" sz="3100" b="1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28600" y="1295400"/>
            <a:ext cx="8686800" cy="22098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indent="457200"/>
            <a:r>
              <a:rPr lang="ru-RU" sz="1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Наташа и Оля учатся в кулинарном колледже. Они изучают технологии приготовления различных блюд.</a:t>
            </a:r>
          </a:p>
          <a:p>
            <a:pPr indent="457200"/>
            <a:r>
              <a:rPr lang="ru-RU" sz="1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На занятиях по теме «Каши и блюда из круп» при вычислении массы готового продукта учащееся считают, что:</a:t>
            </a:r>
          </a:p>
          <a:p>
            <a:pPr indent="457200"/>
            <a:r>
              <a:rPr lang="ru-RU" sz="1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– 1 порция – это 200 граммов готовой каши;</a:t>
            </a:r>
          </a:p>
          <a:p>
            <a:pPr indent="457200"/>
            <a:r>
              <a:rPr lang="ru-RU" sz="1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– из 1 кг пшённой крупы получается 4 кг готовой каши;</a:t>
            </a:r>
          </a:p>
          <a:p>
            <a:pPr indent="457200"/>
            <a:r>
              <a:rPr lang="ru-RU" sz="1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– для приготовления 1 кг готовой каши пшённой необходимо 0,8 л жидкости, из которой 40% составляет вода и 60% молоко.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04800" y="3886200"/>
            <a:ext cx="8458200" cy="10668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lvl="0"/>
            <a:r>
              <a:rPr lang="ru-RU" sz="16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1. </a:t>
            </a:r>
            <a:r>
              <a:rPr lang="ru-RU" sz="1600" b="1" dirty="0" smtClean="0">
                <a:solidFill>
                  <a:srgbClr val="C00000"/>
                </a:solidFill>
              </a:rPr>
              <a:t>На практическом занятии Наташа и Оля получили задание определить количество порций каши пшённой, которое можно приготовить из 3 кг пшена.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     </a:t>
            </a:r>
            <a:endParaRPr lang="ru-RU" sz="1600" b="1" dirty="0" smtClean="0">
              <a:solidFill>
                <a:srgbClr val="C00000"/>
              </a:solidFill>
            </a:endParaRPr>
          </a:p>
          <a:p>
            <a:r>
              <a:rPr lang="ru-RU" sz="1600" b="1" dirty="0" smtClean="0">
                <a:solidFill>
                  <a:srgbClr val="C00000"/>
                </a:solidFill>
              </a:rPr>
              <a:t>    Сделайте </a:t>
            </a:r>
            <a:r>
              <a:rPr lang="ru-RU" sz="1600" b="1" dirty="0" smtClean="0">
                <a:solidFill>
                  <a:srgbClr val="C00000"/>
                </a:solidFill>
              </a:rPr>
              <a:t>расчёты и приведите ответ.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04800" y="5105400"/>
            <a:ext cx="8534400" cy="9906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lvl="0"/>
            <a:r>
              <a:rPr lang="ru-RU" sz="1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2</a:t>
            </a:r>
            <a:r>
              <a:rPr lang="ru-RU" sz="1600" b="1" dirty="0" smtClean="0">
                <a:solidFill>
                  <a:srgbClr val="C00000"/>
                </a:solidFill>
              </a:rPr>
              <a:t>. Наташа и Оля должны рассчитать, сколько литров воды и сколько литров молока необходимо для приготовления 1 кг каши пшённой.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     </a:t>
            </a:r>
          </a:p>
          <a:p>
            <a:r>
              <a:rPr lang="ru-RU" sz="1600" b="1" dirty="0" smtClean="0">
                <a:solidFill>
                  <a:srgbClr val="C00000"/>
                </a:solidFill>
              </a:rPr>
              <a:t>     Сделайте </a:t>
            </a:r>
            <a:r>
              <a:rPr lang="ru-RU" sz="1600" b="1" dirty="0" smtClean="0">
                <a:solidFill>
                  <a:srgbClr val="C00000"/>
                </a:solidFill>
              </a:rPr>
              <a:t>расчёты и приведите ответ.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14600"/>
            <a:ext cx="3048000" cy="1295400"/>
          </a:xfrm>
        </p:spPr>
        <p:txBody>
          <a:bodyPr/>
          <a:lstStyle/>
          <a:p>
            <a:pPr algn="ctr"/>
            <a:r>
              <a:rPr lang="ru-RU" sz="2000" dirty="0" err="1" smtClean="0"/>
              <a:t>Практико</a:t>
            </a:r>
            <a:r>
              <a:rPr lang="ru-RU" sz="2000" dirty="0" smtClean="0"/>
              <a:t> – ориентированные задачи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124200" y="1219200"/>
            <a:ext cx="5638800" cy="3124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FF9900"/>
                </a:solidFill>
              </a:rPr>
              <a:t>Желаем вам удач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9900"/>
                </a:solidFill>
              </a:rPr>
              <a:t>в решении жизненных задач!</a:t>
            </a:r>
            <a:endParaRPr lang="ru-RU" sz="4400" b="1" dirty="0">
              <a:solidFill>
                <a:srgbClr val="FF99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971800" y="4572000"/>
            <a:ext cx="5715000" cy="18288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P. S.    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Человек все может…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CC0000"/>
                </a:solidFill>
                <a:latin typeface="+mj-lt"/>
                <a:ea typeface="+mj-ea"/>
                <a:cs typeface="+mj-cs"/>
              </a:rPr>
              <a:t>               </a:t>
            </a:r>
            <a:r>
              <a:rPr lang="ru-RU" sz="2800" b="1" dirty="0" smtClean="0">
                <a:solidFill>
                  <a:srgbClr val="CC0000"/>
                </a:solidFill>
                <a:latin typeface="+mj-lt"/>
                <a:ea typeface="+mj-ea"/>
                <a:cs typeface="+mj-cs"/>
              </a:rPr>
              <a:t>Л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ишь бы захотел…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000" b="1" dirty="0" smtClean="0">
              <a:solidFill>
                <a:srgbClr val="CC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rgbClr val="CC0000"/>
                </a:solidFill>
                <a:latin typeface="+mj-lt"/>
                <a:ea typeface="+mj-ea"/>
                <a:cs typeface="+mj-cs"/>
              </a:rPr>
              <a:t>М. Горький «На дне»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271</TotalTime>
  <Words>602</Words>
  <Application>Microsoft Office PowerPoint</Application>
  <PresentationFormat>Экран (4:3)</PresentationFormat>
  <Paragraphs>75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Официальная</vt:lpstr>
      <vt:lpstr>Решение практико – ориентированных  задач</vt:lpstr>
      <vt:lpstr>Решение  практико – ориентированных задач</vt:lpstr>
      <vt:lpstr>Решение  практико – ориентированных задач</vt:lpstr>
      <vt:lpstr>Порядок работы  в группах</vt:lpstr>
      <vt:lpstr>Задача для группы 1 Комплексное задание«Закупка окон» </vt:lpstr>
      <vt:lpstr>Задача для группы 2 Комплексное задание«Пособие на ребёнка» </vt:lpstr>
      <vt:lpstr>Задача для группы 3 Комплексное задание«Кулинарный колледж» </vt:lpstr>
      <vt:lpstr>Практико – ориентированные задачи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Талашманова</dc:creator>
  <cp:lastModifiedBy>Татьяна Талашманова</cp:lastModifiedBy>
  <cp:revision>27</cp:revision>
  <dcterms:created xsi:type="dcterms:W3CDTF">2021-12-18T14:53:31Z</dcterms:created>
  <dcterms:modified xsi:type="dcterms:W3CDTF">2021-12-19T15:12:55Z</dcterms:modified>
</cp:coreProperties>
</file>