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7" r:id="rId2"/>
    <p:sldId id="256" r:id="rId3"/>
    <p:sldId id="258" r:id="rId4"/>
    <p:sldId id="259" r:id="rId5"/>
    <p:sldId id="260" r:id="rId6"/>
    <p:sldId id="261" r:id="rId7"/>
    <p:sldId id="264" r:id="rId8"/>
    <p:sldId id="262" r:id="rId9"/>
    <p:sldId id="265" r:id="rId10"/>
    <p:sldId id="263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54" d="100"/>
          <a:sy n="154" d="100"/>
        </p:scale>
        <p:origin x="53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673EF0-0BDE-4CA3-9438-753466F57451}" type="datetimeFigureOut">
              <a:rPr lang="ru-RU" smtClean="0"/>
              <a:t>21.10.2023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DD4821-76B3-4D50-B5F1-622169D16D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2573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DD4821-76B3-4D50-B5F1-622169D16DA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2501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BE7CF-D569-4CFE-8989-6A8C3A01809E}" type="datetimeFigureOut">
              <a:rPr lang="ru-RU" smtClean="0"/>
              <a:t>21.10.2023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F8D8-CEE7-4B3B-A7DD-A9C3F3E5A8CF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2463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BE7CF-D569-4CFE-8989-6A8C3A01809E}" type="datetimeFigureOut">
              <a:rPr lang="ru-RU" smtClean="0"/>
              <a:t>21.10.2023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F8D8-CEE7-4B3B-A7DD-A9C3F3E5A8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7455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BE7CF-D569-4CFE-8989-6A8C3A01809E}" type="datetimeFigureOut">
              <a:rPr lang="ru-RU" smtClean="0"/>
              <a:t>21.10.2023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F8D8-CEE7-4B3B-A7DD-A9C3F3E5A8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9538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BE7CF-D569-4CFE-8989-6A8C3A01809E}" type="datetimeFigureOut">
              <a:rPr lang="ru-RU" smtClean="0"/>
              <a:t>21.10.2023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F8D8-CEE7-4B3B-A7DD-A9C3F3E5A8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4697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BE7CF-D569-4CFE-8989-6A8C3A01809E}" type="datetimeFigureOut">
              <a:rPr lang="ru-RU" smtClean="0"/>
              <a:t>21.10.2023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F8D8-CEE7-4B3B-A7DD-A9C3F3E5A8CF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1724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BE7CF-D569-4CFE-8989-6A8C3A01809E}" type="datetimeFigureOut">
              <a:rPr lang="ru-RU" smtClean="0"/>
              <a:t>21.10.2023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F8D8-CEE7-4B3B-A7DD-A9C3F3E5A8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50690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BE7CF-D569-4CFE-8989-6A8C3A01809E}" type="datetimeFigureOut">
              <a:rPr lang="ru-RU" smtClean="0"/>
              <a:t>21.10.2023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F8D8-CEE7-4B3B-A7DD-A9C3F3E5A8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392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BE7CF-D569-4CFE-8989-6A8C3A01809E}" type="datetimeFigureOut">
              <a:rPr lang="ru-RU" smtClean="0"/>
              <a:t>21.10.2023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F8D8-CEE7-4B3B-A7DD-A9C3F3E5A8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4714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BE7CF-D569-4CFE-8989-6A8C3A01809E}" type="datetimeFigureOut">
              <a:rPr lang="ru-RU" smtClean="0"/>
              <a:t>21.10.2023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F8D8-CEE7-4B3B-A7DD-A9C3F3E5A8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98517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F07BE7CF-D569-4CFE-8989-6A8C3A01809E}" type="datetimeFigureOut">
              <a:rPr lang="ru-RU" smtClean="0"/>
              <a:t>21.10.2023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4BEF8D8-CEE7-4B3B-A7DD-A9C3F3E5A8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303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BE7CF-D569-4CFE-8989-6A8C3A01809E}" type="datetimeFigureOut">
              <a:rPr lang="ru-RU" smtClean="0"/>
              <a:t>21.10.2023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BEF8D8-CEE7-4B3B-A7DD-A9C3F3E5A8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612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F07BE7CF-D569-4CFE-8989-6A8C3A01809E}" type="datetimeFigureOut">
              <a:rPr lang="ru-RU" smtClean="0"/>
              <a:t>21.10.2023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4BEF8D8-CEE7-4B3B-A7DD-A9C3F3E5A8CF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5745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package" Target="../embeddings/Microsoft_Word_Document.docx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web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6D27FA-BA11-749F-8FD6-49FCCAE27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DAB1C96-FF0F-3353-DF81-C991E0A49A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E0034EA-52C1-B01B-7399-8638ECE484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409" y="0"/>
            <a:ext cx="5484877" cy="503237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A63E382-26C3-F75D-00F4-15D327558C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8996" y="2361578"/>
            <a:ext cx="6288702" cy="449642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E72921E-C786-CE16-E846-92552060B4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80434" y="0"/>
            <a:ext cx="2037264" cy="262928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2516CDB-D11B-3196-2076-9C43827DEEA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0687" t="13787"/>
          <a:stretch/>
        </p:blipFill>
        <p:spPr>
          <a:xfrm>
            <a:off x="174302" y="4534216"/>
            <a:ext cx="3126539" cy="2140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4372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9373C1-569E-EBF6-5E04-2BE85A81B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2910" y="3046904"/>
            <a:ext cx="10515600" cy="1325563"/>
          </a:xfrm>
        </p:spPr>
        <p:txBody>
          <a:bodyPr/>
          <a:lstStyle/>
          <a:p>
            <a:pPr algn="ctr"/>
            <a:r>
              <a:rPr lang="ru-RU" dirty="0"/>
              <a:t>Домашнее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92D392F-BE5E-DCE6-3086-111C4DC286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094" y="4372467"/>
            <a:ext cx="10515600" cy="2016675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>
                <a:latin typeface="Times New Roman" panose="02020603050405020304" pitchFamily="18" charset="0"/>
                <a:ea typeface="Calibri" panose="020F0502020204030204" pitchFamily="34" charset="0"/>
              </a:rPr>
              <a:t>Н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еобходимо найти ситуации в современной литературе или художественных фильмах, касающиеся трудовых правоотношений в сфере профессии «Повар, кондитер» и проанализировать данные ситуации на предмет нарушения норм трудового права, определить, кто из героев прав, а кто виноват, законно или незаконно действовали герои, установить вид ответственности за нарушение норм. При выполнении данного задания необходимо ссылаться на статьи нормативно-правовых документов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442BFEF-E0B0-12CE-A793-261AA2368C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8450" y="1260164"/>
            <a:ext cx="2842726" cy="2960142"/>
          </a:xfrm>
          <a:prstGeom prst="rect">
            <a:avLst/>
          </a:prstGeom>
        </p:spPr>
      </p:pic>
      <p:sp>
        <p:nvSpPr>
          <p:cNvPr id="6" name="Облачко с текстом: прямоугольное со скругленными углами 5">
            <a:extLst>
              <a:ext uri="{FF2B5EF4-FFF2-40B4-BE49-F238E27FC236}">
                <a16:creationId xmlns:a16="http://schemas.microsoft.com/office/drawing/2014/main" id="{11E92CFD-F454-0DF0-8706-D740710A1361}"/>
              </a:ext>
            </a:extLst>
          </p:cNvPr>
          <p:cNvSpPr/>
          <p:nvPr/>
        </p:nvSpPr>
        <p:spPr>
          <a:xfrm>
            <a:off x="1789006" y="297890"/>
            <a:ext cx="2281614" cy="601664"/>
          </a:xfrm>
          <a:prstGeom prst="wedgeRoundRectCallou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ОТСКАНИРУЙ МЕНЯ</a:t>
            </a:r>
          </a:p>
        </p:txBody>
      </p:sp>
    </p:spTree>
    <p:extLst>
      <p:ext uri="{BB962C8B-B14F-4D97-AF65-F5344CB8AC3E}">
        <p14:creationId xmlns:p14="http://schemas.microsoft.com/office/powerpoint/2010/main" val="2918292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7FBC7E-FE66-8388-DD98-461C331DE0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6000" dirty="0"/>
              <a:t>Особенности регулирования трудовых отношений в сфере профессии «Повар, Кондитер»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6D8956A-C80A-ABA9-194B-AACA8477942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08446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651885-171D-C3E0-1FF2-29AC3009F2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Посмотрите видеоролик и </a:t>
            </a:r>
            <a:br>
              <a:rPr lang="ru-RU" dirty="0"/>
            </a:br>
            <a:r>
              <a:rPr lang="ru-RU" dirty="0"/>
              <a:t>ответьте на вопросы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3E9978B-FC17-8EE6-FA30-477E7C0D66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65928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ак сложились трудовые отношения у персонажей мультфильма?</a:t>
            </a: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Каковы условия заключения трудового договора между персонажами мультфильма?</a:t>
            </a:r>
            <a:endParaRPr lang="ru-RU" sz="4400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D392133-BE9D-7FF8-BD1A-A5F65FC513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2963" y="4573179"/>
            <a:ext cx="1865848" cy="173029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FEFC3A7-C038-E515-FA43-88B93DDB00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2798" y="4573179"/>
            <a:ext cx="1640274" cy="1640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3922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5805F2-0750-C743-3CAE-C6D7D3DFA6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Работа с учебником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3951384-13EF-0E1B-8F1C-FA575D9920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/>
              <a:t>Параграф 17, страница 66 </a:t>
            </a:r>
          </a:p>
          <a:p>
            <a:pPr marL="0" indent="0">
              <a:buNone/>
            </a:pPr>
            <a:r>
              <a:rPr lang="ru-RU" sz="4000" b="1" dirty="0"/>
              <a:t>Трудовой договор -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52231B6-AEAC-20A9-B5C4-9D2315709E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180" y="2668554"/>
            <a:ext cx="7607819" cy="3826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9909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207134-4B36-A7C7-40AC-8BEA7F37C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EB1F912-EA2F-7CCA-0536-7D330CD644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E4C0F2F2-0079-FD23-FC6D-7A9B10956D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9373532"/>
              </p:ext>
            </p:extLst>
          </p:nvPr>
        </p:nvGraphicFramePr>
        <p:xfrm>
          <a:off x="398106" y="271463"/>
          <a:ext cx="11470433" cy="6313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9913151" imgH="6313542" progId="Word.Document.12">
                  <p:embed/>
                </p:oleObj>
              </mc:Choice>
              <mc:Fallback>
                <p:oleObj name="Document" r:id="rId2" imgW="9913151" imgH="63135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98106" y="271463"/>
                        <a:ext cx="11470433" cy="63134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838253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8D4165C1-4128-4AC4-565F-2605F3F636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Работа в группе: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18F2D1F3-5E09-682B-73CB-93E420E6EC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3124200" cy="4214391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lnSpc>
                <a:spcPct val="115000"/>
              </a:lnSpc>
              <a:spcAft>
                <a:spcPts val="675"/>
              </a:spcAft>
              <a:buNone/>
              <a:tabLst>
                <a:tab pos="4410710" algn="l"/>
              </a:tabLst>
            </a:pPr>
            <a:r>
              <a:rPr lang="ru-RU" sz="1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«Условия заключения трудового договора» </a:t>
            </a:r>
          </a:p>
          <a:p>
            <a:pPr marL="0" indent="0" algn="ctr">
              <a:lnSpc>
                <a:spcPct val="115000"/>
              </a:lnSpc>
              <a:spcAft>
                <a:spcPts val="675"/>
              </a:spcAft>
              <a:buNone/>
              <a:tabLst>
                <a:tab pos="4410710" algn="l"/>
              </a:tabLst>
            </a:pPr>
            <a:r>
              <a:rPr lang="ru-RU" sz="180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(1 группа)</a:t>
            </a: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b="1" u="sng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Вопросы</a:t>
            </a: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tabLst>
                <a:tab pos="228600" algn="l"/>
                <a:tab pos="441071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определяются сроки трудового договора? </a:t>
            </a: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tabLst>
                <a:tab pos="228600" algn="l"/>
                <a:tab pos="441071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кого возраста допускается заключение трудового договора? </a:t>
            </a: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tabLst>
                <a:tab pos="228600" algn="l"/>
                <a:tab pos="4410710" algn="l"/>
              </a:tabLst>
            </a:pPr>
            <a:r>
              <a:rPr lang="ru-RU" sz="1800" dirty="0">
                <a:solidFill>
                  <a:srgbClr val="22222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определяется день начала работы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tabLst>
                <a:tab pos="228600" algn="l"/>
                <a:tab pos="441071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регламентируется (основания) прекращение трудового договора? </a:t>
            </a: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8A29BF2-A5A8-E84B-98C1-B28D2C0653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93602" y="1869168"/>
            <a:ext cx="2604796" cy="4214391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sz="1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«Рабочее время» </a:t>
            </a:r>
          </a:p>
          <a:p>
            <a:pPr marL="0" indent="0" algn="ctr">
              <a:buNone/>
            </a:pPr>
            <a:endParaRPr lang="ru-RU" sz="1800" u="sng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180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(2 группа)</a:t>
            </a: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b="1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Вопросы</a:t>
            </a: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800"/>
              </a:spcAft>
              <a:tabLst>
                <a:tab pos="228600" algn="l"/>
                <a:tab pos="441071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включает в себя понятие рабочее время? Какова нормальная продолжительность рабочего времени? </a:t>
            </a: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800"/>
              </a:spcAft>
              <a:tabLst>
                <a:tab pos="228600" algn="l"/>
                <a:tab pos="441071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Какова продолжительность рабочего времени несовершеннолетних? </a:t>
            </a: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800"/>
              </a:spcAft>
              <a:tabLst>
                <a:tab pos="228600" algn="l"/>
                <a:tab pos="441071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такое неполное рабочее время? Для кого оно устанавливается? </a:t>
            </a: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5">
            <a:extLst>
              <a:ext uri="{FF2B5EF4-FFF2-40B4-BE49-F238E27FC236}">
                <a16:creationId xmlns:a16="http://schemas.microsoft.com/office/drawing/2014/main" id="{D837CF01-E128-5AA7-E322-2AB2B07FEDBF}"/>
              </a:ext>
            </a:extLst>
          </p:cNvPr>
          <p:cNvSpPr txBox="1">
            <a:spLocks/>
          </p:cNvSpPr>
          <p:nvPr/>
        </p:nvSpPr>
        <p:spPr>
          <a:xfrm>
            <a:off x="8553838" y="1869168"/>
            <a:ext cx="2879271" cy="4214391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>
              <a:lnSpc>
                <a:spcPct val="115000"/>
              </a:lnSpc>
              <a:spcAft>
                <a:spcPts val="675"/>
              </a:spcAft>
              <a:buNone/>
              <a:tabLst>
                <a:tab pos="4410710" algn="l"/>
              </a:tabLst>
            </a:pPr>
            <a:r>
              <a:rPr lang="ru-RU" sz="1800" b="1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«Время отдыха» </a:t>
            </a:r>
          </a:p>
          <a:p>
            <a:pPr indent="0" algn="ctr">
              <a:lnSpc>
                <a:spcPct val="115000"/>
              </a:lnSpc>
              <a:spcAft>
                <a:spcPts val="675"/>
              </a:spcAft>
              <a:buNone/>
              <a:tabLst>
                <a:tab pos="4410710" algn="l"/>
              </a:tabLst>
            </a:pPr>
            <a:r>
              <a:rPr lang="ru-RU" sz="180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(3 группа)</a:t>
            </a: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b="1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Вопросы</a:t>
            </a: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tabLst>
                <a:tab pos="318770" algn="l"/>
                <a:tab pos="441071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Какие документы необходимо предоставить работодателю при заключении трудового договора? </a:t>
            </a: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800"/>
              </a:spcAft>
              <a:tabLst>
                <a:tab pos="270510" algn="l"/>
                <a:tab pos="318770" algn="l"/>
                <a:tab pos="441071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включает в себя понятие времени отдыха? </a:t>
            </a: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800"/>
              </a:spcAft>
              <a:tabLst>
                <a:tab pos="270510" algn="l"/>
                <a:tab pos="318770" algn="l"/>
                <a:tab pos="441071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Какими видами отдыха может работник воспользоваться? </a:t>
            </a: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800"/>
              </a:spcAft>
              <a:tabLst>
                <a:tab pos="270510" algn="l"/>
                <a:tab pos="318770" algn="l"/>
                <a:tab pos="4410710" algn="l"/>
              </a:tabLs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Каков режим отдыха несовершеннолетних работников? </a:t>
            </a:r>
            <a:endParaRPr lang="ru-RU" sz="18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35342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A81EC0-BBBA-E5AC-22AE-E5045E3C85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Определите по изображению нарушения труда работника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F550E62-DF76-0026-662F-F76E7B61CC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18" y="3589176"/>
            <a:ext cx="3091382" cy="2453984"/>
          </a:xfr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44E56D1-584F-76AE-0420-F8871B1C57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7923" y="1721775"/>
            <a:ext cx="3284375" cy="328437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71A56D1-1899-242B-2CE8-6F9B2BC4DF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8873" y="2479822"/>
            <a:ext cx="3793177" cy="2640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4194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479C17AE-CC38-776A-4043-1C61486EA4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Работа с источником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B1754D9-8667-97FB-3FD2-F0BD40E2E8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4A70379-1A36-9363-3259-2C555F85A9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2577" y="1707357"/>
            <a:ext cx="5886845" cy="4161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7657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1C45C6-A2A2-6C4F-1178-654DE6E219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</a:rPr>
              <a:t>Задача по трудовому праву</a:t>
            </a:r>
            <a:br>
              <a:rPr lang="ru-RU" dirty="0">
                <a:latin typeface="Calibri" panose="020F0502020204030204" pitchFamily="34" charset="0"/>
                <a:ea typeface="Calibri" panose="020F0502020204030204" pitchFamily="34" charset="0"/>
              </a:rPr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4AB7805-0FE2-6EDE-BFA0-6F10595049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indent="-635" algn="just">
              <a:spcAft>
                <a:spcPts val="0"/>
              </a:spcAf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Гражданке Обуховой было отказано в приеме на работу секретарем-референтом на том основании, что ей уже исполнилось 47 лет, а фирма-работодатель предпочитает иметь дело с молодыми, активными и перспективными работниками. Обухова обратилась в суд. Правомерны ли действия работодателя? Каковы основания обращения Обуховой в суд?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8471195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185</TotalTime>
  <Words>305</Words>
  <Application>Microsoft Office PowerPoint</Application>
  <PresentationFormat>Широкоэкранный</PresentationFormat>
  <Paragraphs>38</Paragraphs>
  <Slides>10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Ретро</vt:lpstr>
      <vt:lpstr>Document</vt:lpstr>
      <vt:lpstr>Презентация PowerPoint</vt:lpstr>
      <vt:lpstr>Особенности регулирования трудовых отношений в сфере профессии «Повар, Кондитер»</vt:lpstr>
      <vt:lpstr>Посмотрите видеоролик и  ответьте на вопросы</vt:lpstr>
      <vt:lpstr>Работа с учебником</vt:lpstr>
      <vt:lpstr>Презентация PowerPoint</vt:lpstr>
      <vt:lpstr>Работа в группе:</vt:lpstr>
      <vt:lpstr>Определите по изображению нарушения труда работника</vt:lpstr>
      <vt:lpstr>Работа с источником</vt:lpstr>
      <vt:lpstr>Задача по трудовому праву </vt:lpstr>
      <vt:lpstr>Домашнее задание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Владимир Сергеевич</dc:creator>
  <cp:lastModifiedBy>Владимир Сергеевич</cp:lastModifiedBy>
  <cp:revision>3</cp:revision>
  <dcterms:created xsi:type="dcterms:W3CDTF">2023-10-19T18:34:16Z</dcterms:created>
  <dcterms:modified xsi:type="dcterms:W3CDTF">2023-10-21T04:10:13Z</dcterms:modified>
</cp:coreProperties>
</file>