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7" r:id="rId3"/>
    <p:sldId id="258" r:id="rId4"/>
    <p:sldId id="262" r:id="rId5"/>
    <p:sldId id="267" r:id="rId6"/>
    <p:sldId id="268" r:id="rId7"/>
    <p:sldId id="260" r:id="rId8"/>
    <p:sldId id="270" r:id="rId9"/>
    <p:sldId id="275" r:id="rId10"/>
    <p:sldId id="276" r:id="rId11"/>
    <p:sldId id="272" r:id="rId12"/>
    <p:sldId id="273" r:id="rId13"/>
    <p:sldId id="277" r:id="rId14"/>
    <p:sldId id="278" r:id="rId15"/>
    <p:sldId id="280" r:id="rId16"/>
    <p:sldId id="284" r:id="rId17"/>
    <p:sldId id="285" r:id="rId18"/>
    <p:sldId id="286" r:id="rId19"/>
    <p:sldId id="282" r:id="rId20"/>
    <p:sldId id="266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0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«Вечер</a:t>
            </a:r>
            <a:r>
              <a:rPr lang="ru-RU" baseline="0" dirty="0" smtClean="0"/>
              <a:t> в моей семье» (рисунки учащихся 1-4 классов)</a:t>
            </a:r>
            <a:endParaRPr lang="ru-RU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ПК, ТВ и т.д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книги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салют/закат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игры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семейный отдых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14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уроки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сон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Лист1!$H$2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отдых на природе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Лист1!$I$2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спорт, танцы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Лист1!$J$2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работа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Лист1!$K$2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284941032"/>
        <c:axId val="284937504"/>
      </c:barChart>
      <c:catAx>
        <c:axId val="2849410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84937504"/>
        <c:crosses val="autoZero"/>
        <c:auto val="1"/>
        <c:lblAlgn val="ctr"/>
        <c:lblOffset val="100"/>
        <c:noMultiLvlLbl val="0"/>
      </c:catAx>
      <c:valAx>
        <c:axId val="28493750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28494103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632328059842874"/>
          <c:y val="5.3503671689038357E-2"/>
          <c:w val="0.42311284212171785"/>
          <c:h val="0.620839826016540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верно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Что такое традиция?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неверно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Что такое традиция?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4940248"/>
        <c:axId val="284941816"/>
      </c:barChart>
      <c:catAx>
        <c:axId val="284940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84941816"/>
        <c:crosses val="autoZero"/>
        <c:auto val="1"/>
        <c:lblAlgn val="ctr"/>
        <c:lblOffset val="100"/>
        <c:noMultiLvlLbl val="0"/>
      </c:catAx>
      <c:valAx>
        <c:axId val="2849418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49402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9054397996182237"/>
          <c:y val="0.3935833820396773"/>
          <c:w val="0.29021573360535696"/>
          <c:h val="0.3240225723711860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Традиции в вашей семье</a:t>
            </a:r>
            <a:endParaRPr lang="ru-RU" dirty="0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4.5877337611808386E-2"/>
          <c:y val="0.14320233789122305"/>
          <c:w val="0.61992076097779469"/>
          <c:h val="0.8105661179986055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праздники</c:v>
                </c:pt>
                <c:pt idx="1">
                  <c:v>гости</c:v>
                </c:pt>
                <c:pt idx="2">
                  <c:v>природа</c:v>
                </c:pt>
                <c:pt idx="3">
                  <c:v>еда</c:v>
                </c:pt>
                <c:pt idx="4">
                  <c:v>одежда</c:v>
                </c:pt>
                <c:pt idx="5">
                  <c:v>нет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88</c:v>
                </c:pt>
                <c:pt idx="1">
                  <c:v>5</c:v>
                </c:pt>
                <c:pt idx="2">
                  <c:v>11</c:v>
                </c:pt>
                <c:pt idx="3">
                  <c:v>11</c:v>
                </c:pt>
                <c:pt idx="4">
                  <c:v>1</c:v>
                </c:pt>
                <c:pt idx="5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Нужно</a:t>
            </a:r>
            <a:r>
              <a:rPr lang="ru-RU" baseline="0" dirty="0" smtClean="0"/>
              <a:t> ли хранить традицию семейного чтения?</a:t>
            </a:r>
            <a:endParaRPr lang="ru-RU" dirty="0"/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64</c:v>
                </c:pt>
                <c:pt idx="1">
                  <c:v>59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храним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0034504"/>
        <c:axId val="320041168"/>
      </c:barChart>
      <c:catAx>
        <c:axId val="32003450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320041168"/>
        <c:crosses val="autoZero"/>
        <c:auto val="1"/>
        <c:lblAlgn val="ctr"/>
        <c:lblOffset val="100"/>
        <c:noMultiLvlLbl val="0"/>
      </c:catAx>
      <c:valAx>
        <c:axId val="32004116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320034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«Чему посвящает вечер Ваша семья?</a:t>
            </a:r>
            <a:r>
              <a:rPr lang="ru-RU" baseline="0" dirty="0" smtClean="0"/>
              <a:t>»</a:t>
            </a:r>
            <a:endParaRPr lang="ru-RU" dirty="0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ПК, ТВ и т.д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книги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работа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игры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спорт, отдых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21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подготовка к праздникам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приготовление пищи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Лист1!$H$2</c:f>
              <c:numCache>
                <c:formatCode>General</c:formatCode>
                <c:ptCount val="1"/>
                <c:pt idx="0">
                  <c:v>32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гости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Лист1!$I$2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320033720"/>
        <c:axId val="320038424"/>
      </c:barChart>
      <c:catAx>
        <c:axId val="3200337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20038424"/>
        <c:crosses val="autoZero"/>
        <c:auto val="1"/>
        <c:lblAlgn val="ctr"/>
        <c:lblOffset val="100"/>
        <c:noMultiLvlLbl val="0"/>
      </c:catAx>
      <c:valAx>
        <c:axId val="32003842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32003372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3c5929239c25631521d936be0e3228a0&amp;n=13&amp;exp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852936"/>
            <a:ext cx="348758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835696" y="332656"/>
            <a:ext cx="53285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«Организация семейного чтения как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средство воспитания школьников».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5013176"/>
            <a:ext cx="53285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Кайбарова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З.С.,</a:t>
            </a:r>
          </a:p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МБОУ «Калининская СОШ»</a:t>
            </a:r>
          </a:p>
          <a:p>
            <a:pPr algn="r"/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Участники программы</a:t>
            </a:r>
            <a:endParaRPr lang="ru-RU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83568" y="1397000"/>
          <a:ext cx="7488832" cy="3842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3744416"/>
              </a:tblGrid>
              <a:tr h="6638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Руководитель/ автор  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педагог-библиотекарь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15894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Исполнители основных мероприятий проекта: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педагог-библиотекарь, учителя начальной школы.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589435">
                <a:tc>
                  <a:txBody>
                    <a:bodyPr/>
                    <a:lstStyle/>
                    <a:p>
                      <a:pPr marL="449580" indent="-449580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Участники: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учителя начальной школы, учащиеся начальной школы, родители.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40568" y="908720"/>
            <a:ext cx="8229600" cy="1143000"/>
          </a:xfrm>
        </p:spPr>
        <p:txBody>
          <a:bodyPr/>
          <a:lstStyle/>
          <a:p>
            <a:r>
              <a:rPr lang="ru-RU" b="1" dirty="0" smtClean="0"/>
              <a:t>Этапы программы:</a:t>
            </a:r>
            <a:endParaRPr lang="ru-RU" b="1" dirty="0"/>
          </a:p>
        </p:txBody>
      </p:sp>
      <p:pic>
        <p:nvPicPr>
          <p:cNvPr id="29698" name="Picture 2" descr="https://im0-tub-ru.yandex.net/i?id=a54c6655400ba7c570f4fd0191bf7fee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276872"/>
            <a:ext cx="3000375" cy="3048001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51520" y="1628800"/>
            <a:ext cx="5544616" cy="4176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Подготовительный</a:t>
            </a: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4400" dirty="0" smtClean="0">
                <a:latin typeface="+mj-lt"/>
                <a:ea typeface="+mj-ea"/>
                <a:cs typeface="+mj-cs"/>
              </a:rPr>
              <a:t>Основной</a:t>
            </a: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Заключительный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Содержание программы,</a:t>
            </a:r>
            <a:br>
              <a:rPr lang="ru-RU" b="1" dirty="0" smtClean="0"/>
            </a:br>
            <a:r>
              <a:rPr lang="ru-RU" b="1" dirty="0" smtClean="0"/>
              <a:t> направления деятельности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22" name="Picture 2" descr="https://i.ytimg.com/vi/VRtOPXnrjEo/h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97152"/>
            <a:ext cx="2747797" cy="2060848"/>
          </a:xfrm>
          <a:prstGeom prst="rect">
            <a:avLst/>
          </a:prstGeom>
          <a:noFill/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1214414" y="2143116"/>
            <a:ext cx="1008112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3214678" y="2000240"/>
            <a:ext cx="792088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7143768" y="1928802"/>
            <a:ext cx="360040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85720" y="3429000"/>
            <a:ext cx="21602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Индивидуальная работа с родителями</a:t>
            </a:r>
            <a:endParaRPr lang="ru-RU" sz="1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7422" y="3429000"/>
            <a:ext cx="21602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Индивидуальная работа </a:t>
            </a:r>
          </a:p>
          <a:p>
            <a:pPr algn="ctr"/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с детьми</a:t>
            </a:r>
            <a:endParaRPr lang="ru-RU" sz="1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6643702" y="3429000"/>
            <a:ext cx="216024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Информационная работа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 родителями  и учителями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4071934" y="3500438"/>
            <a:ext cx="324036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Массовая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работа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(родители и дети)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5286380" y="2000240"/>
            <a:ext cx="360040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786446" y="4429132"/>
            <a:ext cx="360040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4143372" y="5643578"/>
            <a:ext cx="43204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«Книга, я, моя семья – настоящие друзья!»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96752"/>
            <a:ext cx="8939336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Структура работы </a:t>
            </a:r>
            <a:br>
              <a:rPr lang="ru-RU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 проекте </a:t>
            </a:r>
            <a:br>
              <a:rPr lang="ru-RU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«Книга, я, моя семья – </a:t>
            </a:r>
            <a:br>
              <a:rPr lang="ru-RU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настоящие друзья!»</a:t>
            </a:r>
            <a:r>
              <a:rPr lang="ru-RU" sz="4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4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5" name="Picture 2" descr="https://present5.com/presentation/133344703_444739506/image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861555"/>
            <a:ext cx="7164288" cy="39964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"/>
          <a:ext cx="9144000" cy="7504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7704"/>
                <a:gridCol w="3024336"/>
                <a:gridCol w="2497480"/>
                <a:gridCol w="1714480"/>
              </a:tblGrid>
              <a:tr h="4334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Этапы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Деятельность </a:t>
                      </a:r>
                      <a:endParaRPr lang="ru-RU" sz="240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Результат </a:t>
                      </a:r>
                      <a:endParaRPr lang="ru-RU" sz="240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Сроки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3073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i="1" dirty="0">
                          <a:latin typeface="Times New Roman"/>
                          <a:ea typeface="Times New Roman"/>
                        </a:rPr>
                        <a:t>Подготовительный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демонстрация учащимся стартовой презентации;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обсуждение проблемных вопросов стартовой презентации;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знакомство с правилами работы в проекте;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проведение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мозгового штурма;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заполнение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листа самоконтроля.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Общая 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презентация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i="1" dirty="0" smtClean="0">
                          <a:latin typeface="Times New Roman"/>
                          <a:ea typeface="Times New Roman"/>
                        </a:rPr>
                        <a:t>январь –февраль 2020</a:t>
                      </a:r>
                      <a:endParaRPr lang="ru-RU" sz="24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473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i="1" dirty="0">
                          <a:latin typeface="Times New Roman"/>
                          <a:ea typeface="Times New Roman"/>
                        </a:rPr>
                        <a:t>Основной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(создание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портфеля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читателя)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Анализ домашней библиотеки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Работа с книгами в библиотеке, Интернете (создание интерактивной домашней  библиотеки)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Чтение произведений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Семейное творчество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Диаграмма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Сборник книг по интересам семьи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Отзыв по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</a:rPr>
                        <a:t>прочитанногму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 (читательский дневник)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«Книжка-малышка», «Книга-великан»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i="1" dirty="0" smtClean="0">
                          <a:latin typeface="Times New Roman"/>
                          <a:ea typeface="Times New Roman"/>
                        </a:rPr>
                        <a:t>Февраль-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i="1" dirty="0" smtClean="0">
                          <a:latin typeface="Times New Roman"/>
                          <a:ea typeface="Times New Roman"/>
                        </a:rPr>
                        <a:t>март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2020 г.</a:t>
                      </a:r>
                      <a:endParaRPr lang="ru-RU" sz="24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206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i="1" dirty="0">
                          <a:latin typeface="Times New Roman"/>
                          <a:ea typeface="Times New Roman"/>
                        </a:rPr>
                        <a:t>Заключительный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Рефлексия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Заполнение таблицы оценивания достижений.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Май 2020 г.</a:t>
                      </a:r>
                      <a:endParaRPr lang="ru-RU" sz="24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 rot="1399880">
            <a:off x="4345830" y="453812"/>
            <a:ext cx="4640680" cy="230425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Ожидаемые 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результаты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60648"/>
            <a:ext cx="3024336" cy="10801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внимания родителей к вопросам детского чтения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556792"/>
            <a:ext cx="3528392" cy="108012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Родители осознают ценность общения с ребенком в процессе обсуждения прочитанных книг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852936"/>
            <a:ext cx="5472608" cy="10801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Объединение усилий всех участников проекта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вызовет у них интерес к художественному слову, сформирует потребность в постоянном общении с книгой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077072"/>
            <a:ext cx="6768752" cy="70925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Участие семей в праздниках и конкурсах поможет детям сделать шаг от «маленького писателя к большому читателю».</a:t>
            </a: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4929198"/>
            <a:ext cx="7776864" cy="77213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создаст условия для увеличения количества читателей, как взрослых, так и детей.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5857892"/>
            <a:ext cx="8136904" cy="78579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условий для формирования основ  компьютерной грамотности участников.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154" y="0"/>
            <a:ext cx="9192153" cy="689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140330/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154" y="0"/>
            <a:ext cx="9192154" cy="6894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fs00.infourok.ru/images/doc/229/56471/1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144000" cy="59046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5877272"/>
            <a:ext cx="69750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154" y="0"/>
            <a:ext cx="9192154" cy="6894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51520" y="620688"/>
            <a:ext cx="6912768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ЧТЕНИЕ В СЕМЬЕ – ДАВНЯЯ ТРАДИЦИЯ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323528" y="332656"/>
          <a:ext cx="3384376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4115417" y="0"/>
          <a:ext cx="5028583" cy="38458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395536" y="3861048"/>
          <a:ext cx="8424936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 Black" pitchFamily="34" charset="0"/>
              </a:rPr>
              <a:t>«Книга, я, моя семья – настоящие друзья!»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2050" name="Picture 2" descr="https://im0-tub-ru.yandex.net/i?id=c8d7c04724f437444e0d63b4cc45ac3d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72816"/>
            <a:ext cx="5472608" cy="4490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844824"/>
            <a:ext cx="74523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Задачи: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Разработать систему мероприятий для родителей в помощь приобщению детей к чтению, в помощь выбору необходимой литературы для семейного чтения.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Оформить информационное пространство в  начальной школе  для развития познавательной активности младших школьников через книгу и чтение.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Воспитывать у детей любовь к книге, формировать устойчивый интерес к чтению, стимулировать читательскую активность детей и взрослых.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Организовать информационную помощь учителям начальной школы, родителям по вопросам образования и воспитания младших школьников.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Установить доверительные и плодотворные связи со всеми участниками проекта.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Привлечь к чтению школьной библиотеке большее количество детей начальной школы и их родителей.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76672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Цель программы и проекта: способствовать возрождению традиции семейного чтения посредством приобщения детей и родителей к систематическому чтению и регулярному обращению к ресурсам библиотек.</a:t>
            </a:r>
            <a:endParaRPr lang="ru-RU" sz="1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455</Words>
  <Application>Microsoft Office PowerPoint</Application>
  <PresentationFormat>Экран (4:3)</PresentationFormat>
  <Paragraphs>83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Arial Black</vt:lpstr>
      <vt:lpstr>Calibri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«Книга, я, моя семья – настоящие друзья!»</vt:lpstr>
      <vt:lpstr>Презентация PowerPoint</vt:lpstr>
      <vt:lpstr>Участники программы</vt:lpstr>
      <vt:lpstr>Этапы программы:</vt:lpstr>
      <vt:lpstr>Содержание программы,  направления деятельности </vt:lpstr>
      <vt:lpstr>Структура работы  в проекте  «Книга, я, моя семья –  настоящие друзья!»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Зарина Хуррамова</dc:creator>
  <cp:lastModifiedBy>Mary</cp:lastModifiedBy>
  <cp:revision>66</cp:revision>
  <dcterms:created xsi:type="dcterms:W3CDTF">2018-12-13T12:42:02Z</dcterms:created>
  <dcterms:modified xsi:type="dcterms:W3CDTF">2021-12-14T04:29:28Z</dcterms:modified>
</cp:coreProperties>
</file>