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82" r:id="rId3"/>
    <p:sldId id="280" r:id="rId4"/>
    <p:sldId id="270" r:id="rId5"/>
    <p:sldId id="271" r:id="rId6"/>
    <p:sldId id="261" r:id="rId7"/>
    <p:sldId id="262" r:id="rId8"/>
    <p:sldId id="272" r:id="rId9"/>
    <p:sldId id="274" r:id="rId10"/>
    <p:sldId id="289" r:id="rId11"/>
    <p:sldId id="264" r:id="rId12"/>
    <p:sldId id="267" r:id="rId13"/>
    <p:sldId id="266" r:id="rId14"/>
    <p:sldId id="278" r:id="rId15"/>
    <p:sldId id="27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88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59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Домашнее  задание: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6" name="Picture 2" descr="Информатика : учебник для 8 класс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357297"/>
            <a:ext cx="3158640" cy="451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2"/>
          <p:cNvSpPr>
            <a:spLocks noGrp="1"/>
          </p:cNvSpPr>
          <p:nvPr>
            <p:ph idx="1"/>
          </p:nvPr>
        </p:nvSpPr>
        <p:spPr>
          <a:xfrm>
            <a:off x="3286116" y="1285860"/>
            <a:ext cx="5857884" cy="407196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 § 1.3.5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Стр.40 №14, 15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*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1) Придумать логическую задачу</a:t>
            </a:r>
          </a:p>
          <a:p>
            <a:pPr algn="ctr">
              <a:buNone/>
            </a:pPr>
            <a:endParaRPr lang="ru-RU" sz="4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7829" name="Group 5"/>
          <p:cNvGraphicFramePr>
            <a:graphicFrameLocks noGrp="1"/>
          </p:cNvGraphicFramePr>
          <p:nvPr/>
        </p:nvGraphicFramePr>
        <p:xfrm>
          <a:off x="539750" y="2492375"/>
          <a:ext cx="8280400" cy="2327275"/>
        </p:xfrm>
        <a:graphic>
          <a:graphicData uri="http://schemas.openxmlformats.org/drawingml/2006/table">
            <a:tbl>
              <a:tblPr/>
              <a:tblGrid>
                <a:gridCol w="7191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1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7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93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81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001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1756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223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2075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701675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K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Утверждение Серёжи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Утверждение Васи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Утверждение Коли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K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2" name="Group 72"/>
          <p:cNvGrpSpPr>
            <a:grpSpLocks/>
          </p:cNvGrpSpPr>
          <p:nvPr/>
        </p:nvGrpSpPr>
        <p:grpSpPr bwMode="auto">
          <a:xfrm>
            <a:off x="3203575" y="3213100"/>
            <a:ext cx="431800" cy="427038"/>
            <a:chOff x="2018" y="164"/>
            <a:chExt cx="272" cy="269"/>
          </a:xfrm>
        </p:grpSpPr>
        <p:sp>
          <p:nvSpPr>
            <p:cNvPr id="20553" name="Text Box 73"/>
            <p:cNvSpPr txBox="1">
              <a:spLocks noChangeArrowheads="1"/>
            </p:cNvSpPr>
            <p:nvPr/>
          </p:nvSpPr>
          <p:spPr bwMode="auto">
            <a:xfrm>
              <a:off x="2018" y="164"/>
              <a:ext cx="272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2200"/>
                <a:t>С</a:t>
              </a:r>
            </a:p>
          </p:txBody>
        </p:sp>
        <p:sp>
          <p:nvSpPr>
            <p:cNvPr id="20554" name="Line 74"/>
            <p:cNvSpPr>
              <a:spLocks noChangeShapeType="1"/>
            </p:cNvSpPr>
            <p:nvPr/>
          </p:nvSpPr>
          <p:spPr bwMode="auto">
            <a:xfrm>
              <a:off x="2064" y="210"/>
              <a:ext cx="22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4356100" y="3213100"/>
            <a:ext cx="431800" cy="427038"/>
            <a:chOff x="2562" y="164"/>
            <a:chExt cx="272" cy="269"/>
          </a:xfrm>
        </p:grpSpPr>
        <p:sp>
          <p:nvSpPr>
            <p:cNvPr id="20551" name="Text Box 76"/>
            <p:cNvSpPr txBox="1">
              <a:spLocks noChangeArrowheads="1"/>
            </p:cNvSpPr>
            <p:nvPr/>
          </p:nvSpPr>
          <p:spPr bwMode="auto">
            <a:xfrm>
              <a:off x="2562" y="164"/>
              <a:ext cx="272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2200"/>
                <a:t>В</a:t>
              </a:r>
            </a:p>
          </p:txBody>
        </p:sp>
        <p:sp>
          <p:nvSpPr>
            <p:cNvPr id="20552" name="Line 77"/>
            <p:cNvSpPr>
              <a:spLocks noChangeShapeType="1"/>
            </p:cNvSpPr>
            <p:nvPr/>
          </p:nvSpPr>
          <p:spPr bwMode="auto">
            <a:xfrm>
              <a:off x="2608" y="210"/>
              <a:ext cx="22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78"/>
          <p:cNvGrpSpPr>
            <a:grpSpLocks/>
          </p:cNvGrpSpPr>
          <p:nvPr/>
        </p:nvGrpSpPr>
        <p:grpSpPr bwMode="auto">
          <a:xfrm>
            <a:off x="7164388" y="3213100"/>
            <a:ext cx="431800" cy="427038"/>
            <a:chOff x="3016" y="164"/>
            <a:chExt cx="272" cy="269"/>
          </a:xfrm>
        </p:grpSpPr>
        <p:sp>
          <p:nvSpPr>
            <p:cNvPr id="20549" name="Text Box 79"/>
            <p:cNvSpPr txBox="1">
              <a:spLocks noChangeArrowheads="1"/>
            </p:cNvSpPr>
            <p:nvPr/>
          </p:nvSpPr>
          <p:spPr bwMode="auto">
            <a:xfrm>
              <a:off x="3016" y="164"/>
              <a:ext cx="272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2200" dirty="0"/>
                <a:t>К</a:t>
              </a:r>
            </a:p>
          </p:txBody>
        </p:sp>
        <p:sp>
          <p:nvSpPr>
            <p:cNvPr id="20550" name="Line 80"/>
            <p:cNvSpPr>
              <a:spLocks noChangeShapeType="1"/>
            </p:cNvSpPr>
            <p:nvPr/>
          </p:nvSpPr>
          <p:spPr bwMode="auto">
            <a:xfrm>
              <a:off x="3062" y="210"/>
              <a:ext cx="22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" name="Group 81"/>
          <p:cNvGrpSpPr>
            <a:grpSpLocks/>
          </p:cNvGrpSpPr>
          <p:nvPr/>
        </p:nvGrpSpPr>
        <p:grpSpPr bwMode="auto">
          <a:xfrm>
            <a:off x="5219700" y="3213100"/>
            <a:ext cx="431800" cy="427038"/>
            <a:chOff x="3651" y="210"/>
            <a:chExt cx="272" cy="269"/>
          </a:xfrm>
        </p:grpSpPr>
        <p:sp>
          <p:nvSpPr>
            <p:cNvPr id="20547" name="Text Box 82"/>
            <p:cNvSpPr txBox="1">
              <a:spLocks noChangeArrowheads="1"/>
            </p:cNvSpPr>
            <p:nvPr/>
          </p:nvSpPr>
          <p:spPr bwMode="auto">
            <a:xfrm>
              <a:off x="3651" y="210"/>
              <a:ext cx="272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2200"/>
                <a:t>С</a:t>
              </a:r>
            </a:p>
          </p:txBody>
        </p:sp>
        <p:sp>
          <p:nvSpPr>
            <p:cNvPr id="20548" name="Line 83"/>
            <p:cNvSpPr>
              <a:spLocks noChangeShapeType="1"/>
            </p:cNvSpPr>
            <p:nvPr/>
          </p:nvSpPr>
          <p:spPr bwMode="auto">
            <a:xfrm>
              <a:off x="3697" y="256"/>
              <a:ext cx="22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542" name="Text Box 84"/>
          <p:cNvSpPr txBox="1">
            <a:spLocks noChangeArrowheads="1"/>
          </p:cNvSpPr>
          <p:nvPr/>
        </p:nvSpPr>
        <p:spPr bwMode="auto">
          <a:xfrm>
            <a:off x="468313" y="188913"/>
            <a:ext cx="8424862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1950" algn="just">
              <a:lnSpc>
                <a:spcPct val="90000"/>
              </a:lnSpc>
            </a:pPr>
            <a:r>
              <a:rPr lang="ru-RU" altLang="ru-RU" sz="2200" i="1" dirty="0"/>
              <a:t>Решение.</a:t>
            </a:r>
            <a:r>
              <a:rPr lang="ru-RU" altLang="ru-RU" sz="2200" dirty="0"/>
              <a:t> Пусть К =«Коля разбил вазу»,</a:t>
            </a:r>
          </a:p>
          <a:p>
            <a:pPr indent="361950" algn="just">
              <a:lnSpc>
                <a:spcPct val="90000"/>
              </a:lnSpc>
            </a:pPr>
            <a:r>
              <a:rPr lang="ru-RU" altLang="ru-RU" sz="2200" dirty="0"/>
              <a:t>                            В =«Вася разбил вазу», </a:t>
            </a:r>
          </a:p>
          <a:p>
            <a:pPr indent="361950" algn="just">
              <a:lnSpc>
                <a:spcPct val="90000"/>
              </a:lnSpc>
            </a:pPr>
            <a:r>
              <a:rPr lang="ru-RU" altLang="ru-RU" sz="2200" dirty="0"/>
              <a:t>                            С =«Серёжа разбил вазу». </a:t>
            </a:r>
          </a:p>
          <a:p>
            <a:pPr indent="361950" algn="just">
              <a:lnSpc>
                <a:spcPct val="90000"/>
              </a:lnSpc>
            </a:pPr>
            <a:r>
              <a:rPr lang="ru-RU" altLang="ru-RU" sz="2200" dirty="0"/>
              <a:t>Представим в таблице истинности высказывания каждого мальчика. Так как </a:t>
            </a:r>
            <a:r>
              <a:rPr lang="ru-RU" altLang="ru-RU" sz="2200" dirty="0">
                <a:solidFill>
                  <a:srgbClr val="008000"/>
                </a:solidFill>
              </a:rPr>
              <a:t>ваза разбита одним внуком, составим не всю таблицу, а только её фрагмент, содержащий наборы входных переменных: 001, 010, 100.</a:t>
            </a:r>
            <a:r>
              <a:rPr lang="ru-RU" altLang="ru-RU" dirty="0"/>
              <a:t> </a:t>
            </a:r>
          </a:p>
        </p:txBody>
      </p:sp>
      <p:sp>
        <p:nvSpPr>
          <p:cNvPr id="77909" name="Text Box 85"/>
          <p:cNvSpPr txBox="1">
            <a:spLocks noChangeArrowheads="1"/>
          </p:cNvSpPr>
          <p:nvPr/>
        </p:nvSpPr>
        <p:spPr bwMode="auto">
          <a:xfrm>
            <a:off x="500063" y="5000625"/>
            <a:ext cx="82804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6700" algn="just">
              <a:lnSpc>
                <a:spcPct val="90000"/>
              </a:lnSpc>
            </a:pPr>
            <a:r>
              <a:rPr lang="ru-RU" altLang="ru-RU" sz="2200" dirty="0"/>
              <a:t>Исходя из того, что знает о внуках бабушка, следует искать в таблице строки, содержащие в каком-либо порядке три комбинации значений: 00, 11, 01 (или 10). Это первая строка.</a:t>
            </a:r>
          </a:p>
          <a:p>
            <a:pPr indent="266700" algn="just">
              <a:lnSpc>
                <a:spcPct val="90000"/>
              </a:lnSpc>
            </a:pPr>
            <a:r>
              <a:rPr lang="ru-RU" altLang="ru-RU" sz="2200" dirty="0"/>
              <a:t>Вазу разбил Серёжа, он - хитрец. Шутником оказался Вася. Имя правдивого внука - Коля.</a:t>
            </a:r>
          </a:p>
        </p:txBody>
      </p:sp>
      <p:sp>
        <p:nvSpPr>
          <p:cNvPr id="20566" name="Rectangle 86"/>
          <p:cNvSpPr>
            <a:spLocks noChangeArrowheads="1"/>
          </p:cNvSpPr>
          <p:nvPr/>
        </p:nvSpPr>
        <p:spPr bwMode="auto">
          <a:xfrm>
            <a:off x="2916238" y="3640138"/>
            <a:ext cx="1871662" cy="360362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567" name="Rectangle 87"/>
          <p:cNvSpPr>
            <a:spLocks noChangeArrowheads="1"/>
          </p:cNvSpPr>
          <p:nvPr/>
        </p:nvSpPr>
        <p:spPr bwMode="auto">
          <a:xfrm>
            <a:off x="5148263" y="3643313"/>
            <a:ext cx="1584325" cy="360362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570" name="Rectangle 90"/>
          <p:cNvSpPr>
            <a:spLocks noChangeArrowheads="1"/>
          </p:cNvSpPr>
          <p:nvPr/>
        </p:nvSpPr>
        <p:spPr bwMode="auto">
          <a:xfrm>
            <a:off x="7019925" y="3640138"/>
            <a:ext cx="1584325" cy="360362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27713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7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79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79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66" grpId="0" animBg="1"/>
      <p:bldP spid="20567" grpId="0" animBg="1"/>
      <p:bldP spid="2057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Выполни в группе: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00826" y="5857892"/>
            <a:ext cx="2105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6600FF"/>
                </a:solidFill>
              </a:rPr>
              <a:t>По 3 балла</a:t>
            </a:r>
            <a:endParaRPr lang="ru-RU" sz="2000" b="1" dirty="0">
              <a:solidFill>
                <a:srgbClr val="66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43570" y="1500174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Задача «О прогуле»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00100" y="1428736"/>
            <a:ext cx="3357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Задача «О кладе»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4" descr="http://media-cache-ec0.pinimg.com/736x/42/0f/c8/420fc8408b756478516481fdfe57db27.jpg"/>
          <p:cNvPicPr>
            <a:picLocks noChangeAspect="1" noChangeArrowheads="1"/>
          </p:cNvPicPr>
          <p:nvPr/>
        </p:nvPicPr>
        <p:blipFill>
          <a:blip r:embed="rId2"/>
          <a:srcRect l="2128" t="4917" r="4255" b="9042"/>
          <a:stretch>
            <a:fillRect/>
          </a:stretch>
        </p:blipFill>
        <p:spPr bwMode="auto">
          <a:xfrm>
            <a:off x="5500694" y="2214554"/>
            <a:ext cx="3322888" cy="2643206"/>
          </a:xfrm>
          <a:prstGeom prst="rect">
            <a:avLst/>
          </a:prstGeom>
          <a:noFill/>
        </p:spPr>
      </p:pic>
      <p:pic>
        <p:nvPicPr>
          <p:cNvPr id="8194" name="Picture 2" descr="http://www.mummyinthecity.com/wp-content/uploads/2012/08/Treasure-ches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500306"/>
            <a:ext cx="3071834" cy="2734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Выполни с помощью компьютера тест:</a:t>
            </a:r>
            <a:endParaRPr lang="ru-RU" b="1" dirty="0"/>
          </a:p>
        </p:txBody>
      </p:sp>
      <p:pic>
        <p:nvPicPr>
          <p:cNvPr id="1026" name="Picture 2" descr="http://img16.olx.kz/images_slandokz/128720976_1_644x461_otlichnyy-kompyuter-2-yadra-2-gb-petropavlovs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00174"/>
            <a:ext cx="3929058" cy="335758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143504" y="3500438"/>
            <a:ext cx="26432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6600FF"/>
                </a:solidFill>
              </a:rPr>
              <a:t>тест</a:t>
            </a:r>
            <a:endParaRPr lang="ru-RU" sz="4400" b="1" dirty="0">
              <a:solidFill>
                <a:srgbClr val="6600FF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1500174"/>
            <a:ext cx="2190762" cy="92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Стрелка вниз 9"/>
          <p:cNvSpPr/>
          <p:nvPr/>
        </p:nvSpPr>
        <p:spPr>
          <a:xfrm>
            <a:off x="5929322" y="2643182"/>
            <a:ext cx="642942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714612" y="4286256"/>
          <a:ext cx="6096000" cy="18897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8627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Оценка 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Балл 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3 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</a:t>
                      </a:r>
                      <a:endParaRPr lang="ru-RU" sz="24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</a:t>
                      </a:r>
                      <a:endParaRPr lang="ru-RU" sz="24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5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3</a:t>
                      </a:r>
                      <a:endParaRPr lang="ru-RU" sz="24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868346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Оценка за урок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42976" y="1500174"/>
          <a:ext cx="7072362" cy="3714775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35361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361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750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bg1"/>
                          </a:solidFill>
                        </a:rPr>
                        <a:t>Баллы</a:t>
                      </a:r>
                      <a:endParaRPr lang="ru-RU" sz="3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bg1"/>
                          </a:solidFill>
                        </a:rPr>
                        <a:t>Оценка</a:t>
                      </a:r>
                      <a:endParaRPr lang="ru-RU" sz="3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4605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C00000"/>
                          </a:solidFill>
                        </a:rPr>
                        <a:t>1 - 2</a:t>
                      </a:r>
                      <a:endParaRPr lang="ru-RU" sz="3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2060"/>
                          </a:solidFill>
                        </a:rPr>
                        <a:t>2</a:t>
                      </a:r>
                      <a:endParaRPr lang="ru-RU" sz="36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4605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C00000"/>
                          </a:solidFill>
                        </a:rPr>
                        <a:t>3 - 4</a:t>
                      </a:r>
                      <a:endParaRPr lang="ru-RU" sz="3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2060"/>
                          </a:solidFill>
                        </a:rPr>
                        <a:t>3</a:t>
                      </a:r>
                      <a:endParaRPr lang="ru-RU" sz="36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4605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C00000"/>
                          </a:solidFill>
                        </a:rPr>
                        <a:t>5 - 6</a:t>
                      </a:r>
                      <a:endParaRPr lang="ru-RU" sz="3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2060"/>
                          </a:solidFill>
                        </a:rPr>
                        <a:t>4</a:t>
                      </a:r>
                      <a:endParaRPr lang="ru-RU" sz="36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6346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C00000"/>
                          </a:solidFill>
                        </a:rPr>
                        <a:t>7 и более</a:t>
                      </a:r>
                      <a:endParaRPr lang="ru-RU" sz="36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2060"/>
                          </a:solidFill>
                        </a:rPr>
                        <a:t>5</a:t>
                      </a:r>
                      <a:endParaRPr lang="ru-RU" sz="36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143000" y="2786063"/>
            <a:ext cx="7215188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buFont typeface="Arial" charset="0"/>
              <a:buChar char="•"/>
              <a:defRPr/>
            </a:pPr>
            <a:r>
              <a:rPr lang="ru-RU" sz="2800" b="1" dirty="0">
                <a:solidFill>
                  <a:srgbClr val="1651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pitchFamily="18" charset="0"/>
              </a:rPr>
              <a:t> Сегодня на уроке я узнал ….</a:t>
            </a:r>
          </a:p>
          <a:p>
            <a:pPr eaLnBrk="0" hangingPunct="0">
              <a:buFontTx/>
              <a:buChar char="-"/>
              <a:defRPr/>
            </a:pPr>
            <a:endParaRPr lang="ru-RU" sz="2800" b="1" dirty="0">
              <a:solidFill>
                <a:srgbClr val="1651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Times New Roman" pitchFamily="18" charset="0"/>
            </a:endParaRPr>
          </a:p>
          <a:p>
            <a:pPr eaLnBrk="0" hangingPunct="0">
              <a:buFont typeface="Arial" charset="0"/>
              <a:buChar char="•"/>
              <a:defRPr/>
            </a:pPr>
            <a:r>
              <a:rPr lang="ru-RU" sz="2800" b="1" dirty="0">
                <a:solidFill>
                  <a:srgbClr val="1651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pitchFamily="18" charset="0"/>
              </a:rPr>
              <a:t> Теперь я могу …</a:t>
            </a:r>
          </a:p>
          <a:p>
            <a:pPr eaLnBrk="0" hangingPunct="0">
              <a:buFontTx/>
              <a:buChar char="-"/>
              <a:defRPr/>
            </a:pPr>
            <a:endParaRPr lang="ru-RU" sz="2800" b="1" dirty="0">
              <a:solidFill>
                <a:srgbClr val="1651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Times New Roman" pitchFamily="18" charset="0"/>
            </a:endParaRPr>
          </a:p>
          <a:p>
            <a:pPr eaLnBrk="0" hangingPunct="0">
              <a:buFont typeface="Arial" charset="0"/>
              <a:buChar char="•"/>
              <a:defRPr/>
            </a:pPr>
            <a:r>
              <a:rPr lang="ru-RU" sz="2800" b="1" dirty="0">
                <a:solidFill>
                  <a:srgbClr val="1651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pitchFamily="18" charset="0"/>
              </a:rPr>
              <a:t> Было интересно…</a:t>
            </a:r>
          </a:p>
          <a:p>
            <a:pPr eaLnBrk="0" hangingPunct="0">
              <a:buFontTx/>
              <a:buChar char="-"/>
              <a:defRPr/>
            </a:pPr>
            <a:endParaRPr lang="ru-RU" sz="2800" b="1" dirty="0">
              <a:solidFill>
                <a:srgbClr val="1651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Times New Roman" pitchFamily="18" charset="0"/>
            </a:endParaRPr>
          </a:p>
          <a:p>
            <a:pPr eaLnBrk="0" hangingPunct="0">
              <a:buFont typeface="Arial" charset="0"/>
              <a:buChar char="•"/>
              <a:defRPr/>
            </a:pPr>
            <a:r>
              <a:rPr lang="ru-RU" sz="2800" b="1" dirty="0">
                <a:solidFill>
                  <a:srgbClr val="1651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pitchFamily="18" charset="0"/>
              </a:rPr>
              <a:t> Знания, полученные сегодня на уроке,  пригодятся…</a:t>
            </a:r>
            <a:endParaRPr lang="ru-RU" sz="2800" b="1" dirty="0">
              <a:solidFill>
                <a:srgbClr val="1651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7651" name="Прямоугольник 2"/>
          <p:cNvSpPr>
            <a:spLocks noChangeArrowheads="1"/>
          </p:cNvSpPr>
          <p:nvPr/>
        </p:nvSpPr>
        <p:spPr bwMode="auto">
          <a:xfrm>
            <a:off x="2857500" y="714375"/>
            <a:ext cx="32702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4400" b="1">
                <a:solidFill>
                  <a:srgbClr val="C00000"/>
                </a:solidFill>
                <a:cs typeface="Times New Roman" pitchFamily="18" charset="0"/>
              </a:rPr>
              <a:t>Рефлексия</a:t>
            </a:r>
            <a:endParaRPr lang="ru-RU" sz="440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27652" name="Прямоугольник 3"/>
          <p:cNvSpPr>
            <a:spLocks noChangeArrowheads="1"/>
          </p:cNvSpPr>
          <p:nvPr/>
        </p:nvSpPr>
        <p:spPr bwMode="auto">
          <a:xfrm>
            <a:off x="500063" y="2286000"/>
            <a:ext cx="3429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>
                <a:solidFill>
                  <a:srgbClr val="C00000"/>
                </a:solidFill>
                <a:cs typeface="Times New Roman" pitchFamily="18" charset="0"/>
              </a:rPr>
              <a:t>Продолжите фразу:</a:t>
            </a:r>
          </a:p>
        </p:txBody>
      </p:sp>
      <p:pic>
        <p:nvPicPr>
          <p:cNvPr id="27653" name="Рисунок 5" descr="Lolly1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500063"/>
            <a:ext cx="1571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Домашнее  задание: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6" name="Picture 2" descr="Информатика : учебник для 8 класс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357297"/>
            <a:ext cx="3158640" cy="451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2"/>
          <p:cNvSpPr>
            <a:spLocks noGrp="1"/>
          </p:cNvSpPr>
          <p:nvPr>
            <p:ph idx="1"/>
          </p:nvPr>
        </p:nvSpPr>
        <p:spPr>
          <a:xfrm>
            <a:off x="3286116" y="1285860"/>
            <a:ext cx="5857884" cy="407196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 § 1.3.5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Стр.40 №14, 15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*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1) Придумать логическую задачу</a:t>
            </a:r>
          </a:p>
          <a:p>
            <a:pPr algn="ctr">
              <a:buNone/>
            </a:pPr>
            <a:endParaRPr lang="ru-RU" sz="4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Проверка домашней работы: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6" name="Picture 2" descr="Информатика : учебник для 8 класс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500174"/>
            <a:ext cx="1896198" cy="2713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Информатика : рабочая тетрадь для 8 класс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2428868"/>
            <a:ext cx="1885169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2"/>
          <p:cNvSpPr>
            <a:spLocks noGrp="1"/>
          </p:cNvSpPr>
          <p:nvPr>
            <p:ph idx="1"/>
          </p:nvPr>
        </p:nvSpPr>
        <p:spPr>
          <a:xfrm>
            <a:off x="4071934" y="1714488"/>
            <a:ext cx="4329114" cy="371477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 § 1.3.4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Стр.39 №8(2,3), 11(1,3,5), 13 </a:t>
            </a:r>
          </a:p>
          <a:p>
            <a:pPr algn="ctr">
              <a:buNone/>
            </a:pP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86578" y="5214950"/>
            <a:ext cx="2105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6600FF"/>
                </a:solidFill>
              </a:rPr>
              <a:t>По 1 баллу</a:t>
            </a:r>
            <a:endParaRPr lang="ru-RU" sz="2000" b="1" dirty="0">
              <a:solidFill>
                <a:srgbClr val="66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41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857784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Что такое высказывание?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Какие логические операции используются для составления сложных высказываний на языке алгебры логики? 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Как построить таблицу истинности сложного логического выражения?</a:t>
            </a:r>
          </a:p>
          <a:p>
            <a:pPr marL="514350" indent="-514350">
              <a:buAutoNum type="arabicPeriod"/>
            </a:pPr>
            <a:endParaRPr lang="ru-RU" b="1" dirty="0" smtClean="0">
              <a:solidFill>
                <a:srgbClr val="002060"/>
              </a:solidFill>
            </a:endParaRPr>
          </a:p>
          <a:p>
            <a:pPr marL="514350" indent="-514350">
              <a:buAutoNum type="arabicPeriod"/>
            </a:pPr>
            <a:endParaRPr lang="ru-RU" b="1" dirty="0" smtClean="0">
              <a:solidFill>
                <a:srgbClr val="00206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Устное повторение: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00826" y="5857892"/>
            <a:ext cx="2105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6600FF"/>
                </a:solidFill>
              </a:rPr>
              <a:t>По 1 баллу</a:t>
            </a:r>
            <a:endParaRPr lang="ru-RU" sz="2000" b="1" dirty="0">
              <a:solidFill>
                <a:srgbClr val="66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dirty="0" smtClean="0"/>
              <a:t>Вспомним и проверим: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14282" y="1500174"/>
            <a:ext cx="157160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Вариант 1</a:t>
            </a: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14282" y="4000504"/>
            <a:ext cx="157160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Вариант 2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500958" y="5929330"/>
            <a:ext cx="15408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6600FF"/>
                </a:solidFill>
              </a:rPr>
              <a:t>2 балла</a:t>
            </a:r>
            <a:endParaRPr lang="ru-RU" sz="2000" b="1" dirty="0">
              <a:solidFill>
                <a:srgbClr val="6600FF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643042" y="1428736"/>
          <a:ext cx="7072361" cy="1682496"/>
        </p:xfrm>
        <a:graphic>
          <a:graphicData uri="http://schemas.openxmlformats.org/drawingml/2006/table">
            <a:tbl>
              <a:tblPr/>
              <a:tblGrid>
                <a:gridCol w="17675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82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682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682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Евгений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Николай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Алексей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И.Муромец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А. Попович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Д.Никитич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CC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714480" y="4000504"/>
            <a:ext cx="4929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Ответ:     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300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4"/>
          <p:cNvSpPr txBox="1">
            <a:spLocks noChangeArrowheads="1"/>
          </p:cNvSpPr>
          <p:nvPr/>
        </p:nvSpPr>
        <p:spPr bwMode="auto">
          <a:xfrm>
            <a:off x="357158" y="1285860"/>
            <a:ext cx="842486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1950" algn="just"/>
            <a:r>
              <a:rPr lang="ru-RU" altLang="ru-RU" sz="2200" b="1" i="1" dirty="0"/>
              <a:t>Задача.</a:t>
            </a:r>
            <a:r>
              <a:rPr lang="ru-RU" altLang="ru-RU" sz="2200" dirty="0"/>
              <a:t> Коля, Вася и Серёжа гостили летом у бабушки. Однажды один из мальчиков нечаянно разбил любимую бабушкину вазу.</a:t>
            </a:r>
          </a:p>
        </p:txBody>
      </p: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5857875" y="1928815"/>
            <a:ext cx="3286124" cy="4398963"/>
            <a:chOff x="3616" y="1171"/>
            <a:chExt cx="2070" cy="2771"/>
          </a:xfrm>
        </p:grpSpPr>
        <p:pic>
          <p:nvPicPr>
            <p:cNvPr id="19463" name="Picture 10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104" y="3294"/>
              <a:ext cx="1422" cy="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64" name="Picture 12" descr="http://mdou-teremok.moy.su/kartinki/ab2a40ef409a-1-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089" y="2431"/>
              <a:ext cx="597" cy="1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65" name="Picture 14" descr="http://falconsscience.files.wordpress.com/2007/10/cartoon-boys.jpg%3Fw%3D283%26h%3D494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616" y="2206"/>
              <a:ext cx="797" cy="13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66" name="Picture 22" descr="malch55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426" y="1171"/>
              <a:ext cx="1020" cy="10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428596" y="2143116"/>
            <a:ext cx="842486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1950" algn="just"/>
            <a:r>
              <a:rPr lang="ru-RU" altLang="ru-RU" sz="2200" dirty="0"/>
              <a:t>На вопрос, кто разбил вазу, они дали такие ответы:</a:t>
            </a:r>
          </a:p>
          <a:p>
            <a:pPr indent="361950" algn="just"/>
            <a:r>
              <a:rPr lang="ru-RU" altLang="ru-RU" sz="2200" b="1" dirty="0"/>
              <a:t>Серёжа</a:t>
            </a:r>
            <a:r>
              <a:rPr lang="ru-RU" altLang="ru-RU" sz="2200" dirty="0"/>
              <a:t>: 1) Я не разбивал. 2) Вася не разбивал.</a:t>
            </a:r>
          </a:p>
          <a:p>
            <a:pPr indent="361950" algn="just"/>
            <a:r>
              <a:rPr lang="ru-RU" altLang="ru-RU" sz="2200" b="1" dirty="0"/>
              <a:t>Вася</a:t>
            </a:r>
            <a:r>
              <a:rPr lang="ru-RU" altLang="ru-RU" sz="2200" dirty="0"/>
              <a:t>: 3) Серёжа не разбивал. 4) Вазу разбил Коля.</a:t>
            </a:r>
          </a:p>
          <a:p>
            <a:pPr indent="361950" algn="just"/>
            <a:r>
              <a:rPr lang="ru-RU" altLang="ru-RU" sz="2200" b="1" dirty="0"/>
              <a:t>Коля:</a:t>
            </a:r>
            <a:r>
              <a:rPr lang="ru-RU" altLang="ru-RU" sz="2200" dirty="0"/>
              <a:t> 5) Я не разбивал. 6) Вазу разбил Серёжа.</a:t>
            </a: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428596" y="3643314"/>
            <a:ext cx="5472112" cy="259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1950" algn="just">
              <a:lnSpc>
                <a:spcPct val="90000"/>
              </a:lnSpc>
              <a:spcBef>
                <a:spcPct val="40000"/>
              </a:spcBef>
            </a:pPr>
            <a:r>
              <a:rPr lang="ru-RU" altLang="ru-RU" sz="2200" dirty="0"/>
              <a:t>Бабушка знала, что один из её внуков (правдивый), оба раза сказал правду; второй (шутник) оба раза сказал неправду; третий (хитрец) один раз сказал правду, а другой раз - неправду. Назовите имена правдивого, шутника и хитреца. </a:t>
            </a:r>
          </a:p>
          <a:p>
            <a:pPr indent="361950" algn="just">
              <a:lnSpc>
                <a:spcPct val="90000"/>
              </a:lnSpc>
              <a:spcBef>
                <a:spcPct val="20000"/>
              </a:spcBef>
            </a:pPr>
            <a:r>
              <a:rPr lang="ru-RU" altLang="ru-RU" sz="2200" dirty="0"/>
              <a:t>Кто из внуков разбил вазу? </a:t>
            </a:r>
            <a:endParaRPr lang="ru-RU" altLang="ru-RU" sz="2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Тема урока: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197167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6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2B8812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Решение логических задач</a:t>
            </a:r>
            <a:endParaRPr lang="ru-RU" sz="6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2B8812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7412" name="Picture 4" descr="http://samopoznanie.ru/avatars/objects/3-20091_1_6.jpg?14724339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3357562"/>
            <a:ext cx="3557079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Задачи урока: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00034" y="3214686"/>
            <a:ext cx="2214578" cy="857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Научиться :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86050" y="3214686"/>
            <a:ext cx="58579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составлять таблицы истинности  для решения логических задач.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928662" y="1928802"/>
            <a:ext cx="1571636" cy="857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Узнать: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28860" y="1928802"/>
            <a:ext cx="58579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126C3D"/>
                </a:solidFill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как решаются логические задачи?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4"/>
          <p:cNvSpPr txBox="1">
            <a:spLocks noChangeArrowheads="1"/>
          </p:cNvSpPr>
          <p:nvPr/>
        </p:nvSpPr>
        <p:spPr bwMode="auto">
          <a:xfrm>
            <a:off x="357158" y="1285860"/>
            <a:ext cx="842486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1950" algn="just"/>
            <a:r>
              <a:rPr lang="ru-RU" altLang="ru-RU" sz="2200" b="1" i="1" dirty="0"/>
              <a:t>Задача.</a:t>
            </a:r>
            <a:r>
              <a:rPr lang="ru-RU" altLang="ru-RU" sz="2200" dirty="0"/>
              <a:t> Коля, Вася и Серёжа гостили летом у бабушки. Однажды один из мальчиков нечаянно разбил любимую бабушкину вазу.</a:t>
            </a:r>
          </a:p>
        </p:txBody>
      </p: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5857875" y="1928815"/>
            <a:ext cx="3286124" cy="4398963"/>
            <a:chOff x="3616" y="1171"/>
            <a:chExt cx="2070" cy="2771"/>
          </a:xfrm>
        </p:grpSpPr>
        <p:pic>
          <p:nvPicPr>
            <p:cNvPr id="19463" name="Picture 10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104" y="3294"/>
              <a:ext cx="1422" cy="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64" name="Picture 12" descr="http://mdou-teremok.moy.su/kartinki/ab2a40ef409a-1-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089" y="2431"/>
              <a:ext cx="597" cy="1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65" name="Picture 14" descr="http://falconsscience.files.wordpress.com/2007/10/cartoon-boys.jpg%3Fw%3D283%26h%3D494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616" y="2206"/>
              <a:ext cx="797" cy="13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66" name="Picture 22" descr="malch55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426" y="1171"/>
              <a:ext cx="1020" cy="10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428596" y="2143116"/>
            <a:ext cx="842486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1950" algn="just"/>
            <a:r>
              <a:rPr lang="ru-RU" altLang="ru-RU" sz="2200" dirty="0"/>
              <a:t>На вопрос, кто разбил вазу, они дали такие ответы:</a:t>
            </a:r>
          </a:p>
          <a:p>
            <a:pPr indent="361950" algn="just"/>
            <a:r>
              <a:rPr lang="ru-RU" altLang="ru-RU" sz="2200" b="1" dirty="0"/>
              <a:t>Серёжа</a:t>
            </a:r>
            <a:r>
              <a:rPr lang="ru-RU" altLang="ru-RU" sz="2200" dirty="0"/>
              <a:t>: 1) Я не разбивал. 2) Вася не разбивал.</a:t>
            </a:r>
          </a:p>
          <a:p>
            <a:pPr indent="361950" algn="just"/>
            <a:r>
              <a:rPr lang="ru-RU" altLang="ru-RU" sz="2200" b="1" dirty="0"/>
              <a:t>Вася</a:t>
            </a:r>
            <a:r>
              <a:rPr lang="ru-RU" altLang="ru-RU" sz="2200" dirty="0"/>
              <a:t>: 3) Серёжа не разбивал. 4) Вазу разбил Коля.</a:t>
            </a:r>
          </a:p>
          <a:p>
            <a:pPr indent="361950" algn="just"/>
            <a:r>
              <a:rPr lang="ru-RU" altLang="ru-RU" sz="2200" b="1" dirty="0"/>
              <a:t>Коля:</a:t>
            </a:r>
            <a:r>
              <a:rPr lang="ru-RU" altLang="ru-RU" sz="2200" dirty="0"/>
              <a:t> 5) Я не разбивал. 6) Вазу разбил Серёжа.</a:t>
            </a: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428596" y="3643314"/>
            <a:ext cx="5472112" cy="259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1950" algn="just">
              <a:lnSpc>
                <a:spcPct val="90000"/>
              </a:lnSpc>
              <a:spcBef>
                <a:spcPct val="40000"/>
              </a:spcBef>
            </a:pPr>
            <a:r>
              <a:rPr lang="ru-RU" altLang="ru-RU" sz="2200" dirty="0"/>
              <a:t>Бабушка знала, что один из её внуков (правдивый), оба раза сказал правду; второй (шутник) оба раза сказал неправду; третий (хитрец) один раз сказал правду, а другой раз - неправду. Назовите имена правдивого, шутника и хитреца. </a:t>
            </a:r>
          </a:p>
          <a:p>
            <a:pPr indent="361950" algn="just">
              <a:lnSpc>
                <a:spcPct val="90000"/>
              </a:lnSpc>
              <a:spcBef>
                <a:spcPct val="20000"/>
              </a:spcBef>
            </a:pPr>
            <a:r>
              <a:rPr lang="ru-RU" altLang="ru-RU" sz="2200" dirty="0"/>
              <a:t>Кто из внуков разбил вазу? </a:t>
            </a:r>
            <a:endParaRPr lang="ru-RU" altLang="ru-RU" sz="2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7829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6874138"/>
              </p:ext>
            </p:extLst>
          </p:nvPr>
        </p:nvGraphicFramePr>
        <p:xfrm>
          <a:off x="612775" y="4077072"/>
          <a:ext cx="8280400" cy="2327275"/>
        </p:xfrm>
        <a:graphic>
          <a:graphicData uri="http://schemas.openxmlformats.org/drawingml/2006/table">
            <a:tbl>
              <a:tblPr/>
              <a:tblGrid>
                <a:gridCol w="7191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1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7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93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81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001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1756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223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2075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701675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K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Утверждение Серёжи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Утверждение Васи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Утверждение Коли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K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2" name="Group 72"/>
          <p:cNvGrpSpPr>
            <a:grpSpLocks/>
          </p:cNvGrpSpPr>
          <p:nvPr/>
        </p:nvGrpSpPr>
        <p:grpSpPr bwMode="auto">
          <a:xfrm>
            <a:off x="3275856" y="4813671"/>
            <a:ext cx="431800" cy="427038"/>
            <a:chOff x="2018" y="164"/>
            <a:chExt cx="272" cy="269"/>
          </a:xfrm>
        </p:grpSpPr>
        <p:sp>
          <p:nvSpPr>
            <p:cNvPr id="20553" name="Text Box 73"/>
            <p:cNvSpPr txBox="1">
              <a:spLocks noChangeArrowheads="1"/>
            </p:cNvSpPr>
            <p:nvPr/>
          </p:nvSpPr>
          <p:spPr bwMode="auto">
            <a:xfrm>
              <a:off x="2018" y="164"/>
              <a:ext cx="272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2200"/>
                <a:t>С</a:t>
              </a:r>
            </a:p>
          </p:txBody>
        </p:sp>
        <p:sp>
          <p:nvSpPr>
            <p:cNvPr id="20554" name="Line 74"/>
            <p:cNvSpPr>
              <a:spLocks noChangeShapeType="1"/>
            </p:cNvSpPr>
            <p:nvPr/>
          </p:nvSpPr>
          <p:spPr bwMode="auto">
            <a:xfrm>
              <a:off x="2064" y="210"/>
              <a:ext cx="22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4464844" y="4803507"/>
            <a:ext cx="431800" cy="427038"/>
            <a:chOff x="2562" y="164"/>
            <a:chExt cx="272" cy="269"/>
          </a:xfrm>
        </p:grpSpPr>
        <p:sp>
          <p:nvSpPr>
            <p:cNvPr id="20551" name="Text Box 76"/>
            <p:cNvSpPr txBox="1">
              <a:spLocks noChangeArrowheads="1"/>
            </p:cNvSpPr>
            <p:nvPr/>
          </p:nvSpPr>
          <p:spPr bwMode="auto">
            <a:xfrm>
              <a:off x="2562" y="164"/>
              <a:ext cx="272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2200" dirty="0"/>
                <a:t>В</a:t>
              </a:r>
            </a:p>
          </p:txBody>
        </p:sp>
        <p:sp>
          <p:nvSpPr>
            <p:cNvPr id="20552" name="Line 77"/>
            <p:cNvSpPr>
              <a:spLocks noChangeShapeType="1"/>
            </p:cNvSpPr>
            <p:nvPr/>
          </p:nvSpPr>
          <p:spPr bwMode="auto">
            <a:xfrm>
              <a:off x="2608" y="210"/>
              <a:ext cx="22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78"/>
          <p:cNvGrpSpPr>
            <a:grpSpLocks/>
          </p:cNvGrpSpPr>
          <p:nvPr/>
        </p:nvGrpSpPr>
        <p:grpSpPr bwMode="auto">
          <a:xfrm>
            <a:off x="7382620" y="4787305"/>
            <a:ext cx="431800" cy="427038"/>
            <a:chOff x="3016" y="164"/>
            <a:chExt cx="272" cy="269"/>
          </a:xfrm>
        </p:grpSpPr>
        <p:sp>
          <p:nvSpPr>
            <p:cNvPr id="20549" name="Text Box 79"/>
            <p:cNvSpPr txBox="1">
              <a:spLocks noChangeArrowheads="1"/>
            </p:cNvSpPr>
            <p:nvPr/>
          </p:nvSpPr>
          <p:spPr bwMode="auto">
            <a:xfrm>
              <a:off x="3016" y="164"/>
              <a:ext cx="272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2200" dirty="0"/>
                <a:t>К</a:t>
              </a:r>
            </a:p>
          </p:txBody>
        </p:sp>
        <p:sp>
          <p:nvSpPr>
            <p:cNvPr id="20550" name="Line 80"/>
            <p:cNvSpPr>
              <a:spLocks noChangeShapeType="1"/>
            </p:cNvSpPr>
            <p:nvPr/>
          </p:nvSpPr>
          <p:spPr bwMode="auto">
            <a:xfrm>
              <a:off x="3062" y="210"/>
              <a:ext cx="22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" name="Group 81"/>
          <p:cNvGrpSpPr>
            <a:grpSpLocks/>
          </p:cNvGrpSpPr>
          <p:nvPr/>
        </p:nvGrpSpPr>
        <p:grpSpPr bwMode="auto">
          <a:xfrm>
            <a:off x="5437932" y="4787305"/>
            <a:ext cx="431800" cy="427038"/>
            <a:chOff x="3651" y="210"/>
            <a:chExt cx="272" cy="269"/>
          </a:xfrm>
        </p:grpSpPr>
        <p:sp>
          <p:nvSpPr>
            <p:cNvPr id="20547" name="Text Box 82"/>
            <p:cNvSpPr txBox="1">
              <a:spLocks noChangeArrowheads="1"/>
            </p:cNvSpPr>
            <p:nvPr/>
          </p:nvSpPr>
          <p:spPr bwMode="auto">
            <a:xfrm>
              <a:off x="3651" y="210"/>
              <a:ext cx="272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2200"/>
                <a:t>С</a:t>
              </a:r>
            </a:p>
          </p:txBody>
        </p:sp>
        <p:sp>
          <p:nvSpPr>
            <p:cNvPr id="20548" name="Line 83"/>
            <p:cNvSpPr>
              <a:spLocks noChangeShapeType="1"/>
            </p:cNvSpPr>
            <p:nvPr/>
          </p:nvSpPr>
          <p:spPr bwMode="auto">
            <a:xfrm>
              <a:off x="3697" y="256"/>
              <a:ext cx="22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542" name="Text Box 84"/>
          <p:cNvSpPr txBox="1">
            <a:spLocks noChangeArrowheads="1"/>
          </p:cNvSpPr>
          <p:nvPr/>
        </p:nvSpPr>
        <p:spPr bwMode="auto">
          <a:xfrm>
            <a:off x="468313" y="188913"/>
            <a:ext cx="8424862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1950" algn="just">
              <a:lnSpc>
                <a:spcPct val="90000"/>
              </a:lnSpc>
            </a:pPr>
            <a:r>
              <a:rPr lang="ru-RU" altLang="ru-RU" sz="2200" i="1" dirty="0"/>
              <a:t>Решение.</a:t>
            </a:r>
            <a:r>
              <a:rPr lang="ru-RU" altLang="ru-RU" sz="2200" dirty="0"/>
              <a:t> Пусть К =«Коля разбил вазу»,</a:t>
            </a:r>
          </a:p>
          <a:p>
            <a:pPr indent="361950" algn="just">
              <a:lnSpc>
                <a:spcPct val="90000"/>
              </a:lnSpc>
            </a:pPr>
            <a:r>
              <a:rPr lang="ru-RU" altLang="ru-RU" sz="2200" dirty="0"/>
              <a:t>                            В =«Вася разбил вазу», </a:t>
            </a:r>
          </a:p>
          <a:p>
            <a:pPr indent="361950" algn="just">
              <a:lnSpc>
                <a:spcPct val="90000"/>
              </a:lnSpc>
            </a:pPr>
            <a:r>
              <a:rPr lang="ru-RU" altLang="ru-RU" sz="2200" dirty="0"/>
              <a:t>                            С =«Серёжа разбил вазу». </a:t>
            </a:r>
          </a:p>
          <a:p>
            <a:pPr indent="361950" algn="just">
              <a:lnSpc>
                <a:spcPct val="90000"/>
              </a:lnSpc>
            </a:pPr>
            <a:r>
              <a:rPr lang="ru-RU" altLang="ru-RU" sz="2200" dirty="0"/>
              <a:t>Представим в таблице истинности высказывания каждого мальчика. Так как </a:t>
            </a:r>
            <a:r>
              <a:rPr lang="ru-RU" altLang="ru-RU" sz="2200" dirty="0">
                <a:solidFill>
                  <a:srgbClr val="008000"/>
                </a:solidFill>
              </a:rPr>
              <a:t>ваза разбита одним внуком, составим не всю таблицу, а только её фрагмент, содержащий наборы входных переменных: 001, 010, 100.</a:t>
            </a:r>
            <a:r>
              <a:rPr lang="ru-RU" altLang="ru-RU" dirty="0"/>
              <a:t> </a:t>
            </a: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1115616" y="2401546"/>
            <a:ext cx="842486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1950" algn="just"/>
            <a:r>
              <a:rPr lang="ru-RU" altLang="ru-RU" sz="2200" dirty="0"/>
              <a:t>На вопрос, кто разбил вазу, они дали такие ответы:</a:t>
            </a:r>
          </a:p>
          <a:p>
            <a:pPr indent="361950" algn="just"/>
            <a:r>
              <a:rPr lang="ru-RU" altLang="ru-RU" sz="2200" b="1" dirty="0"/>
              <a:t>Серёжа</a:t>
            </a:r>
            <a:r>
              <a:rPr lang="ru-RU" altLang="ru-RU" sz="2200" dirty="0"/>
              <a:t>: 1) Я не разбивал. 2) Вася не разбивал.</a:t>
            </a:r>
          </a:p>
          <a:p>
            <a:pPr indent="361950" algn="just"/>
            <a:r>
              <a:rPr lang="ru-RU" altLang="ru-RU" sz="2200" b="1" dirty="0"/>
              <a:t>Вася</a:t>
            </a:r>
            <a:r>
              <a:rPr lang="ru-RU" altLang="ru-RU" sz="2200" dirty="0"/>
              <a:t>: 3) Серёжа не разбивал. 4) Вазу разбил Коля.</a:t>
            </a:r>
          </a:p>
          <a:p>
            <a:pPr indent="361950" algn="just"/>
            <a:r>
              <a:rPr lang="ru-RU" altLang="ru-RU" sz="2200" b="1" dirty="0"/>
              <a:t>Коля:</a:t>
            </a:r>
            <a:r>
              <a:rPr lang="ru-RU" altLang="ru-RU" sz="2200" dirty="0"/>
              <a:t> 5) Я не разбивал. 6) Вазу разбил Серёжа.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7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533</TotalTime>
  <Words>776</Words>
  <Application>Microsoft Office PowerPoint</Application>
  <PresentationFormat>Экран (4:3)</PresentationFormat>
  <Paragraphs>168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Тема Office</vt:lpstr>
      <vt:lpstr>Домашнее  задание:</vt:lpstr>
      <vt:lpstr>Проверка домашней работы:</vt:lpstr>
      <vt:lpstr>Устное повторение:</vt:lpstr>
      <vt:lpstr>Вспомним и проверим:</vt:lpstr>
      <vt:lpstr>Презентация PowerPoint</vt:lpstr>
      <vt:lpstr>Тема урока:</vt:lpstr>
      <vt:lpstr>Задачи урока:</vt:lpstr>
      <vt:lpstr>Презентация PowerPoint</vt:lpstr>
      <vt:lpstr>Презентация PowerPoint</vt:lpstr>
      <vt:lpstr>Презентация PowerPoint</vt:lpstr>
      <vt:lpstr>Выполни в группе:</vt:lpstr>
      <vt:lpstr>Выполни с помощью компьютера тест:</vt:lpstr>
      <vt:lpstr>Оценка за урок</vt:lpstr>
      <vt:lpstr>Презентация PowerPoint</vt:lpstr>
      <vt:lpstr>Домашнее  задание: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Домашнее задание:</dc:title>
  <dc:creator>Елена</dc:creator>
  <cp:lastModifiedBy>Валентин Гаращук</cp:lastModifiedBy>
  <cp:revision>62</cp:revision>
  <dcterms:modified xsi:type="dcterms:W3CDTF">2019-12-19T15:43:58Z</dcterms:modified>
</cp:coreProperties>
</file>