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01" r:id="rId1"/>
  </p:sldMasterIdLst>
  <p:sldIdLst>
    <p:sldId id="276" r:id="rId2"/>
    <p:sldId id="277" r:id="rId3"/>
    <p:sldId id="259" r:id="rId4"/>
    <p:sldId id="262" r:id="rId5"/>
    <p:sldId id="264" r:id="rId6"/>
    <p:sldId id="266" r:id="rId7"/>
    <p:sldId id="268" r:id="rId8"/>
    <p:sldId id="270" r:id="rId9"/>
    <p:sldId id="271" r:id="rId10"/>
    <p:sldId id="273" r:id="rId11"/>
    <p:sldId id="282" r:id="rId12"/>
    <p:sldId id="278" r:id="rId13"/>
    <p:sldId id="279" r:id="rId14"/>
    <p:sldId id="280" r:id="rId15"/>
    <p:sldId id="281" r:id="rId16"/>
    <p:sldId id="28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занцева " initials="А. Г" lastIdx="0" clrIdx="0">
    <p:extLst>
      <p:ext uri="{19B8F6BF-5375-455C-9EA6-DF929625EA0E}">
        <p15:presenceInfo xmlns:p15="http://schemas.microsoft.com/office/powerpoint/2012/main" userId="716e3c02ea2316e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78634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119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031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131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3375886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76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641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1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757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33527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343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279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2845" y="339633"/>
            <a:ext cx="3944983" cy="6048104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Соли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твердые вещества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NaHCO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питьевая сода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CuSO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соль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(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CuOH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гидроксокарбонат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меди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соли растворимы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AlOHCl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кислая соль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Mg(HSO4)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гидросульфат магния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на доске мы пишем веществом класса солей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Хлорид бария растворим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нитрат калия нерастворим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NaHCO</a:t>
            </a:r>
            <a:r>
              <a:rPr lang="ru-RU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-кальцинированная сода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CuSO</a:t>
            </a:r>
            <a:r>
              <a:rPr lang="ru-RU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–медный купорос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LiF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-фосфат лития                                                                                                                   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NaHCO</a:t>
            </a:r>
            <a:r>
              <a:rPr lang="ru-RU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гидрокарбонат натрия                                                                                                   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FeSO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₄- сульфат железа (II)</a:t>
            </a:r>
            <a:r>
              <a:rPr lang="ru-RU" sz="1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9954"/>
              </p:ext>
            </p:extLst>
          </p:nvPr>
        </p:nvGraphicFramePr>
        <p:xfrm>
          <a:off x="1227909" y="339633"/>
          <a:ext cx="6426925" cy="6048104"/>
        </p:xfrm>
        <a:graphic>
          <a:graphicData uri="http://schemas.openxmlformats.org/drawingml/2006/table">
            <a:tbl>
              <a:tblPr firstRow="1" firstCol="1" bandRow="1"/>
              <a:tblGrid>
                <a:gridCol w="2138106">
                  <a:extLst>
                    <a:ext uri="{9D8B030D-6E8A-4147-A177-3AD203B41FA5}">
                      <a16:colId xmlns:a16="http://schemas.microsoft.com/office/drawing/2014/main" val="130298166"/>
                    </a:ext>
                  </a:extLst>
                </a:gridCol>
                <a:gridCol w="2323426">
                  <a:extLst>
                    <a:ext uri="{9D8B030D-6E8A-4147-A177-3AD203B41FA5}">
                      <a16:colId xmlns:a16="http://schemas.microsoft.com/office/drawing/2014/main" val="3266192716"/>
                    </a:ext>
                  </a:extLst>
                </a:gridCol>
                <a:gridCol w="1965393">
                  <a:extLst>
                    <a:ext uri="{9D8B030D-6E8A-4147-A177-3AD203B41FA5}">
                      <a16:colId xmlns:a16="http://schemas.microsoft.com/office/drawing/2014/main" val="2250414905"/>
                    </a:ext>
                  </a:extLst>
                </a:gridCol>
              </a:tblGrid>
              <a:tr h="10451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019924"/>
                  </a:ext>
                </a:extLst>
              </a:tr>
              <a:tr h="12310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732163"/>
                  </a:ext>
                </a:extLst>
              </a:tr>
              <a:tr h="12667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295901"/>
                  </a:ext>
                </a:extLst>
              </a:tr>
              <a:tr h="12444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891844"/>
                  </a:ext>
                </a:extLst>
              </a:tr>
              <a:tr h="12607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7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9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1"/>
            <a:ext cx="8686800" cy="815701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 о солях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4743" y="711200"/>
            <a:ext cx="11437257" cy="55734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</a:t>
            </a:r>
            <a:r>
              <a:rPr lang="ru-RU" sz="28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повареной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соли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тягу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сладкому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потребление соли и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ее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переизбыток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может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возникновению одних и техже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гипертонии, инсультов,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инфарктов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Йодированная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соль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противопоказана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/>
                <a:cs typeface="Times New Roman" panose="02020603050405020304" pitchFamily="18" charset="0"/>
              </a:rPr>
              <a:t>больным туберкулезом и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/>
                <a:cs typeface="Times New Roman" panose="02020603050405020304" pitchFamily="18" charset="0"/>
              </a:rPr>
              <a:t>гипертонией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/>
                <a:cs typeface="Times New Roman" panose="02020603050405020304" pitchFamily="18" charset="0"/>
              </a:rPr>
              <a:t>4. Не 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/>
                <a:cs typeface="Times New Roman" panose="02020603050405020304" pitchFamily="18" charset="0"/>
              </a:rPr>
              <a:t>более 3–4 месяцев при хранении в закрытой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/>
                <a:cs typeface="Times New Roman" panose="02020603050405020304" pitchFamily="18" charset="0"/>
              </a:rPr>
              <a:t>таре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сохраняет </a:t>
            </a:r>
            <a:r>
              <a:rPr lang="en-US" sz="28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свои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целебные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свойства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йодированная </a:t>
            </a:r>
            <a:r>
              <a:rPr lang="en-US" sz="28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соль</a:t>
            </a:r>
            <a:endParaRPr lang="ru-RU" sz="28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5.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чтобы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быть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здоровым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,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ежедневно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надо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потреблять 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 charset="-128"/>
                <a:cs typeface="Times New Roman" panose="02020603050405020304" pitchFamily="18" charset="0"/>
              </a:rPr>
              <a:t>чайную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 charset="-128"/>
                <a:cs typeface="Times New Roman" panose="02020603050405020304" pitchFamily="18" charset="0"/>
              </a:rPr>
              <a:t>ложку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поваренной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MT" charset="-120"/>
                <a:cs typeface="Times New Roman" panose="02020603050405020304" pitchFamily="18" charset="0"/>
              </a:rPr>
              <a:t>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соли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NewRomanPS-ItalicMT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чрезмерное 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употребление 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соли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может привести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гипертонии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отекам,  остеопорозу, болезням 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почек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 charset="-128"/>
                <a:cs typeface="Times New Roman" panose="02020603050405020304" pitchFamily="18" charset="0"/>
              </a:rPr>
              <a:t>250 г (3–4 солонки</a:t>
            </a:r>
            <a:r>
              <a:rPr lang="ru-RU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NewRomanPS-ItalicMT" charset="-128"/>
                <a:cs typeface="Times New Roman" panose="02020603050405020304" pitchFamily="18" charset="0"/>
              </a:rPr>
              <a:t>)</a:t>
            </a:r>
            <a:r>
              <a:rPr lang="en-US" sz="28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соли содержится в теле человека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8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269" y="195943"/>
            <a:ext cx="11512731" cy="19757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771" y="2286000"/>
            <a:ext cx="11408229" cy="4572000"/>
          </a:xfr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Можно использовать гидрокарбонат натрия   </a:t>
            </a:r>
            <a:r>
              <a:rPr lang="ru-RU" sz="3200" dirty="0" err="1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NaHCO</a:t>
            </a: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₃ при нагревании разлагается с 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 углекислого газа: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2NaHCO</a:t>
            </a:r>
            <a:r>
              <a:rPr lang="ru-RU" sz="18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Na2CO</a:t>
            </a:r>
            <a:r>
              <a:rPr lang="ru-RU" sz="18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СО</a:t>
            </a:r>
            <a:r>
              <a:rPr lang="ru-RU" sz="18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^ + H</a:t>
            </a:r>
            <a:r>
              <a:rPr lang="ru-RU" sz="18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rgbClr val="1A2E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9269" y="326571"/>
            <a:ext cx="115127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№ 1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Манный пирог Лена с Таней после уроков запланировали испечь манный пирог. Придя домой, открыв рецепт пирога, они обнаружили, что нет разрыхлителя. Как быть? Чем можно заменить разрыхлитель? Напишите химическую формулу этого вещества. Расскажите о том, какой процесс наблюдается при добавлении данного вещества при приготовлении пирога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021675"/>
            <a:ext cx="3596639" cy="36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2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343" y="319316"/>
            <a:ext cx="11234057" cy="1756228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хозяйки готовились к стирке. Первая подогрела воду до 60 градусов и замочила в ней белье, вторая нагрела воду до кипения, прокипятила ее 5 минут, а затем охладила до 60 градусов и только после этого начала стирку. У кого белье лучше отстирается? Каким простым опытом это можно доказать и как объяснить?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343" y="2286000"/>
            <a:ext cx="11234057" cy="423091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Мыло и другие моющие средства намного эффективнее действуют в мягкой воде. Жесткость воды обусловлена наличием в ней гидрокарбонатов кальция и магния, которые при кипячении выпадают в осадок в виде карбонатов: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(HCO3)2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CaCO3+H2O+CO2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Mg(HCO3)2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MgCO3+H2O+CO2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221" y="4267200"/>
            <a:ext cx="4324779" cy="301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3429" y="348343"/>
            <a:ext cx="11016341" cy="1823357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3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приготовления штукатурного раствора рекомендуют использовать только свежегашеную известь. Почему это так важно?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3429" y="2286000"/>
            <a:ext cx="11146971" cy="4572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Гашение извести протекает по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уравнению: CaO+H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O=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(OH)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«Схватывание «штукатурного раствора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взаимодействии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(ОН)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СО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воздуха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(ОН)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+СО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=СаСО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+Н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же процесс происходит при хранении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гашеной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извести, поэтому штукатурный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приготовленный из лежалой гашеной извести, будет плохо схватываться.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7086" y="2714170"/>
            <a:ext cx="4601028" cy="312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1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257" y="188686"/>
            <a:ext cx="11422743" cy="1983014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№4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Почему свежеоштукатуренные и сразу же побеленные известью поверхности долго не высыхают?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9257" y="1436914"/>
            <a:ext cx="11117943" cy="5283200"/>
          </a:xfrm>
        </p:spPr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Са(ОН)</a:t>
            </a: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ru-RU" sz="3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0" indent="0">
              <a:buNone/>
            </a:pP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(процесс затвердевания штукатурки) образуется вода: Са(ОН)</a:t>
            </a: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+СО</a:t>
            </a: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=СаСО</a:t>
            </a: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+Н</a:t>
            </a: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побелке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свежеоштукатуренных стен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известью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наружные участки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подпитываются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влагой,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штукатурка долго не высыхает.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14" y="2648856"/>
            <a:ext cx="4354285" cy="403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3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01600"/>
            <a:ext cx="11379200" cy="20701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№5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При выполнении штукатурных работ для ускорения затвердевания штукатурки в помещение вносят жаровни с горящими углями. Можно ли заменить эту процедуру прогреванием помещения электрическими нагревателями?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800" y="2171700"/>
            <a:ext cx="11379200" cy="4686300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основных элементов штукатурных растворов является гашеная известь Са(ОН)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Затвердевание штукатурки происходит за счет взаимодействия Са(ОН)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СО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воздуха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Са(ОН)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СО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СаСО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Н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можно ускорить за счет повышения концентрации в воздухе СО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Сжигание угля в помещении позволяет не только поднять температуру воздуха, но и повысить концентрацию СО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реакции, уравнение которой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С+О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=СО</a:t>
            </a:r>
            <a:r>
              <a:rPr lang="ru-RU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Электронагреватели дают только тепло и не влияют на состав воздуха.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10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8938" y="1315844"/>
            <a:ext cx="9358102" cy="65664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7543" y="1972491"/>
            <a:ext cx="841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Выполнить задание п.47.упр.3.а и б стр.164.</a:t>
            </a: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 Провести домашние опыты с пищевой содой и уксусной кислотой, соком лимона.</a:t>
            </a: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3.Составить </a:t>
            </a:r>
            <a:r>
              <a:rPr lang="ru-RU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4.Подготовить сообщение о применении солей.</a:t>
            </a:r>
            <a:endParaRPr lang="ru-RU" sz="32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79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2845" y="339633"/>
            <a:ext cx="3944983" cy="6048104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Соли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твердые вещества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NaHCO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питьевая сода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CuSO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соль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(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CuOH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гидроксокарбонат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меди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соли растворимы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AlOHCl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кислая соль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Mg(HSO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гидросульфат магния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на доске мы пишем веществом класса солей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Хлорид бария растворим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нитрат калия нерастворим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NaHCO</a:t>
            </a:r>
            <a:r>
              <a:rPr lang="ru-RU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-кальцинированная сода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CuSO</a:t>
            </a:r>
            <a:r>
              <a:rPr lang="ru-RU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–медный купорос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LiF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-фосфат лития                                                                                                                   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NaHCO</a:t>
            </a:r>
            <a:r>
              <a:rPr lang="ru-RU" sz="1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гидрокарбонат натрия                                                                                                   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FeSO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₄- сульфат железа (II)</a:t>
            </a:r>
            <a:r>
              <a:rPr lang="ru-RU" sz="1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5879400"/>
              </p:ext>
            </p:extLst>
          </p:nvPr>
        </p:nvGraphicFramePr>
        <p:xfrm>
          <a:off x="1227909" y="339633"/>
          <a:ext cx="6426925" cy="6048104"/>
        </p:xfrm>
        <a:graphic>
          <a:graphicData uri="http://schemas.openxmlformats.org/drawingml/2006/table">
            <a:tbl>
              <a:tblPr firstRow="1" firstCol="1" bandRow="1"/>
              <a:tblGrid>
                <a:gridCol w="2138106">
                  <a:extLst>
                    <a:ext uri="{9D8B030D-6E8A-4147-A177-3AD203B41FA5}">
                      <a16:colId xmlns:a16="http://schemas.microsoft.com/office/drawing/2014/main" val="130298166"/>
                    </a:ext>
                  </a:extLst>
                </a:gridCol>
                <a:gridCol w="2323426">
                  <a:extLst>
                    <a:ext uri="{9D8B030D-6E8A-4147-A177-3AD203B41FA5}">
                      <a16:colId xmlns:a16="http://schemas.microsoft.com/office/drawing/2014/main" val="3266192716"/>
                    </a:ext>
                  </a:extLst>
                </a:gridCol>
                <a:gridCol w="1965393">
                  <a:extLst>
                    <a:ext uri="{9D8B030D-6E8A-4147-A177-3AD203B41FA5}">
                      <a16:colId xmlns:a16="http://schemas.microsoft.com/office/drawing/2014/main" val="2250414905"/>
                    </a:ext>
                  </a:extLst>
                </a:gridCol>
              </a:tblGrid>
              <a:tr h="10451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019924"/>
                  </a:ext>
                </a:extLst>
              </a:tr>
              <a:tr h="12310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732163"/>
                  </a:ext>
                </a:extLst>
              </a:tr>
              <a:tr h="12667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295901"/>
                  </a:ext>
                </a:extLst>
              </a:tr>
              <a:tr h="12444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891844"/>
                  </a:ext>
                </a:extLst>
              </a:tr>
              <a:tr h="12607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7448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27909" y="339633"/>
            <a:ext cx="6426925" cy="10319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7909" y="1371600"/>
            <a:ext cx="2106962" cy="250115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67635" y="1479176"/>
            <a:ext cx="6723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34871" y="2595282"/>
            <a:ext cx="4319963" cy="12774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61212" y="3872753"/>
            <a:ext cx="1993622" cy="251498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27909" y="5096434"/>
            <a:ext cx="4433303" cy="129130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8938" y="1315844"/>
            <a:ext cx="8564136" cy="111512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 СВОЙСТВА   СОЛЕЙ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книга аниме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63276" y="3508787"/>
            <a:ext cx="2466353" cy="2329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53764" y="5564778"/>
            <a:ext cx="4597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МБОУСОШ № 4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Казанцева Александра Геннадьевна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031" y="2430966"/>
            <a:ext cx="2171041" cy="10778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146" y="4112577"/>
            <a:ext cx="2191410" cy="11105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764" y="4030566"/>
            <a:ext cx="2149885" cy="11925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6009" y="3159880"/>
            <a:ext cx="2743200" cy="121959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146" y="2450314"/>
            <a:ext cx="2191410" cy="10584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7524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337" y="286917"/>
            <a:ext cx="11129553" cy="1485900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Взаимодействие с металлами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1001634"/>
            <a:ext cx="1137774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 </a:t>
            </a:r>
            <a:r>
              <a:rPr lang="ru-RU" sz="3600" b="1" i="1" dirty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3600" b="1" i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Металл  </a:t>
            </a:r>
            <a:r>
              <a:rPr lang="ru-RU" sz="3600" b="1" i="1" dirty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→  новая  </a:t>
            </a:r>
            <a:r>
              <a:rPr lang="ru-RU" sz="3600" b="1" i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  </a:t>
            </a:r>
            <a:r>
              <a:rPr lang="ru-RU" sz="3600" b="1" i="1" dirty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3600" b="1" i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новый Металл</a:t>
            </a:r>
            <a:r>
              <a:rPr lang="ru-RU" sz="3600" b="1" i="1" dirty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↓  </a:t>
            </a:r>
          </a:p>
        </p:txBody>
      </p:sp>
      <p:pic>
        <p:nvPicPr>
          <p:cNvPr id="9" name="Рисунок 8" descr="акт ря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337" y="1990165"/>
            <a:ext cx="10946674" cy="26602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1337" y="2158790"/>
            <a:ext cx="10541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предыдущий металл вытесняет менее активный     металл из раствора соли</a:t>
            </a:r>
          </a:p>
          <a:p>
            <a:pPr algn="ctr"/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124635" y="4736921"/>
            <a:ext cx="5876365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₄  = 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FeSO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₄  +  </a:t>
            </a:r>
            <a:r>
              <a:rPr lang="en-US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US" sz="3200" b="1" dirty="0">
                <a:latin typeface="Calibri"/>
              </a:rPr>
              <a:t>↓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98249" y="5414030"/>
            <a:ext cx="5902752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  + 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MgCl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  +  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2989" y="1574015"/>
            <a:ext cx="997254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М₁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43801" y="1536289"/>
            <a:ext cx="822959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4635" y="6021288"/>
            <a:ext cx="7328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Cu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+  </a:t>
            </a:r>
            <a:r>
              <a:rPr kumimoji="0" lang="en-US" sz="36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Mg</a:t>
            </a:r>
            <a:r>
              <a:rPr kumimoji="0" lang="en-US" sz="36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Cl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₂ →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51122" y="5990510"/>
            <a:ext cx="63601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нет (медь после магния</a:t>
            </a:r>
          </a:p>
          <a:p>
            <a:pPr lvl="0" defTabSz="914400"/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ряду активности металлов)</a:t>
            </a:r>
          </a:p>
        </p:txBody>
      </p:sp>
      <p:pic>
        <p:nvPicPr>
          <p:cNvPr id="1026" name="Picture 2" descr="Химия Oxidation гифка - Химия Oxidation Rusting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64" y="4500432"/>
            <a:ext cx="2178973" cy="235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60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8" grpId="0" uiExpand="1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Взаимодействие с кислотами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1268761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соль₁ +  кислота₁  → соль₂ + кислота₂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0094" y="1805573"/>
            <a:ext cx="8609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(более сильная кислота</a:t>
            </a:r>
            <a:r>
              <a:rPr lang="ru-RU" sz="2400" b="1" dirty="0"/>
              <a:t>)                       (более слабая кислота)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34244" y="2379406"/>
            <a:ext cx="91440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слабые кислоты</a:t>
            </a:r>
            <a:endParaRPr lang="ru-RU" sz="32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кислоты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₂SO₄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HNO₃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0" y="3727265"/>
            <a:ext cx="10295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каждая предыдущая кислота вытесняет последующую </a:t>
            </a:r>
            <a:r>
              <a:rPr lang="ru-RU" sz="2400" b="1" dirty="0" smtClean="0"/>
              <a:t>из </a:t>
            </a:r>
            <a:r>
              <a:rPr lang="ru-RU" sz="2400" b="1" dirty="0"/>
              <a:t>раствора ее соли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63552" y="5373216"/>
            <a:ext cx="56669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K₂CO ₃ +  2 HCl  =  2KCl  +  H₂CO₃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6241" y="5013176"/>
            <a:ext cx="127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₂↑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28249" y="5589240"/>
            <a:ext cx="1032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</a:t>
            </a:r>
            <a:r>
              <a:rPr lang="en-US" sz="2800" b="1" dirty="0" smtClean="0"/>
              <a:t>H</a:t>
            </a:r>
            <a:r>
              <a:rPr lang="en-US" sz="2800" b="1" dirty="0">
                <a:latin typeface="Calibri"/>
              </a:rPr>
              <a:t>₂</a:t>
            </a:r>
            <a:r>
              <a:rPr lang="en-US" sz="2800" b="1" dirty="0"/>
              <a:t>O</a:t>
            </a:r>
            <a:endParaRPr lang="ru-RU" sz="2800" b="1" dirty="0"/>
          </a:p>
        </p:txBody>
      </p:sp>
      <p:sp>
        <p:nvSpPr>
          <p:cNvPr id="16" name="Стрелка вправо 15"/>
          <p:cNvSpPr/>
          <p:nvPr/>
        </p:nvSpPr>
        <p:spPr>
          <a:xfrm rot="20904849">
            <a:off x="7598589" y="5333205"/>
            <a:ext cx="9784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446009">
            <a:off x="7633488" y="5697209"/>
            <a:ext cx="9784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063552" y="6021289"/>
            <a:ext cx="6558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Na₂SiO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₃  +  H₂SO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₄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Na₂SO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₄   +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H₂SiO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₃↓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996" y="2763675"/>
            <a:ext cx="1317812" cy="8535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929" y="2402316"/>
            <a:ext cx="2769879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90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70992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Взаимодействие   с основаниями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155679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соль₁ +основание₁ </a:t>
            </a:r>
            <a:r>
              <a:rPr lang="ru-RU" sz="36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соль₂ +</a:t>
            </a:r>
            <a:r>
              <a:rPr lang="ru-RU" sz="40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основание₂↓</a:t>
            </a:r>
            <a:endParaRPr lang="ru-RU" sz="4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3592" y="3299071"/>
            <a:ext cx="771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CuSO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₄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2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Cu(OH)₂↓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Na₂SO₄</a:t>
            </a:r>
            <a:endParaRPr lang="ru-RU" sz="3200" b="1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95600" y="4077073"/>
            <a:ext cx="7643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AlCl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₃ 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3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   3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  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Al(OH)₃↓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19535" y="2132857"/>
            <a:ext cx="9053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р-р)        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(щелочь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    (нерастворимое)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95601" y="4869161"/>
            <a:ext cx="7643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₂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2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Fe(OH)₂↓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9897" y="299695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124584" y="2996952"/>
            <a:ext cx="323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819334" y="3005665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9339072" y="300566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521249" y="3799492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910506" y="3762880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8004696" y="3760271"/>
            <a:ext cx="453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III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8770542" y="3692642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6270905" y="4602032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6987367" y="4571422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8640322" y="4579536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9064638" y="4584485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3542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2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2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2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2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1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1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30"/>
                            </p:stCondLst>
                            <p:childTnLst>
                              <p:par>
                                <p:cTn id="8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30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330"/>
                            </p:stCondLst>
                            <p:childTnLst>
                              <p:par>
                                <p:cTn id="9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30"/>
                            </p:stCondLst>
                            <p:childTnLst>
                              <p:par>
                                <p:cTn id="9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Взаимодействие с солями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1" y="1700808"/>
            <a:ext cx="897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соль₁ +</a:t>
            </a:r>
            <a:r>
              <a:rPr lang="ru-RU" sz="40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соль₂=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новая </a:t>
            </a:r>
            <a:r>
              <a:rPr lang="ru-RU" sz="40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соль₁↓+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новая соль₂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79577" y="3645025"/>
            <a:ext cx="6898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BaCl₂  +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Na₂SO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₄  = 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BaSO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₄↓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2NaCl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1585" y="4725145"/>
            <a:ext cx="6564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Cu(NO₃)₂  + K₂S  =  2KNO₃  +  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CuS↓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8457" y="3443027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6034" y="3443027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66156" y="3443027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80600" y="3443027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1533" y="4461666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0992" y="4454299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11572" y="4532826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8490" y="4517833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1585" y="5805265"/>
            <a:ext cx="3935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MgCl₂   +  Na₂CO₃ →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19586" y="5805264"/>
            <a:ext cx="3483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MgCO₃↓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95016" y="5573398"/>
            <a:ext cx="269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43011" y="5596448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9165" y="5592502"/>
            <a:ext cx="354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12461" y="5596448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11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4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4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4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4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6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6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6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6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149" y="620688"/>
            <a:ext cx="11194868" cy="838200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Разложение нерастворимых солей при нагревании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3525" y="2188895"/>
            <a:ext cx="9321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соль</a:t>
            </a:r>
            <a:r>
              <a:rPr lang="ru-RU" sz="36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r>
              <a:rPr lang="ru-RU" sz="36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→ оксид металла  + оксид неметалла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64526" y="198863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t⁰C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35761" y="3356993"/>
            <a:ext cx="4421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BaSiO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₃↓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7768" y="4221089"/>
            <a:ext cx="48974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CaCO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₃↓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 CO₂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5761" y="5301209"/>
            <a:ext cx="5495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Ca₃(PO₄)₂↓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3CaO  +  P₂O₅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0" y="306896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384032" y="306896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176120" y="3068960"/>
            <a:ext cx="466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IV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536160" y="306896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8201218" y="4941168"/>
            <a:ext cx="55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V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8544272" y="494116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II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1267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6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6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4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4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4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4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4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4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3512" y="1628801"/>
            <a:ext cx="37444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металл →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кислота →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основание →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соль →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разложение при</a:t>
            </a:r>
          </a:p>
          <a:p>
            <a:pPr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нагревании  →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0019" y="1628801"/>
            <a:ext cx="6086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новая соль  + новый металл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78661" y="2186833"/>
            <a:ext cx="602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новая соль  + новая кислота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6408" y="2819839"/>
            <a:ext cx="5890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новая соль + новое основание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5720" y="3408865"/>
            <a:ext cx="5746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две новые соли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07575" y="4646030"/>
            <a:ext cx="4036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оксида</a:t>
            </a:r>
          </a:p>
        </p:txBody>
      </p:sp>
    </p:spTree>
    <p:extLst>
      <p:ext uri="{BB962C8B-B14F-4D97-AF65-F5344CB8AC3E}">
        <p14:creationId xmlns:p14="http://schemas.microsoft.com/office/powerpoint/2010/main" val="33533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13041</TotalTime>
  <Words>804</Words>
  <Application>Microsoft Office PowerPoint</Application>
  <PresentationFormat>Широкоэкранный</PresentationFormat>
  <Paragraphs>160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Franklin Gothic Book</vt:lpstr>
      <vt:lpstr>Times New Roman</vt:lpstr>
      <vt:lpstr>TimesNewRomanPS-ItalicMT</vt:lpstr>
      <vt:lpstr>TimesNewRomanPSMT</vt:lpstr>
      <vt:lpstr>Crop</vt:lpstr>
      <vt:lpstr>1. Соли – это твердые вещества 2. NaHCO3 -питьевая сода 3. CuSO4 средняя соль  4. (CuOH)2CO3 -гидроксокарбонат меди 5. Все соли растворимы 6. AlOHCl2 -кислая соль 7. Mg(HSO4)2 -гидросульфат магния 8. на доске мы пишем веществом класса солей 9. Хлорид бария растворим 10. нитрат калия нерастворим    11. NaHCO3 -кальцинированная сода  12. CuSO4 –медный купорос 13. LiF-фосфат лития                                                                                                                       14. NaHCO3- гидрокарбонат натрия                                                                                                       15. FeSO₄- сульфат железа (II)                                                                                     </vt:lpstr>
      <vt:lpstr>1. Соли – это твердые вещества 2. NaHCO3 -питьевая сода 3. CuSO4 средняя соль  4. (CuOH)2CO3 -гидроксокарбонат меди 5. Все соли растворимы 6. AlOHCl2 -кислая соль 7. Mg(HSO4)2 -гидросульфат магния 8. на доске мы пишем веществом класса солей 9. Хлорид бария растворим 10. нитрат калия нерастворим    11. NaHCO3 -кальцинированная сода  12. CuSO4 –медный купорос 13. LiF-фосфат лития                                                                                                                       14. NaHCO3- гидрокарбонат натрия                                                                                                       15. FeSO₄- сульфат железа (II)                                                                                     </vt:lpstr>
      <vt:lpstr>ХИМИЧЕСКИЕ  СВОЙСТВА   СОЛЕЙ</vt:lpstr>
      <vt:lpstr>1. Взаимодействие с металлами</vt:lpstr>
      <vt:lpstr> 2. Взаимодействие с кислотами</vt:lpstr>
      <vt:lpstr>3. Взаимодействие   с основаниями</vt:lpstr>
      <vt:lpstr>4. Взаимодействие с солями</vt:lpstr>
      <vt:lpstr>5. Разложение нерастворимых солей при нагревании</vt:lpstr>
      <vt:lpstr>Вывод</vt:lpstr>
      <vt:lpstr>Интересные факты о солях</vt:lpstr>
      <vt:lpstr>Презентация PowerPoint</vt:lpstr>
      <vt:lpstr>Задача № 2. Две хозяйки готовились к стирке. Первая подогрела воду до 60 градусов и замочила в ней белье, вторая нагрела воду до кипения, прокипятила ее 5 минут, а затем охладила до 60 градусов и только после этого начала стирку. У кого белье лучше отстирается? Каким простым опытом это можно доказать и как объяснить? </vt:lpstr>
      <vt:lpstr>Задача № 3. Для приготовления штукатурного раствора рекомендуют использовать только свежегашеную известь. Почему это так важно? </vt:lpstr>
      <vt:lpstr>Задача №4 Почему свежеоштукатуренные и сразу же побеленные известью поверхности долго не высыхают? </vt:lpstr>
      <vt:lpstr>Задача №5: При выполнении штукатурных работ для ускорения затвердевания штукатурки в помещение вносят жаровни с горящими углями. Можно ли заменить эту процедуру прогреванием помещения электрическими нагревателями? </vt:lpstr>
      <vt:lpstr>Домашнее задание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Казанцева</dc:creator>
  <cp:lastModifiedBy>Казанцева </cp:lastModifiedBy>
  <cp:revision>42</cp:revision>
  <dcterms:created xsi:type="dcterms:W3CDTF">2022-09-30T15:27:06Z</dcterms:created>
  <dcterms:modified xsi:type="dcterms:W3CDTF">2022-10-11T15:54:36Z</dcterms:modified>
</cp:coreProperties>
</file>