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3970" y="1035685"/>
            <a:ext cx="6828790" cy="27063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00"/>
              </a:lnSpc>
              <a:buNone/>
            </a:pPr>
            <a:r>
              <a:rPr lang="en-US" sz="66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Семья в Цифровую Эпоху: Изучение Детско-Родительских Отношений</a:t>
            </a:r>
            <a:endParaRPr lang="en-US" sz="6600" b="1" kern="0" spc="-89" dirty="0">
              <a:solidFill>
                <a:srgbClr val="D73AD7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454819" y="7489031"/>
            <a:ext cx="382905" cy="382905"/>
          </a:xfrm>
          <a:prstGeom prst="roundRect">
            <a:avLst>
              <a:gd name="adj" fmla="val 23878209"/>
            </a:avLst>
          </a:prstGeom>
          <a:solidFill>
            <a:srgbClr val="16D6D1"/>
          </a:solidFill>
          <a:ln w="7620">
            <a:solidFill>
              <a:srgbClr val="FFFFFF"/>
            </a:solidFill>
            <a:prstDash val="solid"/>
          </a:ln>
        </p:spPr>
      </p:sp>
      <p:pic>
        <p:nvPicPr>
          <p:cNvPr id="8" name="Изображение 7"/>
          <p:cNvPicPr/>
          <p:nvPr/>
        </p:nvPicPr>
        <p:blipFill>
          <a:blip r:embed="rId1"/>
          <a:stretch>
            <a:fillRect/>
          </a:stretch>
        </p:blipFill>
        <p:spPr>
          <a:xfrm>
            <a:off x="6838315" y="0"/>
            <a:ext cx="7792085" cy="82302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6900" y="725805"/>
            <a:ext cx="13621385" cy="14077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5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Введение: </a:t>
            </a:r>
            <a:r>
              <a:rPr lang="ru-RU" altLang="en-US" sz="5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</a:t>
            </a:r>
            <a:r>
              <a:rPr lang="en-US" sz="5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ызовы </a:t>
            </a:r>
            <a:r>
              <a:rPr lang="ru-RU" altLang="en-US" sz="5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</a:t>
            </a:r>
            <a:r>
              <a:rPr lang="en-US" sz="5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овременной </a:t>
            </a:r>
            <a:r>
              <a:rPr lang="ru-RU" altLang="en-US" sz="5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</a:t>
            </a:r>
            <a:r>
              <a:rPr lang="en-US" sz="5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емьи в </a:t>
            </a:r>
            <a:r>
              <a:rPr lang="ru-RU" altLang="en-US" sz="5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э</a:t>
            </a:r>
            <a:r>
              <a:rPr lang="en-US" sz="5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поху </a:t>
            </a:r>
            <a:r>
              <a:rPr lang="ru-RU" altLang="en-US" sz="5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ц</a:t>
            </a:r>
            <a:r>
              <a:rPr lang="en-US" sz="5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ифровизации</a:t>
            </a:r>
            <a:endParaRPr lang="en-US" sz="5400" b="1" kern="0" spc="-89" dirty="0">
              <a:solidFill>
                <a:srgbClr val="D73AD7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02139" y="2635091"/>
            <a:ext cx="3312557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kern="0" spc="-4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Постоянная </a:t>
            </a:r>
            <a:r>
              <a:rPr lang="ru-RU" altLang="en-US" sz="3600" kern="0" spc="-4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д</a:t>
            </a:r>
            <a:r>
              <a:rPr lang="en-US" sz="3600" kern="0" spc="-4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оступность</a:t>
            </a:r>
            <a:endParaRPr lang="en-US" sz="3600" kern="0" spc="-44" dirty="0">
              <a:solidFill>
                <a:srgbClr val="D73AD7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93090" y="3284855"/>
            <a:ext cx="6277610" cy="114935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0" algn="just" fontAlgn="auto">
              <a:lnSpc>
                <a:spcPct val="100000"/>
              </a:lnSpc>
              <a:buNone/>
            </a:pPr>
            <a:r>
              <a:rPr lang="en-US" sz="360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Современные технологии предоставляют непрерывный доступ к информации, развлечениям и общению. Это создает как возможности, так и сложности для семьи.</a:t>
            </a:r>
            <a:endParaRPr lang="en-US" sz="3600" kern="0" spc="-38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sp>
        <p:nvSpPr>
          <p:cNvPr id="5" name="Text 3"/>
          <p:cNvSpPr/>
          <p:nvPr/>
        </p:nvSpPr>
        <p:spPr>
          <a:xfrm>
            <a:off x="7727950" y="2374265"/>
            <a:ext cx="6153785" cy="5226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0" algn="ctr" fontAlgn="auto">
              <a:lnSpc>
                <a:spcPts val="3220"/>
              </a:lnSpc>
              <a:buNone/>
            </a:pPr>
            <a:r>
              <a:rPr lang="en-US" sz="3600" kern="0" spc="-4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Новые </a:t>
            </a:r>
            <a:r>
              <a:rPr lang="ru-RU" altLang="en-US" sz="3600" kern="0" spc="-4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ф</a:t>
            </a:r>
            <a:r>
              <a:rPr lang="en-US" sz="3600" kern="0" spc="-4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ормы </a:t>
            </a:r>
            <a:endParaRPr lang="en-US" sz="3600" kern="0" spc="-44" dirty="0">
              <a:solidFill>
                <a:srgbClr val="D73AD7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  <a:p>
            <a:pPr indent="0" algn="ctr" fontAlgn="auto">
              <a:lnSpc>
                <a:spcPts val="3220"/>
              </a:lnSpc>
              <a:buNone/>
            </a:pPr>
            <a:r>
              <a:rPr lang="ru-RU" altLang="en-US" sz="3600" kern="0" spc="-4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</a:t>
            </a:r>
            <a:r>
              <a:rPr lang="en-US" sz="3600" kern="0" spc="-4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заимодействия</a:t>
            </a:r>
            <a:endParaRPr lang="en-US" sz="3600" kern="0" spc="-44" dirty="0">
              <a:solidFill>
                <a:srgbClr val="D73AD7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744936" y="3387011"/>
            <a:ext cx="6185535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0" algn="just" fontAlgn="auto">
              <a:lnSpc>
                <a:spcPct val="100000"/>
              </a:lnSpc>
              <a:buNone/>
            </a:pPr>
            <a:r>
              <a:rPr lang="en-US" sz="360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Цифровые технологии меняют способы общения, взаимодействия и даже воспитания. Это требует от семьи адаптации к новым реалиям.</a:t>
            </a:r>
            <a:endParaRPr lang="en-US" sz="3600" kern="0" spc="-38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65045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73710" y="2935605"/>
            <a:ext cx="13837920" cy="62357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4900"/>
              </a:lnSpc>
              <a:buNone/>
            </a:pPr>
            <a:r>
              <a:rPr lang="en-US" sz="4000" b="1" kern="0" spc="-7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Влияние </a:t>
            </a:r>
            <a:r>
              <a:rPr lang="ru-RU" altLang="en-US" sz="4000" b="1" kern="0" spc="-7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т</a:t>
            </a:r>
            <a:r>
              <a:rPr lang="en-US" sz="4000" b="1" kern="0" spc="-7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ехнологий на </a:t>
            </a:r>
            <a:r>
              <a:rPr lang="ru-RU" altLang="en-US" sz="4000" b="1" kern="0" spc="-7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д</a:t>
            </a:r>
            <a:r>
              <a:rPr lang="en-US" sz="4000" b="1" kern="0" spc="-7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етско-</a:t>
            </a:r>
            <a:r>
              <a:rPr lang="ru-RU" altLang="en-US" sz="4000" b="1" kern="0" spc="-7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</a:t>
            </a:r>
            <a:r>
              <a:rPr lang="en-US" sz="4000" b="1" kern="0" spc="-7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одительское </a:t>
            </a:r>
            <a:r>
              <a:rPr lang="ru-RU" altLang="en-US" sz="4000" b="1" kern="0" spc="-7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</a:t>
            </a:r>
            <a:r>
              <a:rPr lang="en-US" sz="4000" b="1" kern="0" spc="-7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бщение</a:t>
            </a:r>
            <a:endParaRPr lang="en-US" sz="4000" b="1" kern="0" spc="-79" dirty="0">
              <a:solidFill>
                <a:srgbClr val="D73AD7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97" y="4016137"/>
            <a:ext cx="530066" cy="53006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29062" y="4636849"/>
            <a:ext cx="4170045" cy="6234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b="1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Уменьшение </a:t>
            </a:r>
            <a:r>
              <a:rPr lang="ru-RU" altLang="en-US" sz="2800" b="1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л</a:t>
            </a:r>
            <a:r>
              <a:rPr lang="en-US" sz="2800" b="1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ичного </a:t>
            </a:r>
            <a:r>
              <a:rPr lang="ru-RU" altLang="en-US" sz="2800" b="1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</a:t>
            </a:r>
            <a:r>
              <a:rPr lang="en-US" sz="2800" b="1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заимодействия</a:t>
            </a:r>
            <a:endParaRPr lang="en-US" sz="2800" b="1" kern="0" spc="-39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6" name="Text 2"/>
          <p:cNvSpPr/>
          <p:nvPr/>
        </p:nvSpPr>
        <p:spPr>
          <a:xfrm>
            <a:off x="429062" y="5491559"/>
            <a:ext cx="4170045" cy="135683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Частое использование гаджетов может снизить количество времени, которое родители и дети проводят вместе, общаясь лично.</a:t>
            </a:r>
            <a:endParaRPr lang="en-US" sz="2800" kern="0" spc="-33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253" y="3859927"/>
            <a:ext cx="530066" cy="53006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899660" y="4671060"/>
            <a:ext cx="3249295" cy="5613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b="1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Новые </a:t>
            </a:r>
            <a:r>
              <a:rPr lang="ru-RU" altLang="en-US" sz="2800" b="1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</a:t>
            </a:r>
            <a:r>
              <a:rPr lang="en-US" sz="2800" b="1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пособы </a:t>
            </a:r>
            <a:r>
              <a:rPr lang="ru-RU" altLang="en-US" sz="2800" b="1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</a:t>
            </a:r>
            <a:r>
              <a:rPr lang="en-US" sz="2800" b="1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бщения</a:t>
            </a:r>
            <a:endParaRPr lang="en-US" sz="2800" b="1" kern="0" spc="-39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9" name="Text 4"/>
          <p:cNvSpPr/>
          <p:nvPr/>
        </p:nvSpPr>
        <p:spPr>
          <a:xfrm>
            <a:off x="4795520" y="5545455"/>
            <a:ext cx="4447540" cy="10179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 помощью социальных сетей и мессенджеров дети могут общаться с друзьями и семьей, находясь в разных местах.</a:t>
            </a:r>
            <a:endParaRPr lang="en-US" sz="2800" kern="0" spc="-33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8238" y="3929142"/>
            <a:ext cx="530066" cy="53006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614098" y="4688919"/>
            <a:ext cx="2619613" cy="3117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b="1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Виртуальная Близость</a:t>
            </a:r>
            <a:endParaRPr lang="en-US" sz="2800" b="1" kern="0" spc="-39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12" name="Text 6"/>
          <p:cNvSpPr/>
          <p:nvPr/>
        </p:nvSpPr>
        <p:spPr>
          <a:xfrm>
            <a:off x="9718238" y="5544979"/>
            <a:ext cx="4170045" cy="101762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Видеозвонки позволяют семьям оставаться на связи, даже когда они находятся в разных городах или странах.</a:t>
            </a:r>
            <a:endParaRPr lang="en-US" sz="2800" kern="0" spc="-33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13105" y="572770"/>
            <a:ext cx="13434695" cy="14630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b="1" kern="0" spc="-81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Положительные </a:t>
            </a:r>
            <a:r>
              <a:rPr lang="ru-RU" altLang="en-US" sz="4050" b="1" kern="0" spc="-81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а</a:t>
            </a:r>
            <a:r>
              <a:rPr lang="en-US" sz="4050" b="1" kern="0" spc="-81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спекты </a:t>
            </a:r>
            <a:r>
              <a:rPr lang="ru-RU" altLang="en-US" sz="4050" b="1" kern="0" spc="-81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</a:t>
            </a:r>
            <a:r>
              <a:rPr lang="en-US" sz="4050" b="1" kern="0" spc="-81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спользования </a:t>
            </a:r>
            <a:r>
              <a:rPr lang="ru-RU" altLang="en-US" sz="4050" b="1" kern="0" spc="-81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г</a:t>
            </a:r>
            <a:r>
              <a:rPr lang="en-US" sz="4050" b="1" kern="0" spc="-81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аджетов в </a:t>
            </a:r>
            <a:r>
              <a:rPr lang="ru-RU" altLang="en-US" sz="4050" b="1" kern="0" spc="-81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</a:t>
            </a:r>
            <a:r>
              <a:rPr lang="en-US" sz="4050" b="1" kern="0" spc="-81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емье</a:t>
            </a:r>
            <a:endParaRPr lang="en-US" sz="4050" b="1" dirty="0"/>
          </a:p>
        </p:txBody>
      </p:sp>
      <p:sp>
        <p:nvSpPr>
          <p:cNvPr id="4" name="Shape 1"/>
          <p:cNvSpPr/>
          <p:nvPr/>
        </p:nvSpPr>
        <p:spPr>
          <a:xfrm>
            <a:off x="387350" y="2428240"/>
            <a:ext cx="4075430" cy="3073400"/>
          </a:xfrm>
          <a:prstGeom prst="roundRect">
            <a:avLst>
              <a:gd name="adj" fmla="val 3460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91553" y="2567583"/>
            <a:ext cx="2572583" cy="3215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800" kern="0" spc="-41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Образование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691515" y="2976880"/>
            <a:ext cx="3602990" cy="18561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400" kern="0" spc="-34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Гаджеты предоставляют доступ к образовательным ресурсам, приложениям и онлайн-курсам. Это может обогатить учебу детей</a:t>
            </a:r>
            <a:r>
              <a:rPr lang="en-US" kern="0" spc="-34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.</a:t>
            </a:r>
            <a:endParaRPr lang="en-US" kern="0" spc="-34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4681220" y="2600325"/>
            <a:ext cx="4157345" cy="3058795"/>
          </a:xfrm>
          <a:prstGeom prst="roundRect">
            <a:avLst>
              <a:gd name="adj" fmla="val 3460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214858" y="2678073"/>
            <a:ext cx="2572583" cy="3215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400" kern="0" spc="-41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Развитие Навыков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4822825" y="3168650"/>
            <a:ext cx="3964940" cy="19075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400" kern="0" spc="-34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Использование гаджетов помогает детям развивать цифровые навыки, необходимые в современном мире, такие как программирование и дизайн.</a:t>
            </a:r>
            <a:endParaRPr lang="en-US" sz="2400" kern="0" spc="-34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691515" y="5920740"/>
            <a:ext cx="7747000" cy="2223770"/>
          </a:xfrm>
          <a:prstGeom prst="roundRect">
            <a:avLst>
              <a:gd name="adj" fmla="val 5723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91553" y="6103858"/>
            <a:ext cx="2572583" cy="3215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800" kern="0" spc="-41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Социальная Связь</a:t>
            </a:r>
            <a:endParaRPr lang="en-US" sz="2800" kern="0" spc="-41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764540" y="6556375"/>
            <a:ext cx="7388225" cy="6997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kern="0" spc="-34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Гаджеты позволяют детям оставаться на связи с друзьями и родными, живущими в других городах или странах, поддерживая социальные связи.</a:t>
            </a:r>
            <a:endParaRPr lang="en-US" sz="2800" kern="0" spc="-34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8565" y="3308350"/>
            <a:ext cx="5663565" cy="377634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52820" y="220980"/>
            <a:ext cx="8237220" cy="182245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4750"/>
              </a:lnSpc>
              <a:buNone/>
            </a:pPr>
            <a:r>
              <a:rPr lang="en-US" sz="3800" b="1" kern="0" spc="-77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Негативные </a:t>
            </a:r>
            <a:r>
              <a:rPr lang="ru-RU" altLang="en-US" sz="3800" b="1" kern="0" spc="-77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</a:t>
            </a:r>
            <a:r>
              <a:rPr lang="en-US" sz="3800" b="1" kern="0" spc="-77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оследствия </a:t>
            </a:r>
            <a:r>
              <a:rPr lang="ru-RU" altLang="en-US" sz="3800" b="1" kern="0" spc="-77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ч</a:t>
            </a:r>
            <a:r>
              <a:rPr lang="en-US" sz="3800" b="1" kern="0" spc="-77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резмерного </a:t>
            </a:r>
            <a:r>
              <a:rPr lang="ru-RU" altLang="en-US" sz="3800" b="1" kern="0" spc="-77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</a:t>
            </a:r>
            <a:r>
              <a:rPr lang="en-US" sz="3800" b="1" kern="0" spc="-77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влечения </a:t>
            </a:r>
            <a:r>
              <a:rPr lang="ru-RU" altLang="en-US" sz="3800" b="1" kern="0" spc="-77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г</a:t>
            </a:r>
            <a:r>
              <a:rPr lang="en-US" sz="3800" b="1" kern="0" spc="-77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аджетами</a:t>
            </a:r>
            <a:endParaRPr lang="en-US" sz="3800" b="1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9467" y="2701647"/>
            <a:ext cx="1032986" cy="165294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552373" y="2908221"/>
            <a:ext cx="2430780" cy="3038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320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Зависимость</a:t>
            </a:r>
            <a:endParaRPr lang="en-US" sz="3200" kern="0" spc="-38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6" name="Text 2"/>
          <p:cNvSpPr/>
          <p:nvPr/>
        </p:nvSpPr>
        <p:spPr>
          <a:xfrm>
            <a:off x="7552373" y="3336012"/>
            <a:ext cx="6354961" cy="6610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0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Чрезмерное использование гаджетов может привести к развитию зависимости от интернета и социальных сетей.</a:t>
            </a:r>
            <a:endParaRPr lang="en-US" sz="2000" kern="0" spc="-33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467" y="4354592"/>
            <a:ext cx="1032986" cy="165294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552690" y="4561205"/>
            <a:ext cx="3589020" cy="4387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320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Проблемы со Здоровьем</a:t>
            </a:r>
            <a:endParaRPr lang="en-US" sz="3200" kern="0" spc="-38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9" name="Text 4"/>
          <p:cNvSpPr/>
          <p:nvPr/>
        </p:nvSpPr>
        <p:spPr>
          <a:xfrm>
            <a:off x="7552373" y="4988957"/>
            <a:ext cx="6354961" cy="6610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0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Слишком много времени, проведенного перед экраном, может негативно влиять на зрение, осанку и сон.</a:t>
            </a:r>
            <a:endParaRPr lang="en-US" sz="2000" kern="0" spc="-33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9467" y="6007537"/>
            <a:ext cx="1032986" cy="165294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552373" y="6214110"/>
            <a:ext cx="2523173" cy="3038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320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Социальная Изоляция</a:t>
            </a:r>
            <a:endParaRPr lang="en-US" sz="3200" kern="0" spc="-38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12" name="Text 6"/>
          <p:cNvSpPr/>
          <p:nvPr/>
        </p:nvSpPr>
        <p:spPr>
          <a:xfrm>
            <a:off x="7552373" y="6641902"/>
            <a:ext cx="6354961" cy="6610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0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Дети, которые проводят слишком много времени в виртуальном мире, могут испытывать трудности с общением в реальной жизни.</a:t>
            </a:r>
            <a:endParaRPr lang="en-US" sz="2000" kern="0" spc="-33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5654" y="588804"/>
            <a:ext cx="12954952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Стратегии </a:t>
            </a:r>
            <a:r>
              <a:rPr lang="ru-RU" alt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</a:t>
            </a:r>
            <a:r>
              <a:rPr 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остроения </a:t>
            </a:r>
            <a:r>
              <a:rPr lang="ru-RU" alt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з</a:t>
            </a:r>
            <a:r>
              <a:rPr 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доровых </a:t>
            </a:r>
            <a:r>
              <a:rPr lang="ru-RU" alt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</a:t>
            </a:r>
            <a:r>
              <a:rPr 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тношений в </a:t>
            </a:r>
            <a:r>
              <a:rPr lang="ru-RU" alt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</a:t>
            </a:r>
            <a:r>
              <a:rPr 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емье</a:t>
            </a:r>
            <a:endParaRPr lang="en-US" sz="4400" b="1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7638" y="2962632"/>
            <a:ext cx="2137529" cy="13571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001572" y="3569494"/>
            <a:ext cx="149543" cy="4786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350" dirty="0"/>
          </a:p>
        </p:txBody>
      </p:sp>
      <p:sp>
        <p:nvSpPr>
          <p:cNvPr id="5" name="Text 2"/>
          <p:cNvSpPr/>
          <p:nvPr/>
        </p:nvSpPr>
        <p:spPr>
          <a:xfrm>
            <a:off x="5384482" y="320194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Задайте </a:t>
            </a:r>
            <a:r>
              <a:rPr lang="ru-RU" altLang="en-US" sz="2800" b="1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</a:t>
            </a:r>
            <a:r>
              <a:rPr lang="en-US" sz="2800" b="1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равила</a:t>
            </a:r>
            <a:endParaRPr lang="en-US" sz="2800" b="1" kern="0" spc="-44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6" name="Text 3"/>
          <p:cNvSpPr/>
          <p:nvPr/>
        </p:nvSpPr>
        <p:spPr>
          <a:xfrm>
            <a:off x="5210175" y="3732530"/>
            <a:ext cx="7381240" cy="360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Установите четкие правила пользования гаджетами в семье</a:t>
            </a: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5204936" y="4334470"/>
            <a:ext cx="8527971" cy="15240"/>
          </a:xfrm>
          <a:prstGeom prst="roundRect">
            <a:avLst>
              <a:gd name="adj" fmla="val 659712"/>
            </a:avLst>
          </a:prstGeom>
          <a:solidFill>
            <a:srgbClr val="DABADD"/>
          </a:solidFill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814" y="4379595"/>
            <a:ext cx="4275058" cy="1357193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4001572" y="4818817"/>
            <a:ext cx="149543" cy="4786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350" dirty="0"/>
          </a:p>
        </p:txBody>
      </p:sp>
      <p:sp>
        <p:nvSpPr>
          <p:cNvPr id="10" name="Text 6"/>
          <p:cNvSpPr/>
          <p:nvPr/>
        </p:nvSpPr>
        <p:spPr>
          <a:xfrm>
            <a:off x="6452870" y="4618990"/>
            <a:ext cx="4034155" cy="4375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Установите </a:t>
            </a:r>
            <a:r>
              <a:rPr lang="ru-RU" altLang="en-US" sz="2800" b="1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г</a:t>
            </a:r>
            <a:r>
              <a:rPr lang="en-US" sz="2800" b="1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раницы</a:t>
            </a:r>
            <a:endParaRPr lang="en-US" sz="2800" b="1" kern="0" spc="-44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11" name="Text 7"/>
          <p:cNvSpPr/>
          <p:nvPr/>
        </p:nvSpPr>
        <p:spPr>
          <a:xfrm>
            <a:off x="6330950" y="5114290"/>
            <a:ext cx="7287895" cy="5264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Ограничьте время, которое дети проводят перед экраном.</a:t>
            </a:r>
            <a:endParaRPr lang="en-US" sz="2400" kern="0" spc="-38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sp>
        <p:nvSpPr>
          <p:cNvPr id="12" name="Shape 8"/>
          <p:cNvSpPr/>
          <p:nvPr/>
        </p:nvSpPr>
        <p:spPr>
          <a:xfrm>
            <a:off x="6273641" y="5751433"/>
            <a:ext cx="7459266" cy="15240"/>
          </a:xfrm>
          <a:prstGeom prst="roundRect">
            <a:avLst>
              <a:gd name="adj" fmla="val 659712"/>
            </a:avLst>
          </a:prstGeom>
          <a:solidFill>
            <a:srgbClr val="DABADD"/>
          </a:solidFill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109" y="5796558"/>
            <a:ext cx="6412587" cy="1357193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4001572" y="6235779"/>
            <a:ext cx="149543" cy="4786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350" dirty="0"/>
          </a:p>
        </p:txBody>
      </p:sp>
      <p:sp>
        <p:nvSpPr>
          <p:cNvPr id="15" name="Text 10"/>
          <p:cNvSpPr/>
          <p:nvPr/>
        </p:nvSpPr>
        <p:spPr>
          <a:xfrm>
            <a:off x="7522210" y="6035675"/>
            <a:ext cx="4846955" cy="23812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Поощряйте </a:t>
            </a:r>
            <a:r>
              <a:rPr lang="ru-RU" altLang="en-US" sz="2800" b="1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л</a:t>
            </a:r>
            <a:r>
              <a:rPr lang="en-US" sz="2800" b="1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ичное </a:t>
            </a:r>
            <a:r>
              <a:rPr lang="ru-RU" altLang="en-US" sz="2800" b="1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</a:t>
            </a:r>
            <a:r>
              <a:rPr lang="en-US" sz="2800" b="1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бщение</a:t>
            </a:r>
            <a:endParaRPr lang="en-US" sz="2800" b="1" kern="0" spc="-44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16" name="Text 11"/>
          <p:cNvSpPr/>
          <p:nvPr/>
        </p:nvSpPr>
        <p:spPr>
          <a:xfrm>
            <a:off x="7331075" y="6549390"/>
            <a:ext cx="6138545" cy="6292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Проводите больше времени вместе, общаясь лично</a:t>
            </a: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.</a:t>
            </a:r>
            <a:endParaRPr lang="en-US" sz="1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5814" y="807601"/>
            <a:ext cx="13038773" cy="13375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250"/>
              </a:lnSpc>
              <a:buNone/>
            </a:pPr>
            <a:r>
              <a:rPr lang="en-US" sz="4200" b="1" kern="0" spc="-8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Рекомендации </a:t>
            </a:r>
            <a:r>
              <a:rPr lang="ru-RU" altLang="en-US" sz="4200" b="1" kern="0" spc="-8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д</a:t>
            </a:r>
            <a:r>
              <a:rPr lang="en-US" sz="4200" b="1" kern="0" spc="-8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ля </a:t>
            </a:r>
            <a:r>
              <a:rPr lang="ru-RU" altLang="en-US" sz="4200" b="1" kern="0" spc="-8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</a:t>
            </a:r>
            <a:r>
              <a:rPr lang="en-US" sz="4200" b="1" kern="0" spc="-8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одителей по </a:t>
            </a:r>
            <a:r>
              <a:rPr lang="ru-RU" altLang="en-US" sz="4200" b="1" kern="0" spc="-8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</a:t>
            </a:r>
            <a:r>
              <a:rPr lang="en-US" sz="4200" b="1" kern="0" spc="-8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ыстраиванию </a:t>
            </a:r>
            <a:r>
              <a:rPr lang="ru-RU" altLang="en-US" sz="4200" b="1" kern="0" spc="-8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б</a:t>
            </a:r>
            <a:r>
              <a:rPr lang="en-US" sz="4200" b="1" kern="0" spc="-8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аланса</a:t>
            </a:r>
            <a:endParaRPr lang="en-US" sz="4200" b="1" dirty="0"/>
          </a:p>
        </p:txBody>
      </p:sp>
      <p:sp>
        <p:nvSpPr>
          <p:cNvPr id="3" name="Shape 1"/>
          <p:cNvSpPr/>
          <p:nvPr/>
        </p:nvSpPr>
        <p:spPr>
          <a:xfrm>
            <a:off x="795814" y="2599849"/>
            <a:ext cx="2173010" cy="1289090"/>
          </a:xfrm>
          <a:prstGeom prst="roundRect">
            <a:avLst>
              <a:gd name="adj" fmla="val 7408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30724" y="3017044"/>
            <a:ext cx="142042" cy="454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kern="0" spc="-45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3178969" y="2600444"/>
            <a:ext cx="2674977" cy="33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3200" b="1" kern="0" spc="-4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Будьте </a:t>
            </a:r>
            <a:r>
              <a:rPr lang="ru-RU" altLang="en-US" sz="3200" b="1" kern="0" spc="-4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</a:t>
            </a:r>
            <a:r>
              <a:rPr lang="en-US" sz="3200" b="1" kern="0" spc="-4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римером</a:t>
            </a:r>
            <a:endParaRPr lang="en-US" sz="3200" b="1" kern="0" spc="-42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6" name="Text 4"/>
          <p:cNvSpPr/>
          <p:nvPr/>
        </p:nvSpPr>
        <p:spPr>
          <a:xfrm>
            <a:off x="3074035" y="3036570"/>
            <a:ext cx="10978515" cy="4718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kern="0" spc="-36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Дети копируют поведение родителей, поэтому покажите им пример </a:t>
            </a:r>
            <a:endParaRPr lang="en-US" sz="2400" kern="0" spc="-36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  <a:p>
            <a:pPr marL="0" indent="0" algn="l">
              <a:lnSpc>
                <a:spcPts val="2850"/>
              </a:lnSpc>
              <a:buNone/>
            </a:pPr>
            <a:r>
              <a:rPr lang="en-US" sz="2400" kern="0" spc="-36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осознанного использования гаджетов.</a:t>
            </a:r>
            <a:endParaRPr lang="en-US" sz="2400" kern="0" spc="-36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sp>
        <p:nvSpPr>
          <p:cNvPr id="7" name="Shape 5"/>
          <p:cNvSpPr/>
          <p:nvPr/>
        </p:nvSpPr>
        <p:spPr>
          <a:xfrm>
            <a:off x="3082409" y="3873698"/>
            <a:ext cx="10638592" cy="15240"/>
          </a:xfrm>
          <a:prstGeom prst="roundRect">
            <a:avLst>
              <a:gd name="adj" fmla="val 626640"/>
            </a:avLst>
          </a:prstGeom>
          <a:solidFill>
            <a:srgbClr val="DABADD"/>
          </a:solidFill>
        </p:spPr>
      </p:sp>
      <p:sp>
        <p:nvSpPr>
          <p:cNvPr id="8" name="Shape 6"/>
          <p:cNvSpPr/>
          <p:nvPr/>
        </p:nvSpPr>
        <p:spPr>
          <a:xfrm>
            <a:off x="795814" y="4002524"/>
            <a:ext cx="4346138" cy="1652945"/>
          </a:xfrm>
          <a:prstGeom prst="roundRect">
            <a:avLst>
              <a:gd name="adj" fmla="val 5778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30724" y="4601647"/>
            <a:ext cx="142042" cy="454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kern="0" spc="-45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369560" y="4229735"/>
            <a:ext cx="5068570" cy="360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3200" b="1" kern="0" spc="-4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Создайте Цифровые Зоны</a:t>
            </a:r>
            <a:endParaRPr lang="en-US" sz="3200" b="1" kern="0" spc="-42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5369243" y="4700468"/>
            <a:ext cx="8238053" cy="7277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kern="0" spc="-36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Ограничьте использование гаджетов в определенных местах, например, на кухне или в спальне.</a:t>
            </a:r>
            <a:endParaRPr lang="en-US" sz="2400" kern="0" spc="-36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5255538" y="5640229"/>
            <a:ext cx="8465463" cy="15240"/>
          </a:xfrm>
          <a:prstGeom prst="roundRect">
            <a:avLst>
              <a:gd name="adj" fmla="val 626640"/>
            </a:avLst>
          </a:prstGeom>
          <a:solidFill>
            <a:srgbClr val="DABADD"/>
          </a:solidFill>
        </p:spPr>
      </p:sp>
      <p:sp>
        <p:nvSpPr>
          <p:cNvPr id="13" name="Shape 11"/>
          <p:cNvSpPr/>
          <p:nvPr/>
        </p:nvSpPr>
        <p:spPr>
          <a:xfrm>
            <a:off x="795814" y="5769054"/>
            <a:ext cx="6519386" cy="1652945"/>
          </a:xfrm>
          <a:prstGeom prst="roundRect">
            <a:avLst>
              <a:gd name="adj" fmla="val 5778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30724" y="6368177"/>
            <a:ext cx="142042" cy="454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kern="0" spc="-45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7472680" y="5944235"/>
            <a:ext cx="5114925" cy="4343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3200" b="1" kern="0" spc="-4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Включите </a:t>
            </a:r>
            <a:r>
              <a:rPr lang="ru-RU" altLang="en-US" sz="3200" b="1" kern="0" spc="-4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д</a:t>
            </a:r>
            <a:r>
              <a:rPr lang="en-US" sz="3200" b="1" kern="0" spc="-4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етей в </a:t>
            </a:r>
            <a:r>
              <a:rPr lang="ru-RU" altLang="en-US" sz="3200" b="1" kern="0" spc="-4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д</a:t>
            </a:r>
            <a:r>
              <a:rPr lang="en-US" sz="3200" b="1" kern="0" spc="-4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еятельность</a:t>
            </a:r>
            <a:endParaRPr lang="en-US" sz="3200" b="1" kern="0" spc="-42" dirty="0">
              <a:solidFill>
                <a:srgbClr val="272525"/>
              </a:solidFill>
              <a:latin typeface="Source Serif Pro Semi Bold" pitchFamily="34" charset="0"/>
              <a:ea typeface="Source Serif Pro Semi Bold" pitchFamily="34" charset="-122"/>
              <a:cs typeface="Source Serif Pro Semi Bold" pitchFamily="34" charset="-120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7542490" y="6466999"/>
            <a:ext cx="6064806" cy="7277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kern="0" spc="-36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Предложите детям интересные занятия вне цифрового мира, чтобы они могли взаимодействовать с реальностью.</a:t>
            </a:r>
            <a:endParaRPr lang="en-US" sz="2400" kern="0" spc="-36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14839" y="688618"/>
            <a:ext cx="7468553" cy="211205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00"/>
              </a:lnSpc>
              <a:buNone/>
            </a:pPr>
            <a:r>
              <a:rPr 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Заключение: </a:t>
            </a:r>
            <a:r>
              <a:rPr lang="ru-RU" alt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а</a:t>
            </a:r>
            <a:r>
              <a:rPr 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даптация </a:t>
            </a:r>
            <a:r>
              <a:rPr lang="ru-RU" alt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</a:t>
            </a:r>
            <a:r>
              <a:rPr 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емьи к </a:t>
            </a:r>
            <a:r>
              <a:rPr lang="ru-RU" alt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</a:t>
            </a:r>
            <a:r>
              <a:rPr 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ызовам </a:t>
            </a:r>
            <a:r>
              <a:rPr lang="ru-RU" alt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ц</a:t>
            </a:r>
            <a:r>
              <a:rPr 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ифровой </a:t>
            </a:r>
            <a:r>
              <a:rPr lang="ru-RU" alt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э</a:t>
            </a:r>
            <a:r>
              <a:rPr lang="en-US" sz="4400" b="1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похи</a:t>
            </a:r>
            <a:endParaRPr lang="en-US" sz="4400" b="1" dirty="0"/>
          </a:p>
        </p:txBody>
      </p:sp>
      <p:sp>
        <p:nvSpPr>
          <p:cNvPr id="4" name="Text 1"/>
          <p:cNvSpPr/>
          <p:nvPr/>
        </p:nvSpPr>
        <p:spPr>
          <a:xfrm>
            <a:off x="837565" y="3213735"/>
            <a:ext cx="5611495" cy="114935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320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Современные семьи должны находить баланс между использованием цифровых технологий и сохранением здоровых отношений. Это требует усилий, но это возможно.</a:t>
            </a:r>
            <a:endParaRPr lang="en-US" sz="3200" kern="0" spc="-38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  <a:cs typeface="Source Sans Pro" pitchFamily="34" charset="-120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1810" y="2261870"/>
            <a:ext cx="7408545" cy="490156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2678</Words>
  <Application>WPS Presentation</Application>
  <PresentationFormat>On-screen Show (16:9)</PresentationFormat>
  <Paragraphs>100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SimSun</vt:lpstr>
      <vt:lpstr>Wingdings</vt:lpstr>
      <vt:lpstr>Source Serif Pro Semi Bold</vt:lpstr>
      <vt:lpstr>Segoe Print</vt:lpstr>
      <vt:lpstr>Source Serif Pro Semi Bold</vt:lpstr>
      <vt:lpstr>Source Serif Pro Semi Bold</vt:lpstr>
      <vt:lpstr>Source Sans Pro</vt:lpstr>
      <vt:lpstr>Source Sans Pro</vt:lpstr>
      <vt:lpstr>Source Sans Pro</vt:lpstr>
      <vt:lpstr>Calibri</vt:lpstr>
      <vt:lpstr>Microsoft YaHei</vt:lpstr>
      <vt:lpstr>Arial Unicode MS</vt:lpstr>
      <vt:lpstr>MingLiU-ExtB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Светлана Сулейманова</cp:lastModifiedBy>
  <cp:revision>4</cp:revision>
  <dcterms:created xsi:type="dcterms:W3CDTF">2024-11-21T11:17:00Z</dcterms:created>
  <dcterms:modified xsi:type="dcterms:W3CDTF">2025-02-18T03:22:51Z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F02E436E1CA94BCA9ADD76B93101843F_13</vt:lpwstr>
  </property>
  <property fmtid="{D5CDD505-2E9C-101B-9397-08002B2CF9AE}" pid="3" name="KSOProductBuildVer">
    <vt:lpwstr>1049-12.2.0.19805</vt:lpwstr>
  </property>
</Properties>
</file>