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8" r:id="rId3"/>
    <p:sldId id="259" r:id="rId4"/>
    <p:sldId id="260" r:id="rId5"/>
    <p:sldId id="261" r:id="rId6"/>
    <p:sldId id="262" r:id="rId7"/>
    <p:sldId id="269" r:id="rId8"/>
    <p:sldId id="264" r:id="rId9"/>
    <p:sldId id="275" r:id="rId10"/>
    <p:sldId id="271" r:id="rId11"/>
    <p:sldId id="272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35FC-B5CE-4ACE-96CE-9E24B5150756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41457-E525-4439-BA91-600D5683BD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35FC-B5CE-4ACE-96CE-9E24B5150756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41457-E525-4439-BA91-600D5683B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35FC-B5CE-4ACE-96CE-9E24B5150756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41457-E525-4439-BA91-600D5683B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35FC-B5CE-4ACE-96CE-9E24B5150756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41457-E525-4439-BA91-600D5683B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35FC-B5CE-4ACE-96CE-9E24B5150756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E041457-E525-4439-BA91-600D5683B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35FC-B5CE-4ACE-96CE-9E24B5150756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41457-E525-4439-BA91-600D5683B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35FC-B5CE-4ACE-96CE-9E24B5150756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41457-E525-4439-BA91-600D5683B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35FC-B5CE-4ACE-96CE-9E24B5150756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41457-E525-4439-BA91-600D5683B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35FC-B5CE-4ACE-96CE-9E24B5150756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41457-E525-4439-BA91-600D5683B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35FC-B5CE-4ACE-96CE-9E24B5150756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41457-E525-4439-BA91-600D5683B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35FC-B5CE-4ACE-96CE-9E24B5150756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41457-E525-4439-BA91-600D5683B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3B935FC-B5CE-4ACE-96CE-9E24B5150756}" type="datetimeFigureOut">
              <a:rPr lang="ru-RU" smtClean="0"/>
              <a:pPr/>
              <a:t>27.01.2016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E041457-E525-4439-BA91-600D5683B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commons.wikimedia.org/wiki/File:Volgograd_districts_all.svg?uselang=ru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lib.volsu.ru/eco/images/stories/20140314/promyshlennost-volgogra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404664"/>
            <a:ext cx="4286250" cy="2857500"/>
          </a:xfrm>
          <a:prstGeom prst="rect">
            <a:avLst/>
          </a:prstGeom>
          <a:noFill/>
        </p:spPr>
      </p:pic>
      <p:pic>
        <p:nvPicPr>
          <p:cNvPr id="25604" name="Picture 4" descr="http://media4.picsearch.com/is?MvwxVcsHjnjISn63mhVtqoqDivk-VmEpO1L5FX34bcM&amp;height=1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573016"/>
            <a:ext cx="4029492" cy="2304256"/>
          </a:xfrm>
          <a:prstGeom prst="rect">
            <a:avLst/>
          </a:prstGeom>
          <a:noFill/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79512" y="548680"/>
            <a:ext cx="4042792" cy="57606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Волгоградская область один из крупнейших субъектов России. Для нашего региона характерна довольно острая экологическая ситуация. Это выражается во всё большем загрязнении атмосферы, гидросферы, литосферы, угнетении растительного мира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14810" y="1071546"/>
          <a:ext cx="4697095" cy="2699004"/>
        </p:xfrm>
        <a:graphic>
          <a:graphicData uri="http://schemas.openxmlformats.org/drawingml/2006/table">
            <a:tbl>
              <a:tblPr/>
              <a:tblGrid>
                <a:gridCol w="2266315"/>
                <a:gridCol w="1215390"/>
                <a:gridCol w="121539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заболевание</a:t>
                      </a:r>
                      <a:endParaRPr lang="ru-RU" sz="11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взрослые</a:t>
                      </a:r>
                      <a:endParaRPr lang="ru-RU" sz="11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дети</a:t>
                      </a:r>
                      <a:endParaRPr lang="ru-RU" sz="11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анемия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дискенезия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желчевыводящих путей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гастрит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гастродуоденит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аллергическая пурпура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полиноз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атопический дерматит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бронхиальная астма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онкология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14290"/>
            <a:ext cx="973856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Right"/>
              <a:lightRig rig="brightRoom" dir="t"/>
            </a:scene3d>
            <a:sp3d extrusionH="57150" contourW="6350" prstMaterial="plastic">
              <a:bevelT w="20320" h="20320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Роль </a:t>
            </a:r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свинца в организме человека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1265" name="Picture 1" descr="C:\Documents and Settings\Admin\Рабочий стол\Фото для тяж мет\1264490410_1196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857233"/>
            <a:ext cx="3706874" cy="2381666"/>
          </a:xfrm>
          <a:prstGeom prst="rect">
            <a:avLst/>
          </a:prstGeom>
          <a:noFill/>
        </p:spPr>
      </p:pic>
      <p:pic>
        <p:nvPicPr>
          <p:cNvPr id="11266" name="Picture 2" descr="C:\Documents and Settings\Admin\Рабочий стол\Фото для тяж мет\147_anemiya_slaboum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571876"/>
            <a:ext cx="3945630" cy="2969984"/>
          </a:xfrm>
          <a:prstGeom prst="rect">
            <a:avLst/>
          </a:prstGeom>
          <a:noFill/>
        </p:spPr>
      </p:pic>
      <p:pic>
        <p:nvPicPr>
          <p:cNvPr id="11267" name="Picture 3" descr="C:\Documents and Settings\Admin\Рабочий стол\Фото для тяж мет\1342271049_kadr-astma-21.06.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893331"/>
            <a:ext cx="3643338" cy="27325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Социологический опрос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6012160" cy="532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№ Вопрос</a:t>
            </a:r>
          </a:p>
          <a:p>
            <a:pPr>
              <a:buNone/>
            </a:pPr>
            <a:r>
              <a:rPr lang="ru-RU" sz="1800" dirty="0" smtClean="0"/>
              <a:t>1 Считаете ли вы наш город экологически чистым?</a:t>
            </a:r>
          </a:p>
          <a:p>
            <a:pPr>
              <a:buNone/>
            </a:pPr>
            <a:r>
              <a:rPr lang="ru-RU" sz="1800" dirty="0" smtClean="0"/>
              <a:t>2 Считаете ли вы наш город комфортным для проживания?</a:t>
            </a:r>
          </a:p>
          <a:p>
            <a:pPr>
              <a:buNone/>
            </a:pPr>
            <a:r>
              <a:rPr lang="ru-RU" sz="1800" dirty="0" smtClean="0"/>
              <a:t>3Влияет ли состояние окружающей среды на самочувствие человека?</a:t>
            </a:r>
          </a:p>
          <a:p>
            <a:pPr>
              <a:buNone/>
            </a:pPr>
            <a:r>
              <a:rPr lang="ru-RU" sz="1800" dirty="0" smtClean="0"/>
              <a:t>4Являются ли: </a:t>
            </a:r>
          </a:p>
          <a:p>
            <a:pPr>
              <a:buNone/>
            </a:pPr>
            <a:r>
              <a:rPr lang="ru-RU" sz="1800" dirty="0" smtClean="0"/>
              <a:t>А) несанкционированные свалки;</a:t>
            </a:r>
          </a:p>
          <a:p>
            <a:pPr>
              <a:buNone/>
            </a:pPr>
            <a:r>
              <a:rPr lang="ru-RU" sz="1800" dirty="0" smtClean="0"/>
              <a:t>Б) выбросы промышленных предприятий;</a:t>
            </a:r>
          </a:p>
          <a:p>
            <a:pPr>
              <a:buNone/>
            </a:pPr>
            <a:r>
              <a:rPr lang="ru-RU" sz="1800" dirty="0" smtClean="0"/>
              <a:t>В) загазованность воздуха выхлопными газами автомобилей;</a:t>
            </a:r>
          </a:p>
          <a:p>
            <a:pPr>
              <a:buNone/>
            </a:pPr>
            <a:r>
              <a:rPr lang="ru-RU" sz="1800" dirty="0" smtClean="0"/>
              <a:t>Г) влияние тяжелых металлов на почву – </a:t>
            </a:r>
          </a:p>
          <a:p>
            <a:pPr>
              <a:buNone/>
            </a:pPr>
            <a:r>
              <a:rPr lang="ru-RU" sz="1800" dirty="0" smtClean="0"/>
              <a:t>основными  загрязнителями, влияющими на окружающую среду и здоровье человека:</a:t>
            </a:r>
          </a:p>
          <a:p>
            <a:endParaRPr lang="ru-RU" sz="23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20688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Опрошено 500 человек, жителей </a:t>
            </a:r>
            <a:r>
              <a:rPr lang="ru-RU" dirty="0" err="1" smtClean="0"/>
              <a:t>Тракторозаводского</a:t>
            </a:r>
            <a:r>
              <a:rPr lang="ru-RU" dirty="0" smtClean="0"/>
              <a:t> района  г. Волгограда.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084168" y="980728"/>
          <a:ext cx="2250440" cy="4477767"/>
        </p:xfrm>
        <a:graphic>
          <a:graphicData uri="http://schemas.openxmlformats.org/drawingml/2006/table">
            <a:tbl>
              <a:tblPr/>
              <a:tblGrid>
                <a:gridCol w="629920"/>
                <a:gridCol w="630555"/>
                <a:gridCol w="989965"/>
              </a:tblGrid>
              <a:tr h="3955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Затрудняюсь ответить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7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407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1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471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3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315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461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489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374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121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64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98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нормы экологической  морали: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-каждый человек имеет право на благоприятную среду жизни;</a:t>
            </a:r>
          </a:p>
          <a:p>
            <a:r>
              <a:rPr lang="ru-RU" sz="3600" dirty="0" smtClean="0"/>
              <a:t>-в больной природе нельзя оставаться здоровым;</a:t>
            </a:r>
          </a:p>
          <a:p>
            <a:r>
              <a:rPr lang="ru-RU" sz="3600" dirty="0" smtClean="0"/>
              <a:t>-не делай того, последствия чего для природы не знаешь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Завод Красный Октябрь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509120"/>
            <a:ext cx="8507288" cy="18002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Примерно 2,7 тысяч тонн загрязняющих веществ выбрасывается в атмосферу ежегодно. </a:t>
            </a:r>
          </a:p>
          <a:p>
            <a:pPr>
              <a:buNone/>
            </a:pPr>
            <a:r>
              <a:rPr lang="ru-RU" dirty="0" smtClean="0"/>
              <a:t>(</a:t>
            </a:r>
            <a:r>
              <a:rPr lang="ru-RU" dirty="0" err="1" smtClean="0"/>
              <a:t>краснооктябрьский</a:t>
            </a:r>
            <a:r>
              <a:rPr lang="ru-RU" dirty="0" smtClean="0"/>
              <a:t> район)</a:t>
            </a:r>
            <a:endParaRPr lang="ru-RU" dirty="0"/>
          </a:p>
        </p:txBody>
      </p:sp>
      <p:pic>
        <p:nvPicPr>
          <p:cNvPr id="22530" name="Picture 2" descr="https://retina.news.mail.ru/prev670x400/pic/eb/3e/image14259858_ff516eceedddcc06c6e9f540ae3cdd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96752"/>
            <a:ext cx="4464496" cy="3086101"/>
          </a:xfrm>
          <a:prstGeom prst="rect">
            <a:avLst/>
          </a:prstGeom>
          <a:noFill/>
        </p:spPr>
      </p:pic>
      <p:pic>
        <p:nvPicPr>
          <p:cNvPr id="22532" name="Picture 4" descr="http://bloknot-volgograd.ru/thumb/850x0xcut/upload/iblock/8b0/krasnyy-oktyab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196752"/>
            <a:ext cx="4109290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ВОАО «</a:t>
            </a:r>
            <a:r>
              <a:rPr lang="ru-RU" dirty="0" err="1" smtClean="0"/>
              <a:t>Химпром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4680520" cy="504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В 2015 году проведен ряд мероприятий, направленных на сокращение выбросов загрязняющих веществ в атмосферу, что привело к сокращению выбросов четыреххлористого углерода в атмосферу на 2,0 тонн в </a:t>
            </a:r>
          </a:p>
          <a:p>
            <a:pPr marL="0" indent="0">
              <a:buNone/>
            </a:pPr>
            <a:r>
              <a:rPr lang="ru-RU" dirty="0" smtClean="0"/>
              <a:t>год и снижению выбросов продуктов от производства </a:t>
            </a:r>
            <a:r>
              <a:rPr lang="ru-RU" dirty="0" err="1" smtClean="0"/>
              <a:t>хлорокиси</a:t>
            </a:r>
            <a:r>
              <a:rPr lang="ru-RU" dirty="0" smtClean="0"/>
              <a:t> фосфора в атмосферный воздух. </a:t>
            </a:r>
            <a:endParaRPr lang="ru-RU" dirty="0"/>
          </a:p>
        </p:txBody>
      </p:sp>
      <p:pic>
        <p:nvPicPr>
          <p:cNvPr id="28674" name="Picture 2" descr="Белое море ОАО Химпром г.Волгогра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316658"/>
            <a:ext cx="4247693" cy="2830215"/>
          </a:xfrm>
          <a:prstGeom prst="rect">
            <a:avLst/>
          </a:prstGeom>
          <a:noFill/>
        </p:spPr>
      </p:pic>
      <p:pic>
        <p:nvPicPr>
          <p:cNvPr id="28676" name="Picture 4" descr="http://im0.kommersant.ru/Issues.photo/DAILY/2014/153/KSA_000957_00001_1_t218_1940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221088"/>
            <a:ext cx="4228352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Волгоградский завод строительных материалов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367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Выбросы в атмосферу технологической пыли 3,7 тонн в год. (Кировский район)</a:t>
            </a:r>
            <a:endParaRPr lang="ru-RU" dirty="0"/>
          </a:p>
        </p:txBody>
      </p:sp>
      <p:pic>
        <p:nvPicPr>
          <p:cNvPr id="29698" name="Picture 2" descr="http://inzhener.org/images/photos/medium/map8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708920"/>
            <a:ext cx="5616624" cy="33378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ОАО «Каустик»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367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Выбросы загрязняющих веществ: 28, 6 </a:t>
            </a:r>
            <a:r>
              <a:rPr lang="ru-RU" dirty="0" err="1" smtClean="0"/>
              <a:t>тыс</a:t>
            </a:r>
            <a:r>
              <a:rPr lang="ru-RU" dirty="0" smtClean="0"/>
              <a:t> тонн в год. (Красноармейский район)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22" name="Picture 2" descr="http://www.rupec.ru/upload/iblock/334/cseeq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708920"/>
            <a:ext cx="3524250" cy="1323975"/>
          </a:xfrm>
          <a:prstGeom prst="rect">
            <a:avLst/>
          </a:prstGeom>
          <a:noFill/>
        </p:spPr>
      </p:pic>
      <p:pic>
        <p:nvPicPr>
          <p:cNvPr id="30724" name="Picture 4" descr="http://sdelanounas.ru/i/d/g/v/f_dGVzdC52bGctbWVkaWEucnUvaW1hZ2VzL3Bob3Rvcy9iaWcvN2QyOWQ2OTk1OTJjZmI3YmY2MTg2ZTZmMmI0OTM0MWEuanBnP19faWQ9NjQ3NDI=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149080"/>
            <a:ext cx="3456384" cy="2304256"/>
          </a:xfrm>
          <a:prstGeom prst="rect">
            <a:avLst/>
          </a:prstGeom>
          <a:noFill/>
        </p:spPr>
      </p:pic>
      <p:pic>
        <p:nvPicPr>
          <p:cNvPr id="30726" name="Picture 6" descr="http://www.mnpo-spektr.ru/_thumbs/3aeb4dacf9f47c2bff82333f3efb527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2636912"/>
            <a:ext cx="4871864" cy="36538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70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Крупнейшие промышленные предприятия административных районов г. Волгограда</a:t>
            </a:r>
            <a:r>
              <a:rPr lang="ru-RU" sz="4400" b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itchFamily="34" charset="0"/>
              </a:rPr>
              <a:t/>
            </a:r>
            <a:br>
              <a:rPr lang="ru-RU" sz="4400" b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itchFamily="34" charset="0"/>
              </a:rPr>
            </a:b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052736"/>
          <a:ext cx="8424936" cy="566659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864479"/>
                <a:gridCol w="2106234"/>
                <a:gridCol w="3454223"/>
              </a:tblGrid>
              <a:tr h="211280">
                <a:tc>
                  <a:txBody>
                    <a:bodyPr/>
                    <a:lstStyle/>
                    <a:p>
                      <a:r>
                        <a:rPr lang="ru-RU" sz="1800" dirty="0"/>
                        <a:t>Район</a:t>
                      </a:r>
                      <a:endParaRPr lang="ru-RU" sz="1800" dirty="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Население, тыс. чел.</a:t>
                      </a:r>
                      <a:endParaRPr lang="ru-RU" sz="180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Предприятия</a:t>
                      </a:r>
                      <a:endParaRPr lang="ru-RU" sz="180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</a:tr>
              <a:tr h="573474">
                <a:tc>
                  <a:txBody>
                    <a:bodyPr/>
                    <a:lstStyle/>
                    <a:p>
                      <a:r>
                        <a:rPr lang="ru-RU" sz="1800" dirty="0"/>
                        <a:t>Тракторозаводский</a:t>
                      </a:r>
                      <a:endParaRPr lang="ru-RU" sz="1800" dirty="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139,3</a:t>
                      </a:r>
                      <a:endParaRPr lang="ru-RU" sz="1800" dirty="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АООТ"Волгоградский алюминий", АООТ"Волгоградский тракторный завод", АО"Волгоградский кислородный завод"</a:t>
                      </a:r>
                      <a:endParaRPr lang="ru-RU" sz="1400" dirty="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</a:tr>
              <a:tr h="573474">
                <a:tc>
                  <a:txBody>
                    <a:bodyPr/>
                    <a:lstStyle/>
                    <a:p>
                      <a:r>
                        <a:rPr lang="ru-RU" sz="1800" dirty="0"/>
                        <a:t>Краснооктябрьский</a:t>
                      </a:r>
                      <a:endParaRPr lang="ru-RU" sz="1800" dirty="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158,4</a:t>
                      </a:r>
                      <a:endParaRPr lang="ru-RU" sz="180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АОА"Металлургический завод "Красный октябрь"", ПО "Баррикады", АООТ "</a:t>
                      </a:r>
                      <a:r>
                        <a:rPr lang="ru-RU" sz="1400" dirty="0" err="1"/>
                        <a:t>Волгоградметаллургстрой</a:t>
                      </a:r>
                      <a:r>
                        <a:rPr lang="ru-RU" sz="1400" dirty="0"/>
                        <a:t>"</a:t>
                      </a:r>
                      <a:endParaRPr lang="ru-RU" sz="1400" dirty="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</a:tr>
              <a:tr h="754571">
                <a:tc>
                  <a:txBody>
                    <a:bodyPr/>
                    <a:lstStyle/>
                    <a:p>
                      <a:r>
                        <a:rPr lang="ru-RU" sz="1800" dirty="0"/>
                        <a:t>Дзержинский</a:t>
                      </a:r>
                      <a:endParaRPr lang="ru-RU" sz="1800" dirty="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166,0</a:t>
                      </a:r>
                      <a:endParaRPr lang="ru-RU" sz="1800" dirty="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ООО"Волгоградский завод буровой техники", АООТ "Ахтуба", АООТ "</a:t>
                      </a:r>
                      <a:r>
                        <a:rPr lang="ru-RU" sz="1400" dirty="0" err="1"/>
                        <a:t>Волгоградгазоаппарат</a:t>
                      </a:r>
                      <a:r>
                        <a:rPr lang="ru-RU" sz="1400" dirty="0"/>
                        <a:t>", АООТ "Волгоградский моторный завод"</a:t>
                      </a:r>
                      <a:endParaRPr lang="ru-RU" sz="1400" dirty="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</a:tr>
              <a:tr h="573474">
                <a:tc>
                  <a:txBody>
                    <a:bodyPr/>
                    <a:lstStyle/>
                    <a:p>
                      <a:r>
                        <a:rPr lang="ru-RU" sz="1800"/>
                        <a:t>Центральный</a:t>
                      </a:r>
                      <a:endParaRPr lang="ru-RU" sz="180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91,1</a:t>
                      </a:r>
                      <a:endParaRPr lang="ru-RU" sz="1800" dirty="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ООО "Волгоградский завод тракторных деталей и нормалей", ИПК "Царицын", швейная фабрика "Виктория"</a:t>
                      </a:r>
                      <a:endParaRPr lang="ru-RU" sz="1400" dirty="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</a:tr>
              <a:tr h="392377">
                <a:tc>
                  <a:txBody>
                    <a:bodyPr/>
                    <a:lstStyle/>
                    <a:p>
                      <a:r>
                        <a:rPr lang="ru-RU" sz="1800"/>
                        <a:t>Ворошиловский</a:t>
                      </a:r>
                      <a:endParaRPr lang="ru-RU" sz="180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78,7</a:t>
                      </a:r>
                      <a:endParaRPr lang="ru-RU" sz="180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АООТ "Царица", АО "</a:t>
                      </a:r>
                      <a:r>
                        <a:rPr lang="ru-RU" sz="1400" dirty="0" err="1"/>
                        <a:t>Конфил</a:t>
                      </a:r>
                      <a:r>
                        <a:rPr lang="ru-RU" sz="1400" dirty="0"/>
                        <a:t>". АООТ "</a:t>
                      </a:r>
                      <a:r>
                        <a:rPr lang="ru-RU" sz="1400" dirty="0" err="1"/>
                        <a:t>Волгоградаргопромстрой</a:t>
                      </a:r>
                      <a:r>
                        <a:rPr lang="ru-RU" sz="1400" dirty="0"/>
                        <a:t>"</a:t>
                      </a:r>
                      <a:endParaRPr lang="ru-RU" sz="1400" dirty="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</a:tr>
              <a:tr h="573474">
                <a:tc>
                  <a:txBody>
                    <a:bodyPr/>
                    <a:lstStyle/>
                    <a:p>
                      <a:r>
                        <a:rPr lang="ru-RU" sz="1800"/>
                        <a:t>Советский</a:t>
                      </a:r>
                      <a:endParaRPr lang="ru-RU" sz="180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84,6</a:t>
                      </a:r>
                      <a:endParaRPr lang="ru-RU" sz="180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ОАО "</a:t>
                      </a:r>
                      <a:r>
                        <a:rPr lang="ru-RU" sz="1400" dirty="0" err="1"/>
                        <a:t>Волгограднефтемаш</a:t>
                      </a:r>
                      <a:r>
                        <a:rPr lang="ru-RU" sz="1400" dirty="0"/>
                        <a:t>", АООТ "Деревообрабатывающий завод", АОЗТ "ВЭКАФ"</a:t>
                      </a:r>
                      <a:endParaRPr lang="ru-RU" sz="1400" dirty="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</a:tr>
              <a:tr h="392377">
                <a:tc>
                  <a:txBody>
                    <a:bodyPr/>
                    <a:lstStyle/>
                    <a:p>
                      <a:r>
                        <a:rPr lang="ru-RU" sz="1800"/>
                        <a:t>Кировский</a:t>
                      </a:r>
                      <a:endParaRPr lang="ru-RU" sz="180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99,2</a:t>
                      </a:r>
                      <a:endParaRPr lang="ru-RU" sz="180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ОАО "</a:t>
                      </a:r>
                      <a:r>
                        <a:rPr lang="ru-RU" sz="1400" dirty="0" err="1"/>
                        <a:t>Химпром</a:t>
                      </a:r>
                      <a:r>
                        <a:rPr lang="ru-RU" sz="1400" dirty="0"/>
                        <a:t>", АООТ "</a:t>
                      </a:r>
                      <a:r>
                        <a:rPr lang="ru-RU" sz="1400" dirty="0" err="1"/>
                        <a:t>Волгоградмебель</a:t>
                      </a:r>
                      <a:r>
                        <a:rPr lang="ru-RU" sz="1400" dirty="0"/>
                        <a:t>", Волгоградская ГРЭС</a:t>
                      </a:r>
                      <a:endParaRPr lang="ru-RU" sz="1400" dirty="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</a:tr>
              <a:tr h="664023">
                <a:tc>
                  <a:txBody>
                    <a:bodyPr/>
                    <a:lstStyle/>
                    <a:p>
                      <a:r>
                        <a:rPr lang="ru-RU" sz="1800"/>
                        <a:t>Красноармейский</a:t>
                      </a:r>
                      <a:endParaRPr lang="ru-RU" sz="180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158,4</a:t>
                      </a:r>
                      <a:endParaRPr lang="ru-RU" sz="1800" dirty="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АООТ "Волгоградский судостроительный завод", АООТ "Каустик", АО "Волгоградский </a:t>
                      </a:r>
                      <a:r>
                        <a:rPr lang="ru-RU" sz="1400" dirty="0" err="1"/>
                        <a:t>сталепроволочно</a:t>
                      </a:r>
                      <a:r>
                        <a:rPr lang="ru-RU" sz="1400" dirty="0"/>
                        <a:t> - канатный завод"</a:t>
                      </a:r>
                      <a:endParaRPr lang="ru-RU" sz="1400" dirty="0">
                        <a:solidFill>
                          <a:schemeClr val="bg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30183" marR="30183" marT="15091" marB="15091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Компоненты природной среды</a:t>
            </a:r>
            <a:endParaRPr lang="ru-RU" dirty="0"/>
          </a:p>
        </p:txBody>
      </p:sp>
      <p:pic>
        <p:nvPicPr>
          <p:cNvPr id="4" name="Содержимое 3" descr="http://vignette4.wikia.nocookie.net/permaculture/images/e/ed/%D0%9F%D0%A2%D0%9A%D0%BE%D0%BC%D0%BF%D0%BB%D0%B5%D0%BA%D1%81.jpg/revision/latest?cb=20150429061615&amp;path-prefix=ru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600200"/>
            <a:ext cx="6048671" cy="50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3754760" cy="3672408"/>
          </a:xfrm>
        </p:spPr>
        <p:txBody>
          <a:bodyPr>
            <a:normAutofit/>
          </a:bodyPr>
          <a:lstStyle/>
          <a:p>
            <a:r>
              <a:rPr lang="ru-RU" i="1" dirty="0" smtClean="0"/>
              <a:t>Карта «</a:t>
            </a:r>
            <a:r>
              <a:rPr lang="ru-RU" i="1" dirty="0" err="1" smtClean="0"/>
              <a:t>экологи-ческого</a:t>
            </a:r>
            <a:r>
              <a:rPr lang="ru-RU" i="1" dirty="0" smtClean="0"/>
              <a:t> риска» Волгограда</a:t>
            </a:r>
            <a:endParaRPr lang="ru-RU" dirty="0"/>
          </a:p>
        </p:txBody>
      </p:sp>
      <p:pic>
        <p:nvPicPr>
          <p:cNvPr id="4" name="Рисунок 3" descr="Volgograd districts all.sv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0"/>
            <a:ext cx="51877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Экологические задачи</a:t>
            </a:r>
            <a:endParaRPr lang="ru-RU" dirty="0"/>
          </a:p>
        </p:txBody>
      </p:sp>
      <p:pic>
        <p:nvPicPr>
          <p:cNvPr id="4" name="Содержимое 3" descr="J:\фото\IMG_002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3"/>
            <a:ext cx="3059832" cy="2592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7" descr="C:\Documents and Settings\Admin\Рабочий стол\фото\IMG_0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412776"/>
            <a:ext cx="3491880" cy="27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dmin\Рабочий стол\Фото для тяж мет\SAM_09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193704"/>
            <a:ext cx="3960440" cy="266429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3059832" y="1628800"/>
            <a:ext cx="25922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Считаем количество автомобилей; Измеряем расстояние до жилых домов, железной дороги, трассы и котельной.</a:t>
            </a:r>
            <a:endParaRPr lang="ru-RU" sz="2000" dirty="0"/>
          </a:p>
        </p:txBody>
      </p:sp>
      <p:pic>
        <p:nvPicPr>
          <p:cNvPr id="7" name="Рисунок 6" descr="C:\Documents and Settings\Admin\Мои документы\SAM_091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4293096"/>
            <a:ext cx="3168352" cy="256490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144</TotalTime>
  <Words>491</Words>
  <Application>Microsoft Office PowerPoint</Application>
  <PresentationFormat>Экран (4:3)</PresentationFormat>
  <Paragraphs>131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Слайд 1</vt:lpstr>
      <vt:lpstr>Завод Красный Октябрь</vt:lpstr>
      <vt:lpstr>ВОАО «Химпром»</vt:lpstr>
      <vt:lpstr>Волгоградский завод строительных материалов</vt:lpstr>
      <vt:lpstr>ОАО «Каустик»</vt:lpstr>
      <vt:lpstr>Крупнейшие промышленные предприятия административных районов г. Волгограда </vt:lpstr>
      <vt:lpstr>Компоненты природной среды</vt:lpstr>
      <vt:lpstr>Карта «экологи-ческого риска» Волгограда</vt:lpstr>
      <vt:lpstr>Экологические задачи</vt:lpstr>
      <vt:lpstr> </vt:lpstr>
      <vt:lpstr>Социологический опрос </vt:lpstr>
      <vt:lpstr>нормы экологической  морали: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25</cp:revision>
  <dcterms:created xsi:type="dcterms:W3CDTF">2016-01-24T10:35:01Z</dcterms:created>
  <dcterms:modified xsi:type="dcterms:W3CDTF">2016-01-27T08:52:13Z</dcterms:modified>
</cp:coreProperties>
</file>