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6" r:id="rId7"/>
    <p:sldId id="260" r:id="rId8"/>
    <p:sldId id="263" r:id="rId9"/>
    <p:sldId id="262" r:id="rId10"/>
    <p:sldId id="261" r:id="rId11"/>
    <p:sldId id="264" r:id="rId12"/>
    <p:sldId id="285" r:id="rId13"/>
    <p:sldId id="265" r:id="rId14"/>
    <p:sldId id="267" r:id="rId15"/>
    <p:sldId id="268" r:id="rId16"/>
    <p:sldId id="269" r:id="rId17"/>
    <p:sldId id="270" r:id="rId18"/>
    <p:sldId id="289" r:id="rId19"/>
    <p:sldId id="272" r:id="rId20"/>
    <p:sldId id="273" r:id="rId21"/>
    <p:sldId id="290" r:id="rId22"/>
    <p:sldId id="274" r:id="rId23"/>
    <p:sldId id="275" r:id="rId24"/>
    <p:sldId id="287" r:id="rId25"/>
    <p:sldId id="276" r:id="rId26"/>
    <p:sldId id="277" r:id="rId27"/>
    <p:sldId id="279" r:id="rId28"/>
    <p:sldId id="286" r:id="rId29"/>
    <p:sldId id="282" r:id="rId30"/>
    <p:sldId id="281" r:id="rId31"/>
    <p:sldId id="288" r:id="rId32"/>
    <p:sldId id="283" r:id="rId33"/>
    <p:sldId id="28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68" autoAdjust="0"/>
    <p:restoredTop sz="94660"/>
  </p:normalViewPr>
  <p:slideViewPr>
    <p:cSldViewPr>
      <p:cViewPr varScale="1">
        <p:scale>
          <a:sx n="66" d="100"/>
          <a:sy n="66" d="100"/>
        </p:scale>
        <p:origin x="-6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1ED4A-30E1-429D-BD7D-CF301BA4810B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15E68-DF17-446F-84E2-1E742457DD2B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2.jpeg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49490-svetik_1920x120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sp>
        <p:nvSpPr>
          <p:cNvPr id="3" name="TextBox 2"/>
          <p:cNvSpPr txBox="1"/>
          <p:nvPr/>
        </p:nvSpPr>
        <p:spPr>
          <a:xfrm>
            <a:off x="1571604" y="214290"/>
            <a:ext cx="5929354" cy="8299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проекта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«Удивительный мир природы»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2500306"/>
            <a:ext cx="4643470" cy="25545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У страны есть богатства  немалые,</a:t>
            </a:r>
            <a:br>
              <a:rPr lang="ru-RU" sz="2000" dirty="0" smtClean="0"/>
            </a:br>
            <a:r>
              <a:rPr lang="ru-RU" sz="2000" dirty="0" smtClean="0"/>
              <a:t>Недр земных  не учесть  чудеса,</a:t>
            </a:r>
            <a:br>
              <a:rPr lang="ru-RU" sz="2000" dirty="0" smtClean="0"/>
            </a:br>
            <a:r>
              <a:rPr lang="ru-RU" sz="2000" dirty="0" smtClean="0"/>
              <a:t>Но важней очень многих, пожалуй </a:t>
            </a:r>
            <a:br>
              <a:rPr lang="ru-RU" sz="2000" dirty="0" smtClean="0"/>
            </a:br>
            <a:r>
              <a:rPr lang="ru-RU" sz="2000" dirty="0" smtClean="0"/>
              <a:t>Для дыханья Земли – леса!</a:t>
            </a:r>
            <a:br>
              <a:rPr lang="ru-RU" sz="2000" dirty="0" smtClean="0"/>
            </a:br>
            <a:r>
              <a:rPr lang="ru-RU" sz="2000" dirty="0" smtClean="0"/>
              <a:t>В них здоровья и мудрости кладези,</a:t>
            </a:r>
            <a:br>
              <a:rPr lang="ru-RU" sz="2000" dirty="0" smtClean="0"/>
            </a:br>
            <a:r>
              <a:rPr lang="ru-RU" sz="2000" dirty="0" smtClean="0"/>
              <a:t>В них несказанная краса,</a:t>
            </a:r>
            <a:br>
              <a:rPr lang="ru-RU" sz="2000" dirty="0" smtClean="0"/>
            </a:br>
            <a:r>
              <a:rPr lang="ru-RU" sz="2000" dirty="0" smtClean="0"/>
              <a:t>В них источник естественной радости, </a:t>
            </a:r>
            <a:br>
              <a:rPr lang="ru-RU" sz="2000" dirty="0" smtClean="0"/>
            </a:br>
            <a:r>
              <a:rPr lang="ru-RU" sz="2000" dirty="0" smtClean="0"/>
              <a:t>Это – жизни основа – леса!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1285860"/>
            <a:ext cx="464347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(</a:t>
            </a:r>
            <a:r>
              <a:rPr lang="ru-RU" sz="2000" b="1" dirty="0" smtClean="0"/>
              <a:t>подготовительная  группа</a:t>
            </a:r>
            <a:r>
              <a:rPr lang="ru-RU" b="1" dirty="0" smtClean="0"/>
              <a:t>)  </a:t>
            </a:r>
            <a:endParaRPr lang="ru-RU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357166"/>
            <a:ext cx="500066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Как бы ты хотел(а) помочь лесу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1142984"/>
            <a:ext cx="4357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Я бы убрала весь мусор из леса,</a:t>
            </a:r>
            <a:br>
              <a:rPr lang="ru-RU" sz="2000" dirty="0" smtClean="0"/>
            </a:br>
            <a:r>
              <a:rPr lang="ru-RU" sz="2000" dirty="0" smtClean="0"/>
              <a:t>чтобы было чисто  (Ксюша Л.)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1142984"/>
            <a:ext cx="371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Защищать животных, чтобы охотники перестали охотиться на животных  (Влада О.)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2714620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Уберечь лес от пожара, нельзя разжигать костры в лесу   (Паша)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785918" y="4214818"/>
            <a:ext cx="52864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Не рубить деревья, птицы на них</a:t>
            </a:r>
            <a:br>
              <a:rPr lang="ru-RU" sz="2000" dirty="0" smtClean="0"/>
            </a:br>
            <a:r>
              <a:rPr lang="ru-RU" sz="2000" dirty="0" smtClean="0"/>
              <a:t>вьют  гнёзда, птицы помогают лесу, спасают их от насекомых – вредителей ( Соня )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2786058"/>
            <a:ext cx="435771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Нужно по лесу ходить осторожно, тихо, не нарушать тишину леса, не трогать муравейники (Ваня М.)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57166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Почему мы с лесом дружим, для чего он людям нужен? 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1473" y="1000108"/>
            <a:ext cx="82153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Лес – это наше богатство!</a:t>
            </a:r>
            <a:br>
              <a:rPr lang="ru-RU" sz="2000" dirty="0" smtClean="0"/>
            </a:br>
            <a:r>
              <a:rPr lang="ru-RU" sz="2000" dirty="0" smtClean="0"/>
              <a:t>Лес – это зелёный наряд земли. Там, где лес, всегда чистый воздух.</a:t>
            </a:r>
            <a:br>
              <a:rPr lang="ru-RU" sz="2000" dirty="0" smtClean="0"/>
            </a:br>
            <a:r>
              <a:rPr lang="ru-RU" sz="2000" dirty="0" smtClean="0"/>
              <a:t>Лес – это дом для зверей и птиц.</a:t>
            </a:r>
            <a:br>
              <a:rPr lang="ru-RU" sz="2000" dirty="0" smtClean="0"/>
            </a:br>
            <a:r>
              <a:rPr lang="ru-RU" sz="2000" dirty="0" smtClean="0"/>
              <a:t>Лес – это наш друг: задерживает влагу, он помогает человеку выращивать хороший урожай.</a:t>
            </a:r>
            <a:br>
              <a:rPr lang="ru-RU" sz="2000" dirty="0" smtClean="0"/>
            </a:br>
            <a:r>
              <a:rPr lang="ru-RU" sz="2000" dirty="0" smtClean="0"/>
              <a:t>Лес – это кладовая, щедро отдающая свои дары: орехи, ягоды, грибы.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714612" y="3214686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Пословицы  о лесе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85786" y="3857628"/>
            <a:ext cx="715516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* Лес – богатство и краса, береги свои леса!</a:t>
            </a:r>
            <a:br>
              <a:rPr lang="ru-RU" sz="2000" dirty="0" smtClean="0"/>
            </a:br>
            <a:r>
              <a:rPr lang="ru-RU" sz="2000" dirty="0" smtClean="0"/>
              <a:t>* Враг природы тот, что леса не бережёт.</a:t>
            </a:r>
            <a:br>
              <a:rPr lang="ru-RU" sz="2000" dirty="0" smtClean="0"/>
            </a:br>
            <a:r>
              <a:rPr lang="ru-RU" sz="2000" dirty="0" smtClean="0"/>
              <a:t>* Много  леса – не руби, мало леса – береги, нет леса – посади!</a:t>
            </a:r>
            <a:br>
              <a:rPr lang="ru-RU" sz="2000" dirty="0" smtClean="0"/>
            </a:br>
            <a:r>
              <a:rPr lang="ru-RU" sz="2000" dirty="0" smtClean="0"/>
              <a:t>*Рощи да леса – всему краю краса!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0" name="Рисунок 9" descr="widescreen-nature-amazing-trees-tree-high-definitonforest-macbook-landscapeflower-backgrounds-trees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29256" y="5000636"/>
            <a:ext cx="3286148" cy="1714488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https://sun1-5.userapi.com/c824409/v824409160/fd1d9/5_PNZDe1TTA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72066" y="571480"/>
            <a:ext cx="3581393" cy="2714644"/>
          </a:xfrm>
          <a:prstGeom prst="rect">
            <a:avLst/>
          </a:prstGeom>
          <a:noFill/>
        </p:spPr>
      </p:pic>
      <p:sp>
        <p:nvSpPr>
          <p:cNvPr id="22536" name="AutoShape 8" descr="https://sun1-10.userapi.com/c824409/v824409160/fd20b/fRlU-MK4z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2538" name="AutoShape 10" descr="https://sun1-10.userapi.com/c824409/v824409160/fd20b/fRlU-MK4z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2540" name="AutoShape 12" descr="https://sun1-10.userapi.com/c824409/v824409160/fd20b/fRlU-MK4z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22542" name="Picture 14" descr="https://sun1-10.userapi.com/c824409/v824409160/fd20b/fRlU-MK4zL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4184647" cy="278608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428728" y="0"/>
            <a:ext cx="5429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Рассматривание птиц и животных леса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1" y="3429000"/>
            <a:ext cx="8643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Рассматривание произведений пейзажной живописи</a:t>
            </a:r>
            <a:endParaRPr lang="ru-RU" sz="2000" b="1" dirty="0"/>
          </a:p>
        </p:txBody>
      </p:sp>
      <p:pic>
        <p:nvPicPr>
          <p:cNvPr id="10" name="Рисунок 9" descr="sI24EhxTb5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4071942"/>
            <a:ext cx="4000528" cy="2589628"/>
          </a:xfrm>
          <a:prstGeom prst="rect">
            <a:avLst/>
          </a:prstGeom>
        </p:spPr>
      </p:pic>
      <p:pic>
        <p:nvPicPr>
          <p:cNvPr id="13" name="Рисунок 12" descr="7BMi-FA7sp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4071942"/>
            <a:ext cx="3905245" cy="2571768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0"/>
            <a:ext cx="535785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Играем в дидактические игры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R-CJ0x6d7L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20" y="3397746"/>
            <a:ext cx="4429155" cy="3460254"/>
          </a:xfrm>
          <a:prstGeom prst="rect">
            <a:avLst/>
          </a:prstGeom>
        </p:spPr>
      </p:pic>
      <p:pic>
        <p:nvPicPr>
          <p:cNvPr id="4" name="Рисунок 3" descr="b025DKaXek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928670"/>
            <a:ext cx="4071965" cy="3143272"/>
          </a:xfrm>
          <a:prstGeom prst="rect">
            <a:avLst/>
          </a:prstGeom>
        </p:spPr>
      </p:pic>
      <p:pic>
        <p:nvPicPr>
          <p:cNvPr id="5" name="Рисунок 4" descr="gkGq2QcjDP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928670"/>
            <a:ext cx="4429156" cy="2500330"/>
          </a:xfrm>
          <a:prstGeom prst="rect">
            <a:avLst/>
          </a:prstGeom>
        </p:spPr>
      </p:pic>
      <p:pic>
        <p:nvPicPr>
          <p:cNvPr id="7" name="Рисунок 6" descr="21842_7aba7576fcc4b5a7960835ad07eff730.jp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3929066"/>
            <a:ext cx="4048538" cy="29289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2844" y="571480"/>
            <a:ext cx="4643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«Составь картинку из кубиков»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929190" y="571480"/>
            <a:ext cx="3786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Лото «Животные леса»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6215082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/>
              <a:t>Пазлы</a:t>
            </a:r>
            <a:r>
              <a:rPr lang="ru-RU" sz="2000" b="1" dirty="0" smtClean="0"/>
              <a:t> «В лесу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000628" y="6357958"/>
            <a:ext cx="4143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«Определи  дерево по листочку</a:t>
            </a:r>
            <a:r>
              <a:rPr lang="ru-RU" sz="2000" dirty="0" smtClean="0"/>
              <a:t>»</a:t>
            </a:r>
            <a:endParaRPr lang="ru-RU" sz="20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0"/>
            <a:ext cx="557216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 «Речевое развитие»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_hrPpbqfxuk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8596" y="928671"/>
            <a:ext cx="3857652" cy="2786082"/>
          </a:xfrm>
          <a:prstGeom prst="rect">
            <a:avLst/>
          </a:prstGeom>
        </p:spPr>
      </p:pic>
      <p:pic>
        <p:nvPicPr>
          <p:cNvPr id="4" name="Рисунок 3" descr="J9oZOk7rRb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1357298"/>
            <a:ext cx="3786214" cy="2643181"/>
          </a:xfrm>
          <a:prstGeom prst="rect">
            <a:avLst/>
          </a:prstGeom>
        </p:spPr>
      </p:pic>
      <p:pic>
        <p:nvPicPr>
          <p:cNvPr id="5" name="Рисунок 4" descr="MEg-ghuZyr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929066"/>
            <a:ext cx="3857652" cy="2928934"/>
          </a:xfrm>
          <a:prstGeom prst="rect">
            <a:avLst/>
          </a:prstGeom>
        </p:spPr>
      </p:pic>
      <p:pic>
        <p:nvPicPr>
          <p:cNvPr id="6" name="Рисунок 5" descr="HyQTbH_uT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4125496"/>
            <a:ext cx="3786214" cy="27325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5008" y="1000108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Лесные   загадки</a:t>
            </a:r>
            <a:endParaRPr lang="ru-RU" sz="20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0"/>
            <a:ext cx="557216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 «Познавательное развитие»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slide_8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32"/>
            <a:ext cx="9144000" cy="6000768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7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14356"/>
            <a:ext cx="9144000" cy="61436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</p:pic>
      <p:sp>
        <p:nvSpPr>
          <p:cNvPr id="2" name="TextBox 1"/>
          <p:cNvSpPr txBox="1"/>
          <p:nvPr/>
        </p:nvSpPr>
        <p:spPr>
          <a:xfrm>
            <a:off x="1785918" y="0"/>
            <a:ext cx="557216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Лесные хоромы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iologicheskaya-rol-lesa-v-prirode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28670"/>
            <a:ext cx="9144000" cy="5929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</p:pic>
      <p:sp>
        <p:nvSpPr>
          <p:cNvPr id="3" name="TextBox 2"/>
          <p:cNvSpPr txBox="1"/>
          <p:nvPr/>
        </p:nvSpPr>
        <p:spPr>
          <a:xfrm>
            <a:off x="6929455" y="1857364"/>
            <a:ext cx="1857388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Большие деревья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000892" y="3786190"/>
            <a:ext cx="157163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Малые деревья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286644" y="928670"/>
            <a:ext cx="78803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Ярусы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29454" y="4929198"/>
            <a:ext cx="178595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Кустарники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58016" y="5572140"/>
            <a:ext cx="2173295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Травы и кустарника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858016" y="6000768"/>
            <a:ext cx="2178313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Мхи и лишайники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715140" y="6488668"/>
            <a:ext cx="242886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Подстилка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85918" y="0"/>
            <a:ext cx="5857916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Этажи леса</a:t>
            </a:r>
            <a:endParaRPr lang="ru-RU" sz="2400" b="1" dirty="0"/>
          </a:p>
        </p:txBody>
      </p:sp>
    </p:spTree>
  </p:cSld>
  <p:clrMapOvr>
    <a:masterClrMapping/>
  </p:clrMapOvr>
  <p:transition spd="slow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928794" y="0"/>
            <a:ext cx="557216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Кому нужны деревья в лесу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6" name="Picture 2" descr="https://pp.userapi.com/c638629/v638629737/5e1f8/DtDrB8X6cas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0628" y="642918"/>
            <a:ext cx="3714776" cy="2786082"/>
          </a:xfrm>
          <a:prstGeom prst="rect">
            <a:avLst/>
          </a:prstGeom>
          <a:noFill/>
        </p:spPr>
      </p:pic>
      <p:pic>
        <p:nvPicPr>
          <p:cNvPr id="26634" name="Picture 10" descr="https://pp.userapi.com/c638629/v638629737/5e220/1F_iwDv5yW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643314"/>
            <a:ext cx="3702045" cy="3214686"/>
          </a:xfrm>
          <a:prstGeom prst="rect">
            <a:avLst/>
          </a:prstGeom>
          <a:noFill/>
        </p:spPr>
      </p:pic>
      <p:pic>
        <p:nvPicPr>
          <p:cNvPr id="26638" name="Picture 14" descr="https://pp.userapi.com/c638629/v638629737/5e202/xjgHfBzO-F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642918"/>
            <a:ext cx="3714776" cy="2786082"/>
          </a:xfrm>
          <a:prstGeom prst="rect">
            <a:avLst/>
          </a:prstGeom>
          <a:noFill/>
        </p:spPr>
      </p:pic>
      <p:pic>
        <p:nvPicPr>
          <p:cNvPr id="26640" name="Picture 16" descr="https://pp.userapi.com/c638629/v638629737/5e216/RsCzKnbH1A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714752"/>
            <a:ext cx="3714776" cy="31432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s://pp.userapi.com/c638629/v638629737/5e22a/YJ9-ye1Z3Ec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14876" y="3429000"/>
            <a:ext cx="3857652" cy="3000364"/>
          </a:xfrm>
          <a:prstGeom prst="rect">
            <a:avLst/>
          </a:prstGeom>
          <a:noFill/>
        </p:spPr>
      </p:pic>
      <p:pic>
        <p:nvPicPr>
          <p:cNvPr id="25602" name="Picture 2" descr="https://pp.userapi.com/c638629/v638629737/5e234/5hslaQ0RUU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44777"/>
            <a:ext cx="3643338" cy="2727033"/>
          </a:xfrm>
          <a:prstGeom prst="rect">
            <a:avLst/>
          </a:prstGeom>
          <a:noFill/>
        </p:spPr>
      </p:pic>
      <p:pic>
        <p:nvPicPr>
          <p:cNvPr id="25604" name="Picture 4" descr="https://pp.userapi.com/c638629/v638629737/5e23e/bgQ84sXDC0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7166"/>
            <a:ext cx="3857652" cy="2714644"/>
          </a:xfrm>
          <a:prstGeom prst="rect">
            <a:avLst/>
          </a:prstGeom>
          <a:noFill/>
        </p:spPr>
      </p:pic>
      <p:pic>
        <p:nvPicPr>
          <p:cNvPr id="25606" name="Picture 6" descr="https://pp.userapi.com/c638629/v638629737/5e248/Ps7KgjicOp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357562"/>
            <a:ext cx="3643338" cy="30718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85728"/>
            <a:ext cx="621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/>
              <a:t>Актуальность</a:t>
            </a:r>
            <a:endParaRPr lang="ru-RU" sz="2400" b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714356"/>
            <a:ext cx="87154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Самая  актуальная  проблема  нашего  времени – проблема взаимодействия </a:t>
            </a:r>
            <a:br>
              <a:rPr lang="ru-RU" sz="2000" dirty="0" smtClean="0"/>
            </a:br>
            <a:r>
              <a:rPr lang="ru-RU" sz="2000" dirty="0" smtClean="0"/>
              <a:t>человека с  природой.  Большинство  людей  считают  лес  источником  продуктов жизнедеятельности  или местом отдыха. И мало, кто задумывается о дальнейшей  судьбе  леса, о его обитателях, да и о том, что вообще в лесу есть множество  разнообразных жителей. После отдыха людей в лесу остаются не затушенные костры, бутылки, мусор. Вся это негативная позиция взрослых отражается на дошкольниках, т. к. дети в первую очередь берут пример  с родителей. Современные дети мало общаются с природой, редко бывают с родителями в лесу, с трудом различают деревья и кустарники, не говоря уже о том, какую пользу приносит лес и почему его нужно беречь. Поэтому, чтобы сохранить леса здоровыми и красивыми, дающие нам кислород, красоту, тепло, гарантировать лесу защиту, нам необходимо воспитывать экологическую культуру дошкольников с раннего возраста, формируя отзывчивость, любознательность, способность управлять своим поведением </a:t>
            </a:r>
            <a:r>
              <a:rPr lang="ru-RU" sz="2000" dirty="0" smtClean="0"/>
              <a:t>на </a:t>
            </a:r>
            <a:r>
              <a:rPr lang="ru-RU" sz="2000" dirty="0" smtClean="0"/>
              <a:t>природе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endParaRPr lang="ru-RU" sz="2000" dirty="0" smtClean="0"/>
          </a:p>
          <a:p>
            <a:pPr algn="just"/>
            <a:br>
              <a:rPr lang="ru-RU" sz="2000" dirty="0" smtClean="0"/>
            </a:br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1348587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6290" y="0"/>
            <a:ext cx="4537710" cy="6858000"/>
          </a:xfrm>
          <a:prstGeom prst="rect">
            <a:avLst/>
          </a:prstGeom>
        </p:spPr>
      </p:pic>
      <p:pic>
        <p:nvPicPr>
          <p:cNvPr id="3" name="Рисунок 2" descr="10133997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5918" y="1428737"/>
            <a:ext cx="1214446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Подкармливает диких животных (кабанов, лосей, зайцев)</a:t>
            </a:r>
            <a:endParaRPr lang="ru-RU" sz="800" dirty="0"/>
          </a:p>
        </p:txBody>
      </p:sp>
      <p:sp>
        <p:nvSpPr>
          <p:cNvPr id="6" name="TextBox 5"/>
          <p:cNvSpPr txBox="1"/>
          <p:nvPr/>
        </p:nvSpPr>
        <p:spPr>
          <a:xfrm>
            <a:off x="3143240" y="2143116"/>
            <a:ext cx="121444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Высаживает молодые деревья</a:t>
            </a:r>
            <a:endParaRPr lang="ru-RU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571876"/>
            <a:ext cx="1143008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/>
              <a:t>Даёт соль зверям</a:t>
            </a:r>
            <a:endParaRPr lang="ru-RU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3143240" y="3500438"/>
            <a:ext cx="121444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Поддерживает чистоту в лесу</a:t>
            </a:r>
            <a:endParaRPr lang="ru-RU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3143240" y="4857760"/>
            <a:ext cx="121444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Спасает детёнышей, если погибли родители</a:t>
            </a:r>
            <a:endParaRPr lang="ru-RU" sz="800" dirty="0"/>
          </a:p>
        </p:txBody>
      </p:sp>
      <p:sp>
        <p:nvSpPr>
          <p:cNvPr id="10" name="TextBox 9"/>
          <p:cNvSpPr txBox="1"/>
          <p:nvPr/>
        </p:nvSpPr>
        <p:spPr>
          <a:xfrm>
            <a:off x="1714480" y="6000768"/>
            <a:ext cx="1214446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/>
              <a:t>Охраняет от пожара</a:t>
            </a:r>
            <a:endParaRPr lang="ru-RU" sz="900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4857760"/>
            <a:ext cx="1263487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/>
              <a:t>Борется с браконьерами</a:t>
            </a:r>
            <a:endParaRPr lang="ru-RU" sz="900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2071678"/>
            <a:ext cx="1234775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Отстреливает диких животных, когда их много</a:t>
            </a:r>
            <a:endParaRPr lang="ru-RU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6488668"/>
            <a:ext cx="45720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1"/>
            <a:ext cx="457200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Как  лесник  заботится  о  лесе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 flipV="1">
            <a:off x="4572000" y="6572272"/>
            <a:ext cx="45720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643438" y="0"/>
            <a:ext cx="4500562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Этого не следует делать в лесу</a:t>
            </a:r>
            <a:endParaRPr lang="ru-RU" sz="2400" dirty="0"/>
          </a:p>
        </p:txBody>
      </p:sp>
    </p:spTree>
  </p:cSld>
  <p:clrMapOvr>
    <a:masterClrMapping/>
  </p:clrMapOvr>
  <p:transition spd="slow"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714356"/>
            <a:ext cx="7643866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Рисование: «Лес глазами детей» ( в разное время года»)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596" y="0"/>
            <a:ext cx="821537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 «Художественно-эстетическое развитие»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50" name="Picture 6" descr="https://sun1-12.userapi.com/c824409/v824409211/f8cbd/hP7WxMBLPBY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https://sun9-7.userapi.com/c824409/v824409211/f8c1d/j9y6Svn8UTE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571480"/>
            <a:ext cx="4191030" cy="3143273"/>
          </a:xfrm>
          <a:prstGeom prst="rect">
            <a:avLst/>
          </a:prstGeom>
          <a:noFill/>
        </p:spPr>
      </p:pic>
      <p:pic>
        <p:nvPicPr>
          <p:cNvPr id="33798" name="Picture 6" descr="https://sun9-5.userapi.com/c824409/v824409211/f8c27/5CS490urPv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571480"/>
            <a:ext cx="4000528" cy="3129764"/>
          </a:xfrm>
          <a:prstGeom prst="rect">
            <a:avLst/>
          </a:prstGeom>
          <a:noFill/>
        </p:spPr>
      </p:pic>
      <p:pic>
        <p:nvPicPr>
          <p:cNvPr id="33800" name="Picture 8" descr="https://sun9-8.userapi.com/c824409/v824409211/f8c3b/rZpbR59in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857628"/>
            <a:ext cx="4214841" cy="3000372"/>
          </a:xfrm>
          <a:prstGeom prst="rect">
            <a:avLst/>
          </a:prstGeom>
          <a:noFill/>
        </p:spPr>
      </p:pic>
      <p:pic>
        <p:nvPicPr>
          <p:cNvPr id="33802" name="Picture 10" descr="https://sun9-8.userapi.com/c824409/v824409211/f8c09/lF0ggRf5m0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857604"/>
            <a:ext cx="4000528" cy="30003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5984" y="0"/>
            <a:ext cx="492922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«Животные леса»</a:t>
            </a:r>
            <a:endParaRPr lang="ru-RU" sz="24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4610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«Лес точно терем расписной»</a:t>
            </a:r>
            <a:endParaRPr lang="ru-RU" sz="2400" b="1" dirty="0"/>
          </a:p>
        </p:txBody>
      </p:sp>
      <p:pic>
        <p:nvPicPr>
          <p:cNvPr id="4" name="Рисунок 3" descr="CFWthKCMWr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282" y="1000108"/>
            <a:ext cx="4000528" cy="3357586"/>
          </a:xfrm>
          <a:prstGeom prst="rect">
            <a:avLst/>
          </a:prstGeom>
        </p:spPr>
      </p:pic>
      <p:pic>
        <p:nvPicPr>
          <p:cNvPr id="5" name="Рисунок 4" descr="beWjUUEhpj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2857496"/>
            <a:ext cx="4143404" cy="31432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0" y="1714488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«Дремлет лес под сказку сна</a:t>
            </a:r>
            <a:r>
              <a:rPr lang="ru-RU" sz="2400" dirty="0" smtClean="0"/>
              <a:t>»</a:t>
            </a:r>
            <a:endParaRPr lang="ru-RU" sz="2400" dirty="0"/>
          </a:p>
        </p:txBody>
      </p:sp>
    </p:spTree>
  </p:cSld>
  <p:clrMapOvr>
    <a:masterClrMapping/>
  </p:clrMapOvr>
  <p:transition spd="slow"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sun9-5.userapi.com/c824409/v824409211/f8df3/2bzRUkilEKY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282" y="571480"/>
            <a:ext cx="8715404" cy="62865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57290" y="0"/>
            <a:ext cx="6572296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Рисуем   пластилином  «Деревья»</a:t>
            </a:r>
            <a:endParaRPr lang="ru-RU" sz="24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0"/>
            <a:ext cx="557216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 «Физическое развитие»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3ohWKidSUd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20" y="642918"/>
            <a:ext cx="4191029" cy="3071834"/>
          </a:xfrm>
          <a:prstGeom prst="rect">
            <a:avLst/>
          </a:prstGeom>
        </p:spPr>
      </p:pic>
      <p:pic>
        <p:nvPicPr>
          <p:cNvPr id="8" name="Рисунок 7" descr="A_EZu0uzuf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642918"/>
            <a:ext cx="3929090" cy="3071834"/>
          </a:xfrm>
          <a:prstGeom prst="rect">
            <a:avLst/>
          </a:prstGeom>
        </p:spPr>
      </p:pic>
      <p:pic>
        <p:nvPicPr>
          <p:cNvPr id="10" name="Рисунок 9" descr="bpYJfXSSeb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3911182"/>
            <a:ext cx="3929090" cy="2946818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500165" y="0"/>
            <a:ext cx="6530441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18" name="Picture 2" descr="https://sun1-13.userapi.com/c824409/v824409211/f8d03/a-B5IiC0Nhs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71604" y="571481"/>
            <a:ext cx="61436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</a:t>
            </a:r>
            <a:r>
              <a:rPr lang="ru-RU" sz="2400" b="1" dirty="0" smtClean="0"/>
              <a:t>«Зима в лесу»</a:t>
            </a:r>
            <a:br>
              <a:rPr lang="ru-RU" sz="2400" b="1" dirty="0" smtClean="0"/>
            </a:br>
            <a:r>
              <a:rPr lang="ru-RU" b="1" dirty="0" smtClean="0"/>
              <a:t>(Коллективная композиция)</a:t>
            </a:r>
            <a:br>
              <a:rPr lang="ru-RU" sz="2400" b="1" dirty="0" smtClean="0"/>
            </a:br>
            <a:endParaRPr lang="ru-RU" sz="24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0"/>
            <a:ext cx="628654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Композиция «Берегите лес от пожара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Рисунок 2" descr="4YV0l4tWZIY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71480"/>
            <a:ext cx="9144000" cy="628652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0"/>
            <a:ext cx="557216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988" name="Picture 4" descr="https://pp.userapi.com/c847124/v847124316/11988/sYuxztcyrC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0" y="3071810"/>
            <a:ext cx="4572000" cy="3786190"/>
          </a:xfrm>
          <a:prstGeom prst="rect">
            <a:avLst/>
          </a:prstGeom>
          <a:noFill/>
        </p:spPr>
      </p:pic>
      <p:pic>
        <p:nvPicPr>
          <p:cNvPr id="41986" name="Picture 2" descr="https://pp.userapi.com/c847124/v847124316/11a16/yWe4Wwoqk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4572000" cy="31432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143504" y="1142984"/>
            <a:ext cx="36433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Режем, клеим, мастерим,</a:t>
            </a:r>
            <a:br>
              <a:rPr lang="ru-RU" sz="2400" dirty="0" smtClean="0"/>
            </a:br>
            <a:r>
              <a:rPr lang="ru-RU" sz="2400" dirty="0" smtClean="0"/>
              <a:t>О природе   говорим .</a:t>
            </a:r>
            <a:br>
              <a:rPr lang="ru-RU" sz="2400" dirty="0" smtClean="0"/>
            </a:br>
            <a:r>
              <a:rPr lang="ru-RU" sz="2400" dirty="0" smtClean="0"/>
              <a:t>Вот какая красота ,</a:t>
            </a:r>
            <a:br>
              <a:rPr lang="ru-RU" sz="2400" dirty="0" smtClean="0"/>
            </a:br>
            <a:r>
              <a:rPr lang="ru-RU" sz="2400" dirty="0" smtClean="0"/>
              <a:t>Без семьи мы никуда. </a:t>
            </a:r>
            <a:endParaRPr lang="ru-RU" sz="2400" dirty="0"/>
          </a:p>
        </p:txBody>
      </p:sp>
      <p:pic>
        <p:nvPicPr>
          <p:cNvPr id="7" name="Рисунок 6" descr="Uxc8xH3XJ5o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876"/>
            <a:ext cx="4571999" cy="3286124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1.userapi.com/c824409/v824409211/f8bff/xXDWLro39lU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785794"/>
            <a:ext cx="9144000" cy="607220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0"/>
            <a:ext cx="52149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Выставка детских рисунков «Животные леса»</a:t>
            </a:r>
            <a:endParaRPr lang="ru-RU" sz="2400" b="1" dirty="0"/>
          </a:p>
        </p:txBody>
      </p:sp>
    </p:spTree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800105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b="1" u="sng" dirty="0" smtClean="0"/>
              <a:t>Цель:    </a:t>
            </a:r>
            <a:br>
              <a:rPr lang="ru-RU" sz="2400" dirty="0" smtClean="0"/>
            </a:br>
            <a:r>
              <a:rPr lang="ru-RU" sz="2000" dirty="0" smtClean="0"/>
              <a:t>Формирование у детей культуры поведения, направленное на сохранение природных ресурсов и расширение представлений о лесе, его значении  для жизни всего живого через различные виды деятельности. </a:t>
            </a:r>
            <a:br>
              <a:rPr lang="ru-RU" sz="2000" dirty="0" smtClean="0"/>
            </a:br>
            <a:r>
              <a:rPr lang="ru-RU" sz="2400" b="1" u="sng" dirty="0" smtClean="0"/>
              <a:t>Задачи:</a:t>
            </a:r>
            <a:br>
              <a:rPr lang="ru-RU" sz="2400" b="1" dirty="0" smtClean="0"/>
            </a:br>
            <a:r>
              <a:rPr lang="ru-RU" sz="2000" dirty="0" smtClean="0"/>
              <a:t>*</a:t>
            </a:r>
            <a:r>
              <a:rPr lang="ru-RU" sz="2400" b="1" dirty="0" smtClean="0"/>
              <a:t> </a:t>
            </a:r>
            <a:r>
              <a:rPr lang="ru-RU" sz="2000" dirty="0" smtClean="0"/>
              <a:t>Воспитывать экологическую культуру, бережное  отношение к лесу;</a:t>
            </a:r>
            <a:br>
              <a:rPr lang="ru-RU" sz="2000" dirty="0" smtClean="0"/>
            </a:br>
            <a:r>
              <a:rPr lang="ru-RU" sz="2000" dirty="0" smtClean="0"/>
              <a:t>* Показать красоту родной природы и многообразие животного мира в лесу;</a:t>
            </a:r>
            <a:br>
              <a:rPr lang="ru-RU" sz="2000" dirty="0" smtClean="0"/>
            </a:br>
            <a:r>
              <a:rPr lang="ru-RU" sz="2000" dirty="0" smtClean="0"/>
              <a:t>* Формировать элементарные экологические знания о лесе;</a:t>
            </a:r>
            <a:br>
              <a:rPr lang="ru-RU" sz="2000" dirty="0" smtClean="0"/>
            </a:br>
            <a:r>
              <a:rPr lang="ru-RU" sz="2000" dirty="0" smtClean="0"/>
              <a:t>* Познакомить с правилами поведения в лесу;</a:t>
            </a:r>
            <a:br>
              <a:rPr lang="ru-RU" sz="2000" dirty="0" smtClean="0"/>
            </a:br>
            <a:r>
              <a:rPr lang="ru-RU" sz="2000" dirty="0" smtClean="0"/>
              <a:t>* Дать представление о последствиях  неправильного отношения к лесу;</a:t>
            </a:r>
            <a:br>
              <a:rPr lang="ru-RU" sz="2000" dirty="0" smtClean="0"/>
            </a:br>
            <a:r>
              <a:rPr lang="ru-RU" sz="2000" dirty="0" smtClean="0"/>
              <a:t>* Формировать умение видеть красоту леса в разное время года, обогащать эстетические чувства, желание отражать их в творческой деятельности;</a:t>
            </a:r>
            <a:br>
              <a:rPr lang="ru-RU" sz="2000" dirty="0" smtClean="0"/>
            </a:br>
            <a:r>
              <a:rPr lang="ru-RU" sz="2000" dirty="0" smtClean="0"/>
              <a:t>* Развивать воображение, речь, фантазию, сравнивать и обобщать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br>
              <a:rPr lang="ru-RU" sz="2000" dirty="0" smtClean="0"/>
            </a:br>
            <a:endParaRPr lang="ru-RU" sz="24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P7WxMBLPBY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53686"/>
            <a:ext cx="9144000" cy="58043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0"/>
            <a:ext cx="785818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«Лес  глазами детей в разное время года»</a:t>
            </a:r>
            <a:endParaRPr lang="ru-RU" sz="2400" b="1" dirty="0"/>
          </a:p>
        </p:txBody>
      </p:sp>
    </p:spTree>
  </p:cSld>
  <p:clrMapOvr>
    <a:masterClrMapping/>
  </p:clrMapOvr>
  <p:transition spd="slow">
    <p:wipe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0"/>
            <a:ext cx="642942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Создание альбомов</a:t>
            </a:r>
            <a:endParaRPr lang="ru-RU" sz="2400" b="1" dirty="0"/>
          </a:p>
        </p:txBody>
      </p:sp>
      <p:pic>
        <p:nvPicPr>
          <p:cNvPr id="3" name="Рисунок 2" descr="XBJMiigGv9k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0298" y="642918"/>
            <a:ext cx="4095747" cy="2928958"/>
          </a:xfrm>
          <a:prstGeom prst="rect">
            <a:avLst/>
          </a:prstGeom>
        </p:spPr>
      </p:pic>
      <p:pic>
        <p:nvPicPr>
          <p:cNvPr id="5" name="Рисунок 4" descr="eQi_oulT70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3643314"/>
            <a:ext cx="4048121" cy="3036091"/>
          </a:xfrm>
          <a:prstGeom prst="rect">
            <a:avLst/>
          </a:prstGeom>
        </p:spPr>
      </p:pic>
      <p:pic>
        <p:nvPicPr>
          <p:cNvPr id="7" name="Рисунок 6" descr="wCe1C7zJQV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643314"/>
            <a:ext cx="3929090" cy="2964677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0"/>
            <a:ext cx="5572164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Лэпбук</a:t>
            </a:r>
            <a:endParaRPr lang="ru-RU" sz="2800" b="1" dirty="0"/>
          </a:p>
        </p:txBody>
      </p:sp>
      <p:pic>
        <p:nvPicPr>
          <p:cNvPr id="3" name="Рисунок 2" descr="0USXexqTqcE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57158" y="642918"/>
            <a:ext cx="4167217" cy="2857520"/>
          </a:xfrm>
          <a:prstGeom prst="rect">
            <a:avLst/>
          </a:prstGeom>
        </p:spPr>
      </p:pic>
      <p:pic>
        <p:nvPicPr>
          <p:cNvPr id="4" name="Рисунок 3" descr="4pl3x4Oonaw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714356"/>
            <a:ext cx="3857652" cy="2714620"/>
          </a:xfrm>
          <a:prstGeom prst="rect">
            <a:avLst/>
          </a:prstGeom>
        </p:spPr>
      </p:pic>
      <p:pic>
        <p:nvPicPr>
          <p:cNvPr id="5" name="Рисунок 4" descr="oe_FzRKgl5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714752"/>
            <a:ext cx="4191027" cy="2928957"/>
          </a:xfrm>
          <a:prstGeom prst="rect">
            <a:avLst/>
          </a:prstGeom>
        </p:spPr>
      </p:pic>
      <p:pic>
        <p:nvPicPr>
          <p:cNvPr id="6" name="Рисунок 5" descr="xTrq1O8el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3786190"/>
            <a:ext cx="3929090" cy="2821801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0"/>
            <a:ext cx="664373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g2LInw6hLYM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8596" y="1071546"/>
            <a:ext cx="4071966" cy="2571768"/>
          </a:xfrm>
          <a:prstGeom prst="rect">
            <a:avLst/>
          </a:prstGeom>
        </p:spPr>
      </p:pic>
      <p:pic>
        <p:nvPicPr>
          <p:cNvPr id="5" name="Рисунок 4" descr="7cWc7DH3wf0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786190"/>
            <a:ext cx="4071966" cy="2714596"/>
          </a:xfrm>
          <a:prstGeom prst="rect">
            <a:avLst/>
          </a:prstGeom>
        </p:spPr>
      </p:pic>
      <p:pic>
        <p:nvPicPr>
          <p:cNvPr id="6" name="Рисунок 5" descr="wBP8CWDCmk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1071546"/>
            <a:ext cx="3589759" cy="5143536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kDFTzLRkC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03653"/>
            <a:ext cx="9144000" cy="60543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71670" y="0"/>
            <a:ext cx="5143536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Настольные  игры</a:t>
            </a:r>
            <a:endParaRPr lang="ru-RU" sz="24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>
            <a:off x="1357285" y="0"/>
            <a:ext cx="6530441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571480"/>
            <a:ext cx="5572164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 «Социально-коммуникативное развитие»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0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4678" y="1785926"/>
            <a:ext cx="2714644" cy="2055004"/>
          </a:xfrm>
          <a:prstGeom prst="rect">
            <a:avLst/>
          </a:prstGeom>
        </p:spPr>
      </p:pic>
      <p:pic>
        <p:nvPicPr>
          <p:cNvPr id="7" name="Рисунок 6" descr="img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785926"/>
            <a:ext cx="2786082" cy="2064402"/>
          </a:xfrm>
          <a:prstGeom prst="rect">
            <a:avLst/>
          </a:prstGeom>
        </p:spPr>
      </p:pic>
      <p:pic>
        <p:nvPicPr>
          <p:cNvPr id="9" name="Рисунок 8" descr="slide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1785926"/>
            <a:ext cx="2786082" cy="2000264"/>
          </a:xfrm>
          <a:prstGeom prst="rect">
            <a:avLst/>
          </a:prstGeom>
        </p:spPr>
      </p:pic>
      <p:pic>
        <p:nvPicPr>
          <p:cNvPr id="10" name="Рисунок 9" descr="kto_zhivet_v_les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4000504"/>
            <a:ext cx="4572032" cy="264725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85984" y="1142984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Что растёт в лесу?</a:t>
            </a:r>
            <a:endParaRPr lang="ru-RU" sz="24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0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6286520"/>
            <a:ext cx="8501122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1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0</TotalTime>
  <Words>4380</Words>
  <Application>WPS Presentation</Application>
  <PresentationFormat>Экран (4:3)</PresentationFormat>
  <Paragraphs>136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Ситилинк</cp:lastModifiedBy>
  <cp:revision>116</cp:revision>
  <dcterms:created xsi:type="dcterms:W3CDTF">2018-03-26T18:43:00Z</dcterms:created>
  <dcterms:modified xsi:type="dcterms:W3CDTF">2021-07-05T15:59:23Z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1033-11.2.0.10094</vt:lpwstr>
  </property>
</Properties>
</file>