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41" roundtripDataSignature="AMtx7mhiidCHdJr00a2TPjxmqH2Jz2xm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30FCDB2-A81B-4BEC-8301-447F139EC8B8}">
  <a:tblStyle styleId="{930FCDB2-A81B-4BEC-8301-447F139EC8B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D85922B-A4D1-4BA6-8F7A-0B259DB5ED5B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E6E6E6"/>
          </a:solidFill>
        </a:fill>
      </a:tcStyle>
    </a:band1H>
    <a:band2H>
      <a:tcTxStyle/>
    </a:band2H>
    <a:band1V>
      <a:tcTxStyle/>
      <a:tcStyle>
        <a:fill>
          <a:solidFill>
            <a:srgbClr val="E6E6E6"/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1" Type="http://customschemas.google.com/relationships/presentationmetadata" Target="meta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Доброе утро. Ребята, присаживайтесь на свои места. (пауза)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Сегодня у нас на уроке присутствуют гости,  и я надеюсь, что вы будете активными и работоспособными, как всегда.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Давайте продолжим наше занятие.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Второй урок посвящен изучению новой темы.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Но прежде чем сформулировать новую тему, я предлагаю вам решить задачу о трех лампочках.</a:t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Для решения логических задач используются умозаключения. (понятие)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Согласно логике Аристотеля, результат умозаключения определяется логической формой высказывания. Поэтому логика Аристотеля называется </a:t>
            </a: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формальной логикой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Пример: Дано высказывание: "Все углы равнобедренного треугольника равны". Получить высказывание "Этот треугольник равносторонний" путем умозаключений. (доказательство пытаются сделать дети)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Против равных сторон лежат равные углы, и наоборот</a:t>
            </a:r>
            <a:endParaRPr b="0" i="0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Логика Аристотеля анализирует  рассуждения в форме человеческой речи.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 Аристотель заметил, что между созданной им наукой и математикой много общего. Он пытался соединить две эти науки, а именно свести размышление, или, умозаключение, к вычислению на основании исходных положений. 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Джордж Буль первый преступил эти пределы, и благодаря этому он стал творцом новой дисциплины — алгебраической логики.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Буль изобрел алгебру логики — систему обозначений и правил, применимую ко всевозможным объектам, от чисел и букв, до предложений.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Джордж Буль впервые применил алгебраические методы для решения традиционных логических задач, которые до этого решались методами рассуждений, согласно формальной логике Аристотеля.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Спустя 100 лет алгебра логики стала основой теории цифровых вычислительных машин, ее используют электронике, в основе всех микропроцессорных операций.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Ребята, мы с вами рассмотрели как развивалась наука логика. Вы не против, сейчас закрепить пройденный материал?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 каждого на столе лежат 2 листочка, белый и оранжевый.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Белый нам нужен для записи тонкого вопроса (что это значит?)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Оранжевый для записи толстого вопроса (что это значит?)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Подпишите листочки и запишите вопросы, а на обратной стороне ответ.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На запись вопроса у вас 2 минуты.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Время закончилось! У каждого стола есть свой номер, так вот встаем в пары следующим образом: у кого четный номер стола встает в пару с четным номер, нечетные с нечетными.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(по слайду текст). Как только вы задали вопросы друг другу, обменяйтесь карточками и ищете следующего партнера. На работу 6 минут!</a:t>
            </a:r>
            <a:endParaRPr/>
          </a:p>
        </p:txBody>
      </p:sp>
      <p:sp>
        <p:nvSpPr>
          <p:cNvPr id="220" name="Google Shape;220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ru-RU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Учитель подводит итоги работы и задает вопрос ученикам “Какие вопросы запомнились?”,  (спросить каждого)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ru-RU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Молодцы, ребята, отлично поработали, закрепили изученный материал.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ru-RU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Перед выполнением упражнения, вы узнали, что в 19 веке появилась дисциплина Алгебра логики.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Алгебра логики работает на множестве, состоящем всего из двух значений: «истина» и «ложь»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 всякой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алгебре 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определяется множество допустимых операций над величинами и правила их выполнения. В алгебре чисел – это алгебраические (арифметические) операции.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алгебре логики также имеются свои операции – логические операции.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решения сложных логических задач важно знать логические операции, научиться применять законы математической логики.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Я предлагаю вам поработать с таблицей «Логические высказывания и операции».</a:t>
            </a:r>
            <a:endParaRPr b="0" i="0" sz="1200" strike="sngStrik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Calibri"/>
              <a:buNone/>
            </a:pPr>
            <a:r>
              <a:rPr b="0" i="0" lang="ru-RU" sz="1200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Не пугайтесь, если что-то не знаете, мы будем заполнять таблицу по мере изучения материала.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200"/>
              <a:buFont typeface="Calibri"/>
              <a:buNone/>
            </a:pPr>
            <a:r>
              <a:rPr b="0" i="0" lang="ru-RU" sz="1200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Предлагаю вам поработать в парах, но прежде чем вы начнете заполнять таблицу, давайте с ней познакомимся.</a:t>
            </a:r>
            <a:endParaRPr b="0" i="0" sz="1200" strike="noStrik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На следующей паре мы с вами продолжим заполнение таблицы, после того, как изучим все логические операции. Потому сейчас, вы можете закрыть таблицы.</a:t>
            </a:r>
            <a:endParaRPr/>
          </a:p>
        </p:txBody>
      </p:sp>
      <p:sp>
        <p:nvSpPr>
          <p:cNvPr id="238" name="Google Shape;238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проверим, как вы усвоили материал, с помощью упражнения тэей оф тач даун, для этого расположитесь, так чтобы вам было удобно вставать. Я буду читать предложения, если вы считаете, что оно является высказыванием, то нужно встать, если высказывание истинно – поднять правую руку, если ложно-левую. Данное упражнение выполняем в полной тишине.</a:t>
            </a:r>
            <a:endParaRPr/>
          </a:p>
        </p:txBody>
      </p:sp>
      <p:sp>
        <p:nvSpPr>
          <p:cNvPr id="248" name="Google Shape;248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Ребята, молодцы вы отлично справились с заданием!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А сейчас давайте подведем итоги урока, сегодня мы с вами узнали как развивалась наука логика. Кто считается основателем логики? Также узнали, что высказывания бывают 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Чем отличаются сложные высказывания от простых?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Начали с вами заполнять таблицу «Логические высказывания и операций», работу с ней мы продолжим на следующих уроках. И обязательно познакомимся со всеми логическими операциями.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Вы сегодня отлично поработали, давайте сейчас выполним рефлексию и каждый проанализирует урок, в том числе и я. Заходим на сайт и добавляем на виртуальную  стену свой идеи, эмоции и мысли, после урока.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Запишите ДЗ.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 всякой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алгебре 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определяется множество допустимых операций над величинами и правила их выполнения. В алгебре чисел – это алгебраические (арифметические) операции.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алгебре логики также имеются свои операции – логические операции.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алгебре логики имеется шесть логических операций. Из Базового курса информатики вам знакомы три из них: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логическое умножение или конъюнкция  (связка И);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логическое сложение или дизъюнкция (связка ИЛИ);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отрицание или инверсия (частица НЕ).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Например:  A &amp; B,  X V Y и т.п. Операция отрицания является одноместной, следовательно применяется к одному операнду, например:  ¬ A, или  Ā.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17462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(читаю задачу, на решение 2 мин)</a:t>
            </a:r>
            <a:endParaRPr/>
          </a:p>
          <a:p>
            <a:pPr indent="-17462" lvl="0" marL="10636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ru-RU"/>
              <a:t>У вас 2 минуты на обдумывание решения задачи. </a:t>
            </a:r>
            <a:endParaRPr/>
          </a:p>
          <a:p>
            <a:pPr indent="-17462" lvl="0" marL="10636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ru-RU"/>
              <a:t>Какие есть предложения, по решению задачи?</a:t>
            </a:r>
            <a:endParaRPr/>
          </a:p>
          <a:p>
            <a:pPr indent="-17462" lvl="0" marL="10636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ru-RU"/>
              <a:t>Предлагайте варианты решения задачи.</a:t>
            </a:r>
            <a:endParaRPr/>
          </a:p>
          <a:p>
            <a:pPr indent="-17462" lvl="0" marL="10636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ru-RU"/>
              <a:t>Какие возникли идеи?</a:t>
            </a:r>
            <a:endParaRPr/>
          </a:p>
          <a:p>
            <a:pPr indent="-17462" lvl="0" marL="10636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ru-RU"/>
              <a:t>(если решат) Молодец! Хорошая идея, давайте внимательно посмотрим ответ на слайде!</a:t>
            </a:r>
            <a:endParaRPr/>
          </a:p>
          <a:p>
            <a:pPr indent="-17462" lvl="0" marL="10636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ru-RU"/>
              <a:t>(если не решат) Раз идеи не приходят в голову, давайте я сделаю вам небольшую подсказку.</a:t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Операция отрицания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изменяет значение логической величины на противоположное: не истина – ложь;  не ложь – истина.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Результатом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логического умножения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будет «истина», только если истины значения обоих операндов.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Результат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логического сложения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«ложь», только в том случае, если оба операнда имеют значение «ложь».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Операция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исключающего «или»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в отличие от  «или» (дизъюнкции), принимает еще значение «ложь», когда оба операнда истины.  Например, имеется  высказывание «Учебник по информатике стоит на третьей полке книжного шкафа ИЛИ стоит на четвертой полке» Одна и та же книга не может одновременно стоять на двух полках. Поэтому в реальной ситуации истинным это высказывание будет в двух случаях: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либо учебник стоит на третьей полке, либо – на четвертой полке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Google Shape;33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Можно еще сказать так:  из А следует В.  Импликация используется в высказываниях, подчеркивающих зависимость одного события от другого.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то же время, если ученик пошел в школу, то из этого не следует, что обязательно должна быть контрольная работа.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Первая часть высказывания (А) называется посылкой или условием, вторая часть высказывания (В) – следствием или заключением.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 истинной посылки не может следовать ложного заключения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Поэтому результат A→B  будет ложным только тогда, когда А равно «истина», а В – «ложь».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Операция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эквивалентности 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используется в логике тогда, когда необходимо выразить </a:t>
            </a:r>
            <a:r>
              <a:rPr lang="ru-RU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взаимную обусловленность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двух утверждений. Многие математические теоремы формулируются  с использованием оборотов «тогда, и только тогда», или «необходимо и достаточно».  Например: «Квадратное уравнение имеет действительные корни тогда и только тогда, когда его дискриминант положительный». Данное высказывание истинно, потому что истины одновременно два высказывания</a:t>
            </a:r>
            <a:endParaRPr/>
          </a:p>
        </p:txBody>
      </p:sp>
      <p:sp>
        <p:nvSpPr>
          <p:cNvPr id="348" name="Google Shape;348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Google Shape;37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Запишем три исходных высказывания в алгебраической форме. Первое высказывание является простым. Второе высказывание содержит операции отрицания, конъюнкции и следования. Третье высказывание содержит операции дизъюнкции, отрицания и следования.</a:t>
            </a:r>
            <a:endParaRPr/>
          </a:p>
        </p:txBody>
      </p:sp>
      <p:sp>
        <p:nvSpPr>
          <p:cNvPr id="380" name="Google Shape;380;p2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Приведенные высказывания запишем в алгебраической форме. Из фразы «Если мама поедет на дачу, то поедет и папа» следует, что всегда, когда на дачу едет мама, едет и папа. В то же время, возможно, что папа поехал на дачу, а мама – нет. Поэтому  здесь нужно применить операцию следования, в которой посылкой является высказывание «Мама поедет на дачу», а заключением - «Папа поедет на дачу»:  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 → P.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Второму высказыванию «Дочь поедет на дачу тогда и только тогда, когда поедут мама, папа и собака» соответствует логическая операция эквивалентности: 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 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↔ (М &amp; P &amp; S).  Эти два события взаимообусловлены: если едет дочь, то едут мама, папа и собака; и наоборот: если едут мама, папа и собака, то едет и дочь.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Третье высказывание «Собака поедет на дачу, только если поедет дочь или мама» означает: если поехала собака, то значит поехали мама и дочь. Но если поехали мама и дочь, то собаку могут взять с собой, а могут и не взять. Значит, здесь должна использоваться операция следования, в которой посылкой является высказывание «Собака поедет на дачу», а заключением: «дочь поедет на дачу и мама поедет на дачу»:    </a:t>
            </a:r>
            <a:r>
              <a:rPr i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→ (D V М).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Перепишем еще раз все три высказывания в алгебраической форме: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17462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(давать подсказки, если ребята не могут решить задачу)</a:t>
            </a:r>
            <a:endParaRPr/>
          </a:p>
          <a:p>
            <a:pPr indent="17462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Молодцы ребята! </a:t>
            </a:r>
            <a:endParaRPr/>
          </a:p>
          <a:p>
            <a:pPr indent="17462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подумаем с вами и скажем к какому же типу относится данная задача? Да, мы отнесем ее  к логическим задачам, то есть от нашего умения мыслить мы можем прийти к правильному решению. И значит сегодня ключевым понятием нашего урока будет (пауза) </a:t>
            </a:r>
            <a:r>
              <a:rPr b="1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ЛОГИКА.</a:t>
            </a:r>
            <a:endParaRPr/>
          </a:p>
          <a:p>
            <a:pPr indent="17462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Поэтому запишите тему нашего урока: «Основы математической логики»</a:t>
            </a:r>
            <a:endParaRPr/>
          </a:p>
        </p:txBody>
      </p:sp>
      <p:sp>
        <p:nvSpPr>
          <p:cNvPr id="112" name="Google Shape;112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проверим, как вы усвоили материал, с помощью упражнения тэей оф тач даун, для этого расположитесь, так чтобы вам было вставать. Я буду читать предложения, если вы считаете, что но является высказыванием, то нужно встать, если высказывание истинно – поднять правую руку, если ложно-левую. Данное упражнение выполняем в полной тишине.</a:t>
            </a:r>
            <a:endParaRPr/>
          </a:p>
        </p:txBody>
      </p:sp>
      <p:sp>
        <p:nvSpPr>
          <p:cNvPr id="417" name="Google Shape;417;p3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проверим, как вы усвоили материал, с помощью упражнения тэей оф тач даун, для этого расположитесь, так чтобы вам было вставать. Я буду читать предложения, если вы считаете, что но является высказыванием, то нужно встать, если высказывание истинно – поднять правую руку, если ложно-левую. Данное упражнение выполняем в полной тишине.</a:t>
            </a:r>
            <a:endParaRPr/>
          </a:p>
        </p:txBody>
      </p:sp>
      <p:sp>
        <p:nvSpPr>
          <p:cNvPr id="425" name="Google Shape;425;p3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4798888d9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Работа с сайтом 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linoit.com </a:t>
            </a:r>
            <a:endParaRPr/>
          </a:p>
        </p:txBody>
      </p:sp>
      <p:sp>
        <p:nvSpPr>
          <p:cNvPr id="432" name="Google Shape;432;g34798888d97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Прежде всего нам нужно узнать, что же изучает наука логика?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 вы думаете? (</a:t>
            </a:r>
            <a:r>
              <a:rPr b="1" lang="ru-RU" sz="1200"/>
              <a:t>Логика</a:t>
            </a:r>
            <a:r>
              <a:rPr lang="ru-RU" sz="1200"/>
              <a:t> </a:t>
            </a:r>
            <a:r>
              <a:rPr i="1" lang="ru-RU" sz="1200"/>
              <a:t>– наука о формах  правильного рассуждения</a:t>
            </a:r>
            <a:r>
              <a:rPr lang="ru-RU" sz="1200"/>
              <a:t> 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Отлично!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как давно появилась наука логика?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Логика – достаточно древняя наука, появившаяся приблизительно в IV веке до нашей эры в Древней Греции. 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Так кто же является основателем науки логики? Ваше мнение?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Многих философов Древней Греции занимали логические рассуждения, однако основателем логики считается </a:t>
            </a:r>
            <a:r>
              <a:rPr b="1" lang="ru-RU"/>
              <a:t>Аристотель.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/>
              <a:t>Аристотель впервые систематизировал доступные знания о логике, обосновал формы и правила логического мышления. </a:t>
            </a:r>
            <a:endParaRPr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/>
              <a:t>Результаты исследований Аристотель описал в цикле сочинений </a:t>
            </a:r>
            <a:r>
              <a:rPr i="1" lang="ru-RU" sz="1200" u="sng"/>
              <a:t>«Органон»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основе логики Аристотеля лежит понятие высказывание: так как мыслящий человек оперирует некоторыми </a:t>
            </a: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понятиями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отражающими свойства реальных объектов (предметов). </a:t>
            </a:r>
            <a:endParaRPr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основе логики Аристотеля лежит понятие высказывание: так как мыслящий человек оперирует некоторыми </a:t>
            </a: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понятиями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отражающими свойства реальных объектов (предметов).  Рассуждая о чем-то, человек оперирует </a:t>
            </a: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высказываниями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суждениями</a:t>
            </a: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рассмотрим примеры высказываний: «Луна – спутник Земли» является всегда истинным.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А высказывание «Сканер – устройства вывода информации» является всегда ложным. Почему?</a:t>
            </a:r>
            <a:endParaRPr/>
          </a:p>
        </p:txBody>
      </p:sp>
      <p:sp>
        <p:nvSpPr>
          <p:cNvPr id="156" name="Google Shape;156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сейчас, ребята, давайте определим какие из следующих выражений являются высказываниями: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Молодцы ребята, справились с заданием.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Но, высказывания могут быть не только простыми, но и сложными.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(понятие)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рассмотрим на схеме примеры сложных высказываний.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Приведите примеры своих высказываний.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4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5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0" name="Google Shape;30;p3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1" name="Google Shape;31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4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4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4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tile algn="tl" flip="none" tx="0" sx="100000" ty="0" sy="100000"/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docs.google.com/spreadsheets/d/1MhYoVo2oTCQmRvQcakkZfiRKjT5QxK4odoyG9LfR7j4/edit?usp=sharing" TargetMode="External"/><Relationship Id="rId4" Type="http://schemas.openxmlformats.org/officeDocument/2006/relationships/hyperlink" Target="https://docs.google.com/spreadsheets/d/1MhYoVo2oTCQmRvQcakkZfiRKjT5QxK4odoyG9LfR7j4/edit?usp=sharing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static9.depositphotos.com/1389325/1074/v/950/depositphotos_10743316-stock-illustration-blueprint-of-computer-hardware-and.jpg"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6512" y="0"/>
            <a:ext cx="9180512" cy="6885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УМОЗАКЛЮЧЕНИЕ</a:t>
            </a:r>
            <a:endParaRPr/>
          </a:p>
        </p:txBody>
      </p:sp>
      <p:sp>
        <p:nvSpPr>
          <p:cNvPr id="204" name="Google Shape;204;p10"/>
          <p:cNvSpPr txBox="1"/>
          <p:nvPr>
            <p:ph idx="1" type="body"/>
          </p:nvPr>
        </p:nvSpPr>
        <p:spPr>
          <a:xfrm>
            <a:off x="0" y="1340768"/>
            <a:ext cx="8568952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</a:pPr>
            <a:r>
              <a:rPr b="1" lang="ru-RU" sz="3500"/>
              <a:t>Умозаключение </a:t>
            </a:r>
            <a:r>
              <a:rPr lang="ru-RU" sz="3500"/>
              <a:t>– это процесс получения </a:t>
            </a:r>
            <a:r>
              <a:rPr i="1" lang="ru-RU" sz="3500"/>
              <a:t>нового суждения </a:t>
            </a:r>
            <a:r>
              <a:rPr lang="ru-RU" sz="3500"/>
              <a:t>в результате анализа высказывания.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</a:pPr>
            <a:r>
              <a:rPr lang="ru-RU" sz="3500"/>
              <a:t>Этот процесс подчиняется определенным правилам, описанным Аристотелем. Поэтому </a:t>
            </a:r>
            <a:r>
              <a:rPr lang="ru-RU" sz="3600"/>
              <a:t>логику Аристотеля называют </a:t>
            </a:r>
            <a:r>
              <a:rPr b="1" lang="ru-RU" sz="3600"/>
              <a:t>формальной логикой</a:t>
            </a:r>
            <a:r>
              <a:rPr lang="ru-RU" sz="3600"/>
              <a:t>.</a:t>
            </a:r>
            <a:endParaRPr sz="3500"/>
          </a:p>
        </p:txBody>
      </p:sp>
      <p:sp>
        <p:nvSpPr>
          <p:cNvPr id="205" name="Google Shape;205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zaimitut.ru/wp-content/uploads/Gde-vzyat-zaem.png" id="206" name="Google Shape;20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8824" y="4077072"/>
            <a:ext cx="3167752" cy="2397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"/>
          <p:cNvSpPr txBox="1"/>
          <p:nvPr>
            <p:ph type="title"/>
          </p:nvPr>
        </p:nvSpPr>
        <p:spPr>
          <a:xfrm>
            <a:off x="539552" y="19776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АЛГЕБРА ЛОГИКИ</a:t>
            </a:r>
            <a:endParaRPr b="1"/>
          </a:p>
        </p:txBody>
      </p:sp>
      <p:sp>
        <p:nvSpPr>
          <p:cNvPr id="213" name="Google Shape;213;p11"/>
          <p:cNvSpPr txBox="1"/>
          <p:nvPr>
            <p:ph idx="1" type="body"/>
          </p:nvPr>
        </p:nvSpPr>
        <p:spPr>
          <a:xfrm>
            <a:off x="0" y="1340768"/>
            <a:ext cx="5724128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</a:pPr>
            <a:r>
              <a:rPr lang="ru-RU" sz="3500"/>
              <a:t>В XIX веке английский математик </a:t>
            </a:r>
            <a:r>
              <a:rPr i="1" lang="ru-RU" sz="3500" u="sng"/>
              <a:t>Джордж Буль</a:t>
            </a:r>
            <a:r>
              <a:rPr lang="ru-RU" sz="3500"/>
              <a:t> разрабатывает </a:t>
            </a:r>
            <a:r>
              <a:rPr i="1" lang="ru-RU" sz="3500"/>
              <a:t>алгебру логики</a:t>
            </a:r>
            <a:r>
              <a:rPr lang="ru-RU" sz="3500"/>
              <a:t>.  </a:t>
            </a:r>
            <a:endParaRPr sz="3500"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ru-RU" sz="3600"/>
              <a:t>Алгебра логики оперирует с </a:t>
            </a:r>
            <a:r>
              <a:rPr i="1" lang="ru-RU" sz="3600"/>
              <a:t>логическими величинами</a:t>
            </a:r>
            <a:r>
              <a:rPr lang="ru-RU" sz="3600"/>
              <a:t>, которые принимают два значения: «истина» или «ложь». </a:t>
            </a:r>
            <a:endParaRPr sz="3500"/>
          </a:p>
        </p:txBody>
      </p:sp>
      <p:sp>
        <p:nvSpPr>
          <p:cNvPr id="214" name="Google Shape;214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s://imgwm.com/upload/af4/b84/653c3b5395cac1c62ae1e81a4c.jpeg" id="215" name="Google Shape;21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6176" y="1828239"/>
            <a:ext cx="2592288" cy="340096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216" name="Google Shape;216;p11"/>
          <p:cNvSpPr txBox="1"/>
          <p:nvPr/>
        </p:nvSpPr>
        <p:spPr>
          <a:xfrm>
            <a:off x="6292149" y="5302949"/>
            <a:ext cx="238430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Джордж Буль (Англия)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1815-1864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cooperativelearner.com/uploads/6/9/1/7/69172239/__8840332.png" id="222" name="Google Shape;22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9591" y="4437112"/>
            <a:ext cx="2308913" cy="2317627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2"/>
          <p:cNvSpPr txBox="1"/>
          <p:nvPr>
            <p:ph type="title"/>
          </p:nvPr>
        </p:nvSpPr>
        <p:spPr>
          <a:xfrm>
            <a:off x="0" y="-27384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ЗАДАНИЕ</a:t>
            </a:r>
            <a:endParaRPr/>
          </a:p>
        </p:txBody>
      </p:sp>
      <p:sp>
        <p:nvSpPr>
          <p:cNvPr id="224" name="Google Shape;224;p12"/>
          <p:cNvSpPr txBox="1"/>
          <p:nvPr>
            <p:ph idx="1" type="body"/>
          </p:nvPr>
        </p:nvSpPr>
        <p:spPr>
          <a:xfrm>
            <a:off x="35496" y="908720"/>
            <a:ext cx="8640960" cy="53900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Придумайте «тонкий» и «толстый» вопрос по пройденному материалу.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Запишите вопрос, а на обратной стороне - ответ.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Работа в паре: каждый задает свой вопрос партнеру, если партнер затрудняется ответить, то другой ему подсказывает.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После обмена карточками, не                       забудьте поблагодарить товарища,                        и дальше передвигайтесь по аудитории.</a:t>
            </a:r>
            <a:endParaRPr/>
          </a:p>
        </p:txBody>
      </p:sp>
      <p:sp>
        <p:nvSpPr>
          <p:cNvPr id="225" name="Google Shape;225;p12"/>
          <p:cNvSpPr txBox="1"/>
          <p:nvPr>
            <p:ph idx="12" type="sldNum"/>
          </p:nvPr>
        </p:nvSpPr>
        <p:spPr>
          <a:xfrm>
            <a:off x="6614864" y="659226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3"/>
          <p:cNvSpPr txBox="1"/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ПРИМЕРЫ ВОПРОСОВ</a:t>
            </a:r>
            <a:endParaRPr b="1"/>
          </a:p>
        </p:txBody>
      </p:sp>
      <p:graphicFrame>
        <p:nvGraphicFramePr>
          <p:cNvPr id="232" name="Google Shape;232;p13"/>
          <p:cNvGraphicFramePr/>
          <p:nvPr/>
        </p:nvGraphicFramePr>
        <p:xfrm>
          <a:off x="395536" y="1293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{930FCDB2-A81B-4BEC-8301-447F139EC8B8}</a:tableStyleId>
              </a:tblPr>
              <a:tblGrid>
                <a:gridCol w="3774075"/>
                <a:gridCol w="4578850"/>
              </a:tblGrid>
              <a:tr h="556900">
                <a:tc>
                  <a:txBody>
                    <a:bodyPr/>
                    <a:lstStyle/>
                    <a:p>
                      <a:pPr indent="0" lvl="0" marL="254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Тонкие вопросы</a:t>
                      </a:r>
                      <a:endParaRPr sz="2800" u="none" cap="none" strike="noStrike"/>
                    </a:p>
                  </a:txBody>
                  <a:tcPr marT="57475" marB="57475" marR="57475" marL="57475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Толстые вопросы</a:t>
                      </a:r>
                      <a:endParaRPr sz="2800" u="none" cap="none" strike="noStrike"/>
                    </a:p>
                  </a:txBody>
                  <a:tcPr marT="57475" marB="57475" marR="57475" marL="57475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02700">
                <a:tc>
                  <a:txBody>
                    <a:bodyPr/>
                    <a:lstStyle/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кто...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что...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когда...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может...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будет...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мог ли...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как звали...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было ли...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согласны ли вы...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верно..</a:t>
                      </a:r>
                      <a:endParaRPr sz="2800" u="none" cap="none" strike="noStrike"/>
                    </a:p>
                  </a:txBody>
                  <a:tcPr marT="57475" marB="57475" marR="57475" marL="57475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дайте объяснение, почему...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почему вы думаете...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почему вы считаете...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чем разница...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предположите, что будет, если...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что, если...</a:t>
                      </a:r>
                      <a:endParaRPr sz="2800" u="none" cap="none" strike="noStrike"/>
                    </a:p>
                    <a:p>
                      <a:pPr indent="-34290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b="0" i="0" lang="ru-RU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      </a:t>
                      </a:r>
                      <a:r>
                        <a:rPr b="0" i="0" lang="ru-RU" sz="2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согласны ли вы, что … и почему</a:t>
                      </a:r>
                      <a:endParaRPr sz="2800" u="none" cap="none" strike="noStrike"/>
                    </a:p>
                  </a:txBody>
                  <a:tcPr marT="57475" marB="57475" marR="57475" marL="57475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3" name="Google Shape;233;p13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4"/>
          <p:cNvSpPr txBox="1"/>
          <p:nvPr>
            <p:ph type="title"/>
          </p:nvPr>
        </p:nvSpPr>
        <p:spPr>
          <a:xfrm>
            <a:off x="457200" y="26977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ТАБЛИЦА «ЛОГИЧЕСКИЕ ВЫСКАЗЫВАНИЯ И ОПЕРАЦИИ»</a:t>
            </a:r>
            <a:endParaRPr b="1" sz="3959"/>
          </a:p>
        </p:txBody>
      </p:sp>
      <p:sp>
        <p:nvSpPr>
          <p:cNvPr id="241" name="Google Shape;241;p14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3" name="Google Shape;243;p14">
            <a:hlinkClick r:id="rId3"/>
          </p:cNvPr>
          <p:cNvSpPr/>
          <p:nvPr/>
        </p:nvSpPr>
        <p:spPr>
          <a:xfrm>
            <a:off x="8172400" y="5949280"/>
            <a:ext cx="792088" cy="69269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99353" y="60000"/>
                </a:moveTo>
                <a:lnTo>
                  <a:pt x="20647" y="15000"/>
                </a:lnTo>
                <a:lnTo>
                  <a:pt x="20647" y="105000"/>
                </a:lnTo>
                <a:close/>
              </a:path>
              <a:path extrusionOk="0" fill="darken" h="120000" w="120000">
                <a:moveTo>
                  <a:pt x="99353" y="60000"/>
                </a:moveTo>
                <a:lnTo>
                  <a:pt x="20647" y="15000"/>
                </a:lnTo>
                <a:lnTo>
                  <a:pt x="20647" y="105000"/>
                </a:lnTo>
                <a:close/>
              </a:path>
              <a:path extrusionOk="0" fill="none" h="120000" w="120000">
                <a:moveTo>
                  <a:pt x="99353" y="60000"/>
                </a:moveTo>
                <a:lnTo>
                  <a:pt x="20647" y="105000"/>
                </a:lnTo>
                <a:lnTo>
                  <a:pt x="20647" y="15000"/>
                </a:lnTo>
                <a:close/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4"/>
          <p:cNvSpPr txBox="1"/>
          <p:nvPr>
            <p:ph idx="1" type="body"/>
          </p:nvPr>
        </p:nvSpPr>
        <p:spPr>
          <a:xfrm>
            <a:off x="518864" y="1711349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300"/>
              <a:buChar char="–"/>
            </a:pPr>
            <a:r>
              <a:rPr lang="ru-RU" sz="3300">
                <a:solidFill>
                  <a:srgbClr val="FF0000"/>
                </a:solidFill>
              </a:rPr>
              <a:t>Расположение ссылки </a:t>
            </a:r>
            <a:endParaRPr sz="3300">
              <a:solidFill>
                <a:srgbClr val="FF0000"/>
              </a:solidFill>
            </a:endParaRPr>
          </a:p>
          <a:p>
            <a:pPr indent="0" lvl="0" marL="7429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300" u="sng">
                <a:solidFill>
                  <a:schemeClr val="hlink"/>
                </a:solidFill>
                <a:hlinkClick r:id="rId4"/>
              </a:rPr>
              <a:t>https://docs.google.com/spreadsheets/d/1MhYoVo2oTCQmRvQcakkZfiRKjT5QxK4odoyG9LfR7j4/edit?usp=sharing</a:t>
            </a:r>
            <a:r>
              <a:rPr lang="ru-RU" sz="3300">
                <a:solidFill>
                  <a:srgbClr val="FF0000"/>
                </a:solidFill>
              </a:rPr>
              <a:t> </a:t>
            </a:r>
            <a:endParaRPr sz="3300">
              <a:solidFill>
                <a:srgbClr val="FF0000"/>
              </a:solidFill>
            </a:endParaRPr>
          </a:p>
          <a:p>
            <a:pPr indent="-133350" lvl="0" marL="342900" rtl="0" algn="l">
              <a:spcBef>
                <a:spcPts val="66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t/>
            </a:r>
            <a:endParaRPr sz="3300"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“TAKE OFF - TOUCH DOWN”</a:t>
            </a:r>
            <a:br>
              <a:rPr b="1" lang="ru-RU" sz="3959"/>
            </a:br>
            <a:r>
              <a:rPr b="1" lang="ru-RU" sz="3959"/>
              <a:t> (</a:t>
            </a:r>
            <a:r>
              <a:rPr lang="ru-RU" sz="3959"/>
              <a:t>встать-сесть</a:t>
            </a:r>
            <a:r>
              <a:rPr b="1" lang="ru-RU" sz="3959"/>
              <a:t>)</a:t>
            </a:r>
            <a:endParaRPr b="1" sz="3959"/>
          </a:p>
        </p:txBody>
      </p:sp>
      <p:sp>
        <p:nvSpPr>
          <p:cNvPr id="251" name="Google Shape;251;p15"/>
          <p:cNvSpPr txBox="1"/>
          <p:nvPr>
            <p:ph idx="1" type="body"/>
          </p:nvPr>
        </p:nvSpPr>
        <p:spPr>
          <a:xfrm>
            <a:off x="251520" y="1411560"/>
            <a:ext cx="864096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Основателем логической науки считают греческого философа Джорджа Буля.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</a:t>
            </a:r>
            <a:r>
              <a:rPr lang="ru-RU" sz="2800"/>
              <a:t>, </a:t>
            </a:r>
            <a:r>
              <a:rPr b="1" lang="ru-RU">
                <a:solidFill>
                  <a:srgbClr val="FF0000"/>
                </a:solidFill>
              </a:rPr>
              <a:t>ложь</a:t>
            </a:r>
            <a:endParaRPr sz="2800"/>
          </a:p>
          <a:p>
            <a:pPr indent="-514350" lvl="0" marL="51435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 startAt="2"/>
            </a:pPr>
            <a:r>
              <a:rPr lang="ru-RU"/>
              <a:t>Верно ли, что алгебра логики оперирует с </a:t>
            </a:r>
            <a:r>
              <a:rPr i="1" lang="ru-RU"/>
              <a:t>логическими величинами</a:t>
            </a:r>
            <a:r>
              <a:rPr lang="ru-RU"/>
              <a:t>?  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не высказывание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 startAt="3"/>
            </a:pPr>
            <a:r>
              <a:rPr lang="ru-RU"/>
              <a:t>Аристотель впервые </a:t>
            </a:r>
            <a:r>
              <a:rPr i="1" lang="ru-RU" u="sng"/>
              <a:t>систематизировал доступные знания</a:t>
            </a:r>
            <a:r>
              <a:rPr lang="ru-RU"/>
              <a:t> о логике, обосновал формы и правила логического мышления. 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высказывание, </a:t>
            </a:r>
            <a:r>
              <a:rPr b="1" lang="ru-RU">
                <a:solidFill>
                  <a:srgbClr val="006600"/>
                </a:solidFill>
              </a:rPr>
              <a:t>истина</a:t>
            </a:r>
            <a:endParaRPr/>
          </a:p>
          <a:p>
            <a:pPr indent="-311150" lvl="0" marL="51435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2" name="Google Shape;252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“TAKE OFF TOUCH DOWN”</a:t>
            </a:r>
            <a:br>
              <a:rPr b="1" lang="ru-RU" sz="3959"/>
            </a:br>
            <a:r>
              <a:rPr b="1" lang="ru-RU" sz="3959"/>
              <a:t> (</a:t>
            </a:r>
            <a:r>
              <a:rPr lang="ru-RU" sz="3959"/>
              <a:t>встать-сесть</a:t>
            </a:r>
            <a:r>
              <a:rPr b="1" lang="ru-RU" sz="3959"/>
              <a:t>)</a:t>
            </a:r>
            <a:endParaRPr b="1" sz="3959"/>
          </a:p>
        </p:txBody>
      </p:sp>
      <p:sp>
        <p:nvSpPr>
          <p:cNvPr id="259" name="Google Shape;259;p16"/>
          <p:cNvSpPr txBox="1"/>
          <p:nvPr>
            <p:ph idx="1" type="body"/>
          </p:nvPr>
        </p:nvSpPr>
        <p:spPr>
          <a:xfrm>
            <a:off x="251520" y="1411560"/>
            <a:ext cx="864096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 startAt="4"/>
            </a:pPr>
            <a:r>
              <a:rPr lang="ru-RU"/>
              <a:t>Результатом </a:t>
            </a:r>
            <a:r>
              <a:rPr i="1" lang="ru-RU"/>
              <a:t>логического умножения</a:t>
            </a:r>
            <a:r>
              <a:rPr lang="ru-RU"/>
              <a:t>  будет «истина», только если ложны значения обоих операндов.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высказывание,  </a:t>
            </a:r>
            <a:r>
              <a:rPr b="1" lang="ru-RU">
                <a:solidFill>
                  <a:srgbClr val="FF0000"/>
                </a:solidFill>
              </a:rPr>
              <a:t>ложное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 startAt="5"/>
            </a:pPr>
            <a:r>
              <a:rPr lang="ru-RU"/>
              <a:t>Алгебра логики работает на множестве, состоящем всего из двух значений: «истина» и «ложь».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высказывание,  </a:t>
            </a:r>
            <a:r>
              <a:rPr b="1" lang="ru-RU">
                <a:solidFill>
                  <a:srgbClr val="006600"/>
                </a:solidFill>
              </a:rPr>
              <a:t>истина</a:t>
            </a:r>
            <a:endParaRPr/>
          </a:p>
          <a:p>
            <a:pPr indent="-3111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60" name="Google Shape;26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ДОМАШНЕЕ ЗАДАНИЕ</a:t>
            </a:r>
            <a:endParaRPr b="1"/>
          </a:p>
        </p:txBody>
      </p:sp>
      <p:sp>
        <p:nvSpPr>
          <p:cNvPr id="267" name="Google Shape;267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§1.4.6, тренажёр «Логика» (ссылка на web2edu.ru)</a:t>
            </a:r>
            <a:endParaRPr/>
          </a:p>
        </p:txBody>
      </p:sp>
      <p:sp>
        <p:nvSpPr>
          <p:cNvPr id="268" name="Google Shape;268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"/>
          <p:cNvSpPr txBox="1"/>
          <p:nvPr>
            <p:ph type="title"/>
          </p:nvPr>
        </p:nvSpPr>
        <p:spPr>
          <a:xfrm>
            <a:off x="457200" y="-9939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ЛОГИЧЕСКИЕ ОПЕРАЦИИ</a:t>
            </a:r>
            <a:endParaRPr b="1"/>
          </a:p>
        </p:txBody>
      </p:sp>
      <p:sp>
        <p:nvSpPr>
          <p:cNvPr id="275" name="Google Shape;275;p18"/>
          <p:cNvSpPr txBox="1"/>
          <p:nvPr>
            <p:ph idx="1" type="body"/>
          </p:nvPr>
        </p:nvSpPr>
        <p:spPr>
          <a:xfrm>
            <a:off x="457200" y="83671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В алгебре логики имеются операции – логические операции. 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76" name="Google Shape;276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aphicFrame>
        <p:nvGraphicFramePr>
          <p:cNvPr id="277" name="Google Shape;277;p18"/>
          <p:cNvGraphicFramePr/>
          <p:nvPr/>
        </p:nvGraphicFramePr>
        <p:xfrm>
          <a:off x="216024" y="191683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{930FCDB2-A81B-4BEC-8301-447F139EC8B8}</a:tableStyleId>
              </a:tblPr>
              <a:tblGrid>
                <a:gridCol w="3995925"/>
                <a:gridCol w="1872200"/>
                <a:gridCol w="2952325"/>
              </a:tblGrid>
              <a:tr h="6934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Логическая операция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Матем.знак</a:t>
                      </a:r>
                      <a:endParaRPr b="1"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естественной речи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346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Конъюнкция, логическое умножение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&amp;,  </a:t>
                      </a: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Λ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Связка   «</a:t>
                      </a:r>
                      <a:r>
                        <a:rPr i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и»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Дизъюнкция, логическое сложение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V,  +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Связка «</a:t>
                      </a:r>
                      <a:r>
                        <a:rPr i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или</a:t>
                      </a: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»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Отрицание, инверсия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¯,   ¬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Частица «</a:t>
                      </a:r>
                      <a:r>
                        <a:rPr i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</a:t>
                      </a: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»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2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Разделительная дизъюнкция, исключающее ИЛИ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∆,  + 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Оборот: </a:t>
                      </a:r>
                      <a:r>
                        <a:rPr i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либо…, либо…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Импликация, следование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→,  =&gt;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Оборот: </a:t>
                      </a:r>
                      <a:r>
                        <a:rPr i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если… то….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3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Эквивалентность, равносильность, равнозначность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↔, ⬄, ≡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Оборот: </a:t>
                      </a:r>
                      <a:r>
                        <a:rPr i="1" lang="ru-RU" sz="2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тогда и только тогда; 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78" name="Google Shape;27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61925" cy="18097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18"/>
          <p:cNvSpPr/>
          <p:nvPr/>
        </p:nvSpPr>
        <p:spPr>
          <a:xfrm>
            <a:off x="4644008" y="4509120"/>
            <a:ext cx="288032" cy="288032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9"/>
          <p:cNvSpPr txBox="1"/>
          <p:nvPr>
            <p:ph type="title"/>
          </p:nvPr>
        </p:nvSpPr>
        <p:spPr>
          <a:xfrm>
            <a:off x="457200" y="19776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ЛОГИЧЕСКИЕ ОПЕРАЦИИ</a:t>
            </a:r>
            <a:endParaRPr b="1"/>
          </a:p>
        </p:txBody>
      </p:sp>
      <p:sp>
        <p:nvSpPr>
          <p:cNvPr id="286" name="Google Shape;286;p19"/>
          <p:cNvSpPr txBox="1"/>
          <p:nvPr>
            <p:ph idx="1" type="body"/>
          </p:nvPr>
        </p:nvSpPr>
        <p:spPr>
          <a:xfrm>
            <a:off x="251520" y="1340768"/>
            <a:ext cx="8640960" cy="4896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Все операции, кроме отрицания, являются </a:t>
            </a:r>
            <a:r>
              <a:rPr i="1" lang="ru-RU" u="sng"/>
              <a:t>двуместными</a:t>
            </a:r>
            <a:r>
              <a:rPr lang="ru-RU"/>
              <a:t>, то есть применяются к двум операндам в такой форме:</a:t>
            </a:r>
            <a:endParaRPr/>
          </a:p>
          <a:p>
            <a:pPr indent="-342900" lvl="0" marL="34290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ru-RU"/>
              <a:t>&lt;1-й операнд&gt;  &lt;знак операции&gt; &lt;2-й операнд&gt;</a:t>
            </a:r>
            <a:endParaRPr/>
          </a:p>
          <a:p>
            <a:pPr indent="20638" lvl="0" marL="169863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/>
              <a:t>Например:  A &amp; B,  X V Y, ¬ A.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Все варианты результатов выполнения логических операций для различных значений операндов записываются в таблицу (</a:t>
            </a:r>
            <a:r>
              <a:rPr i="1" lang="ru-RU" u="sng"/>
              <a:t>таблица истинности</a:t>
            </a:r>
            <a:r>
              <a:rPr lang="ru-RU"/>
              <a:t>).</a:t>
            </a:r>
            <a:endParaRPr/>
          </a:p>
          <a:p>
            <a:pPr indent="-1397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87" name="Google Shape;287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88" name="Google Shape;28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61925" cy="18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6435554" y="3029639"/>
            <a:ext cx="2615825" cy="2809301"/>
          </a:xfrm>
          <a:custGeom>
            <a:rect b="b" l="l" r="r" t="t"/>
            <a:pathLst>
              <a:path extrusionOk="0" h="2809301" w="2615825">
                <a:moveTo>
                  <a:pt x="1320321" y="0"/>
                </a:moveTo>
                <a:cubicBezTo>
                  <a:pt x="1235858" y="15607"/>
                  <a:pt x="1151395" y="31214"/>
                  <a:pt x="945747" y="121185"/>
                </a:cubicBezTo>
                <a:cubicBezTo>
                  <a:pt x="740099" y="211156"/>
                  <a:pt x="202109" y="269913"/>
                  <a:pt x="86432" y="539826"/>
                </a:cubicBezTo>
                <a:cubicBezTo>
                  <a:pt x="-29245" y="809739"/>
                  <a:pt x="-75149" y="1608463"/>
                  <a:pt x="251685" y="1740665"/>
                </a:cubicBezTo>
                <a:cubicBezTo>
                  <a:pt x="578519" y="1872867"/>
                  <a:pt x="1654499" y="1248578"/>
                  <a:pt x="2047434" y="1333041"/>
                </a:cubicBezTo>
                <a:cubicBezTo>
                  <a:pt x="2440369" y="1417504"/>
                  <a:pt x="2657034" y="2001398"/>
                  <a:pt x="2609294" y="2247441"/>
                </a:cubicBezTo>
                <a:cubicBezTo>
                  <a:pt x="2561554" y="2493484"/>
                  <a:pt x="2161274" y="2651392"/>
                  <a:pt x="1760995" y="2809301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742175" y="2763316"/>
            <a:ext cx="5563619" cy="3174776"/>
          </a:xfrm>
          <a:custGeom>
            <a:rect b="b" l="l" r="r" t="t"/>
            <a:pathLst>
              <a:path extrusionOk="0" h="3174776" w="5563619">
                <a:moveTo>
                  <a:pt x="4358635" y="1918"/>
                </a:moveTo>
                <a:cubicBezTo>
                  <a:pt x="4363225" y="-3591"/>
                  <a:pt x="4367815" y="-9099"/>
                  <a:pt x="4567955" y="167171"/>
                </a:cubicBezTo>
                <a:cubicBezTo>
                  <a:pt x="4768095" y="343441"/>
                  <a:pt x="5517242" y="738212"/>
                  <a:pt x="5559473" y="1059537"/>
                </a:cubicBezTo>
                <a:cubicBezTo>
                  <a:pt x="5601704" y="1380862"/>
                  <a:pt x="5318938" y="1885803"/>
                  <a:pt x="4821343" y="2095123"/>
                </a:cubicBezTo>
                <a:cubicBezTo>
                  <a:pt x="4323748" y="2304443"/>
                  <a:pt x="3137598" y="2429301"/>
                  <a:pt x="2573902" y="2315460"/>
                </a:cubicBezTo>
                <a:cubicBezTo>
                  <a:pt x="2010206" y="2201619"/>
                  <a:pt x="1865150" y="1498376"/>
                  <a:pt x="1439165" y="1412077"/>
                </a:cubicBezTo>
                <a:cubicBezTo>
                  <a:pt x="1013179" y="1325778"/>
                  <a:pt x="129994" y="1503884"/>
                  <a:pt x="17989" y="1797667"/>
                </a:cubicBezTo>
                <a:cubicBezTo>
                  <a:pt x="-94016" y="2091450"/>
                  <a:pt x="336560" y="2633113"/>
                  <a:pt x="767136" y="3174776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1685179" y="3095740"/>
            <a:ext cx="2913989" cy="3283026"/>
          </a:xfrm>
          <a:custGeom>
            <a:rect b="b" l="l" r="r" t="t"/>
            <a:pathLst>
              <a:path extrusionOk="0" h="3283026" w="2913989">
                <a:moveTo>
                  <a:pt x="143621" y="0"/>
                </a:moveTo>
                <a:cubicBezTo>
                  <a:pt x="-2353" y="108332"/>
                  <a:pt x="-148326" y="216665"/>
                  <a:pt x="308874" y="330506"/>
                </a:cubicBezTo>
                <a:cubicBezTo>
                  <a:pt x="766074" y="444347"/>
                  <a:pt x="2651794" y="275422"/>
                  <a:pt x="2886821" y="683046"/>
                </a:cubicBezTo>
                <a:cubicBezTo>
                  <a:pt x="3121848" y="1090670"/>
                  <a:pt x="1755756" y="2342920"/>
                  <a:pt x="1719033" y="2776250"/>
                </a:cubicBezTo>
                <a:cubicBezTo>
                  <a:pt x="1682310" y="3209580"/>
                  <a:pt x="2666484" y="3283026"/>
                  <a:pt x="2666484" y="3283026"/>
                </a:cubicBezTo>
                <a:lnTo>
                  <a:pt x="2666484" y="3283026"/>
                </a:ln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clipart-library.com/img1/1427964.png" id="100" name="Google Shape;10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1880" y="-171400"/>
            <a:ext cx="2736304" cy="33591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rintablefreecoloring.com/image/objects/drawing-light-bulb-2.png" id="101" name="Google Shape;101;p2"/>
          <p:cNvPicPr preferRelativeResize="0"/>
          <p:nvPr/>
        </p:nvPicPr>
        <p:blipFill rotWithShape="1">
          <a:blip r:embed="rId4">
            <a:alphaModFix/>
          </a:blip>
          <a:srcRect b="3226" l="24251" r="25138" t="22983"/>
          <a:stretch/>
        </p:blipFill>
        <p:spPr>
          <a:xfrm>
            <a:off x="899592" y="764704"/>
            <a:ext cx="1728192" cy="2614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rintablefreecoloring.com/image/objects/drawing-light-bulb-2.png" id="102" name="Google Shape;102;p2"/>
          <p:cNvPicPr preferRelativeResize="0"/>
          <p:nvPr/>
        </p:nvPicPr>
        <p:blipFill rotWithShape="1">
          <a:blip r:embed="rId4">
            <a:alphaModFix/>
          </a:blip>
          <a:srcRect b="3226" l="24251" r="25138" t="22983"/>
          <a:stretch/>
        </p:blipFill>
        <p:spPr>
          <a:xfrm>
            <a:off x="6948264" y="692696"/>
            <a:ext cx="1728192" cy="2614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luspng.com/img-png/off-png-download-png-1024px-1024.png" id="103" name="Google Shape;103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1560" y="5733656"/>
            <a:ext cx="1367752" cy="1367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luspng.com/img-png/off-png-download-png-1024px-1024.png" id="104" name="Google Shape;10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08704" y="5733656"/>
            <a:ext cx="1367752" cy="1367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luspng.com/img-png/off-png-download-png-1024px-1024.png" id="105" name="Google Shape;10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84368" y="5733656"/>
            <a:ext cx="1367752" cy="136775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/>
          <p:nvPr/>
        </p:nvSpPr>
        <p:spPr>
          <a:xfrm>
            <a:off x="278688" y="2074540"/>
            <a:ext cx="8640960" cy="3946748"/>
          </a:xfrm>
          <a:prstGeom prst="rect">
            <a:avLst/>
          </a:prstGeom>
          <a:solidFill>
            <a:schemeClr val="lt1">
              <a:alpha val="91764"/>
            </a:schemeClr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 txBox="1"/>
          <p:nvPr>
            <p:ph idx="1" type="body"/>
          </p:nvPr>
        </p:nvSpPr>
        <p:spPr>
          <a:xfrm>
            <a:off x="323528" y="2191172"/>
            <a:ext cx="8496944" cy="3758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17462" lvl="0" marL="88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800"/>
              <a:t>В комнате находятся 3 лампочки, а в другой комнате 3 выключателя, каждый из которых относится только к одной из этих лампочек. Проводов не видно, света от лампочек из другой комнаты тоже. </a:t>
            </a:r>
            <a:endParaRPr/>
          </a:p>
          <a:p>
            <a:pPr indent="17462" lvl="0" marL="88900" rtl="0" algn="ctr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ru-RU" sz="2800"/>
              <a:t>КАК ЧЕЛОВЕКУ, СТОЯЩЕМУ ПЕРЕД ВЫКЛЮЧАТЕЛЯМИ, ПОНЯТЬ, КАКОЙ ВЫКЛЮЧАТЕЛЬ КАКОЙ ЛАМПОЧКЕ СООТВЕТСТВУЕТ?</a:t>
            </a:r>
            <a:endParaRPr/>
          </a:p>
          <a:p>
            <a:pPr indent="17462" lvl="0" marL="88900" rtl="0" algn="ctr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800"/>
              <a:t>Зайти в комнату с лампочками можно только 1 раз. Никакими инструментами и измерительной техникой пользоваться нельзя</a:t>
            </a:r>
            <a:endParaRPr/>
          </a:p>
          <a:p>
            <a:pPr indent="17462" lvl="0" marL="88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 sz="2240"/>
          </a:p>
        </p:txBody>
      </p:sp>
      <p:sp>
        <p:nvSpPr>
          <p:cNvPr id="108" name="Google Shape;108;p2"/>
          <p:cNvSpPr txBox="1"/>
          <p:nvPr>
            <p:ph type="title"/>
          </p:nvPr>
        </p:nvSpPr>
        <p:spPr>
          <a:xfrm>
            <a:off x="395536" y="116632"/>
            <a:ext cx="856895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1" lang="ru-RU" sz="4800">
                <a:solidFill>
                  <a:schemeClr val="lt1"/>
                </a:solidFill>
              </a:rPr>
              <a:t>ЗАДАЧА О ТРЁХ ЛАМПОЧКАХ</a:t>
            </a:r>
            <a:endParaRPr b="1" sz="4800">
              <a:solidFill>
                <a:schemeClr val="lt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0"/>
          <p:cNvSpPr txBox="1"/>
          <p:nvPr>
            <p:ph type="title"/>
          </p:nvPr>
        </p:nvSpPr>
        <p:spPr>
          <a:xfrm>
            <a:off x="457200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ЛОГИЧЕСКИЕ ОПЕРАЦИИ</a:t>
            </a:r>
            <a:endParaRPr b="1"/>
          </a:p>
        </p:txBody>
      </p:sp>
      <p:sp>
        <p:nvSpPr>
          <p:cNvPr id="295" name="Google Shape;295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96" name="Google Shape;29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61925" cy="1809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7" name="Google Shape;297;p20"/>
          <p:cNvGraphicFramePr/>
          <p:nvPr/>
        </p:nvGraphicFramePr>
        <p:xfrm>
          <a:off x="539552" y="98072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{FD85922B-A4D1-4BA6-8F7A-0B259DB5ED5B}</a:tableStyleId>
              </a:tblPr>
              <a:tblGrid>
                <a:gridCol w="1598300"/>
                <a:gridCol w="1598300"/>
                <a:gridCol w="1599650"/>
                <a:gridCol w="1598300"/>
                <a:gridCol w="1598300"/>
              </a:tblGrid>
              <a:tr h="676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3600" u="none" cap="none" strike="noStrike"/>
                        <a:t>A</a:t>
                      </a:r>
                      <a:endParaRPr b="1"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EEF3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3600" u="none" cap="none" strike="noStrike"/>
                        <a:t>B</a:t>
                      </a:r>
                      <a:endParaRPr b="1"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EEF3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3600" u="none" cap="none" strike="noStrike"/>
                        <a:t>Ā</a:t>
                      </a:r>
                      <a:endParaRPr b="1"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EEF3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3600" u="none" cap="none" strike="noStrike"/>
                        <a:t>A&amp;B</a:t>
                      </a:r>
                      <a:endParaRPr b="1"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EEF3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3600" u="none" cap="none" strike="noStrike"/>
                        <a:t>AVB</a:t>
                      </a:r>
                      <a:endParaRPr b="1"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EEF3">
                        <a:alpha val="82745"/>
                      </a:srgbClr>
                    </a:solidFill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1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/>
                        <a:t>0</a:t>
                      </a:r>
                      <a:endParaRPr sz="3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74901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98" name="Google Shape;29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61925" cy="18097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20"/>
          <p:cNvSpPr/>
          <p:nvPr/>
        </p:nvSpPr>
        <p:spPr>
          <a:xfrm>
            <a:off x="144016" y="4437113"/>
            <a:ext cx="8892480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113" lvl="0" marL="7778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i="1" lang="ru-RU" sz="2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Таблица истинности логического выражения </a:t>
            </a: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это таблица, где в левой части записываются все возможные комбинации значений исходных данных, а в правой – значение выражения Х для каждой комбинации.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1"/>
          <p:cNvSpPr txBox="1"/>
          <p:nvPr>
            <p:ph idx="12" type="sldNum"/>
          </p:nvPr>
        </p:nvSpPr>
        <p:spPr>
          <a:xfrm>
            <a:off x="7004050" y="-20638"/>
            <a:ext cx="2133600" cy="476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06" name="Google Shape;306;p21"/>
          <p:cNvSpPr txBox="1"/>
          <p:nvPr>
            <p:ph type="title"/>
          </p:nvPr>
        </p:nvSpPr>
        <p:spPr>
          <a:xfrm>
            <a:off x="311150" y="301625"/>
            <a:ext cx="8375650" cy="47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ОПЕРАЦИЯ </a:t>
            </a:r>
            <a:r>
              <a:rPr lang="ru-RU" sz="3959"/>
              <a:t>«исключающее ИЛИ»</a:t>
            </a:r>
            <a:endParaRPr sz="3959"/>
          </a:p>
        </p:txBody>
      </p:sp>
      <p:sp>
        <p:nvSpPr>
          <p:cNvPr id="307" name="Google Shape;307;p21"/>
          <p:cNvSpPr txBox="1"/>
          <p:nvPr/>
        </p:nvSpPr>
        <p:spPr>
          <a:xfrm>
            <a:off x="251520" y="841375"/>
            <a:ext cx="889248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Высказывание «A ⊕ B» истинно тогда, когда истинно А или B, но </a:t>
            </a:r>
            <a:r>
              <a:rPr i="1"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оба одновременно </a:t>
            </a: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(то есть A ≠ B).</a:t>
            </a:r>
            <a:endParaRPr/>
          </a:p>
        </p:txBody>
      </p:sp>
      <p:graphicFrame>
        <p:nvGraphicFramePr>
          <p:cNvPr id="308" name="Google Shape;308;p21"/>
          <p:cNvGraphicFramePr/>
          <p:nvPr/>
        </p:nvGraphicFramePr>
        <p:xfrm>
          <a:off x="611188" y="23860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{930FCDB2-A81B-4BEC-8301-447F139EC8B8}</a:tableStyleId>
              </a:tblPr>
              <a:tblGrid>
                <a:gridCol w="1138225"/>
                <a:gridCol w="1174750"/>
                <a:gridCol w="2019300"/>
              </a:tblGrid>
              <a:tr h="506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 ⊕ B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6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Calibri"/>
                        <a:buNone/>
                      </a:pPr>
                      <a:r>
                        <a:t/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09" name="Google Shape;309;p21"/>
          <p:cNvSpPr/>
          <p:nvPr/>
        </p:nvSpPr>
        <p:spPr>
          <a:xfrm>
            <a:off x="3676650" y="4976813"/>
            <a:ext cx="563563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sz="3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1"/>
          <p:cNvSpPr/>
          <p:nvPr/>
        </p:nvSpPr>
        <p:spPr>
          <a:xfrm>
            <a:off x="3632200" y="3055938"/>
            <a:ext cx="563563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/>
          </a:p>
        </p:txBody>
      </p:sp>
      <p:sp>
        <p:nvSpPr>
          <p:cNvPr id="311" name="Google Shape;311;p21"/>
          <p:cNvSpPr/>
          <p:nvPr/>
        </p:nvSpPr>
        <p:spPr>
          <a:xfrm>
            <a:off x="5724128" y="3573016"/>
            <a:ext cx="3116262" cy="1238250"/>
          </a:xfrm>
          <a:prstGeom prst="wedgeRoundRectCallout">
            <a:avLst>
              <a:gd fmla="val -79722" name="adj1"/>
              <a:gd fmla="val -19079" name="adj2"/>
              <a:gd fmla="val 16667" name="adj3"/>
            </a:avLst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также:</a:t>
            </a: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xor B</a:t>
            </a: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(Паскаль),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2" name="Google Shape;312;p21"/>
          <p:cNvGrpSpPr/>
          <p:nvPr/>
        </p:nvGrpSpPr>
        <p:grpSpPr>
          <a:xfrm>
            <a:off x="1014413" y="3055938"/>
            <a:ext cx="1566862" cy="565150"/>
            <a:chOff x="789" y="1935"/>
            <a:chExt cx="1237" cy="356"/>
          </a:xfrm>
        </p:grpSpPr>
        <p:sp>
          <p:nvSpPr>
            <p:cNvPr id="313" name="Google Shape;313;p21"/>
            <p:cNvSpPr/>
            <p:nvPr/>
          </p:nvSpPr>
          <p:spPr>
            <a:xfrm>
              <a:off x="789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/>
            </a:p>
          </p:txBody>
        </p:sp>
        <p:sp>
          <p:nvSpPr>
            <p:cNvPr id="314" name="Google Shape;314;p21"/>
            <p:cNvSpPr/>
            <p:nvPr/>
          </p:nvSpPr>
          <p:spPr>
            <a:xfrm>
              <a:off x="1671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/>
            </a:p>
          </p:txBody>
        </p:sp>
      </p:grpSp>
      <p:grpSp>
        <p:nvGrpSpPr>
          <p:cNvPr id="315" name="Google Shape;315;p21"/>
          <p:cNvGrpSpPr/>
          <p:nvPr/>
        </p:nvGrpSpPr>
        <p:grpSpPr>
          <a:xfrm>
            <a:off x="1014413" y="3700463"/>
            <a:ext cx="1566862" cy="565150"/>
            <a:chOff x="789" y="1935"/>
            <a:chExt cx="1237" cy="356"/>
          </a:xfrm>
        </p:grpSpPr>
        <p:sp>
          <p:nvSpPr>
            <p:cNvPr id="316" name="Google Shape;316;p21"/>
            <p:cNvSpPr/>
            <p:nvPr/>
          </p:nvSpPr>
          <p:spPr>
            <a:xfrm>
              <a:off x="789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/>
            </a:p>
          </p:txBody>
        </p:sp>
        <p:sp>
          <p:nvSpPr>
            <p:cNvPr id="317" name="Google Shape;317;p21"/>
            <p:cNvSpPr/>
            <p:nvPr/>
          </p:nvSpPr>
          <p:spPr>
            <a:xfrm>
              <a:off x="1671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8" name="Google Shape;318;p21"/>
          <p:cNvGrpSpPr/>
          <p:nvPr/>
        </p:nvGrpSpPr>
        <p:grpSpPr>
          <a:xfrm>
            <a:off x="1016000" y="4330700"/>
            <a:ext cx="1566863" cy="565150"/>
            <a:chOff x="789" y="1935"/>
            <a:chExt cx="1237" cy="356"/>
          </a:xfrm>
        </p:grpSpPr>
        <p:sp>
          <p:nvSpPr>
            <p:cNvPr id="319" name="Google Shape;319;p21"/>
            <p:cNvSpPr/>
            <p:nvPr/>
          </p:nvSpPr>
          <p:spPr>
            <a:xfrm>
              <a:off x="789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1"/>
            <p:cNvSpPr/>
            <p:nvPr/>
          </p:nvSpPr>
          <p:spPr>
            <a:xfrm>
              <a:off x="1671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/>
            </a:p>
          </p:txBody>
        </p:sp>
      </p:grpSp>
      <p:grpSp>
        <p:nvGrpSpPr>
          <p:cNvPr id="321" name="Google Shape;321;p21"/>
          <p:cNvGrpSpPr/>
          <p:nvPr/>
        </p:nvGrpSpPr>
        <p:grpSpPr>
          <a:xfrm>
            <a:off x="1016000" y="4965700"/>
            <a:ext cx="1566863" cy="565150"/>
            <a:chOff x="789" y="1935"/>
            <a:chExt cx="1237" cy="356"/>
          </a:xfrm>
        </p:grpSpPr>
        <p:sp>
          <p:nvSpPr>
            <p:cNvPr id="322" name="Google Shape;322;p21"/>
            <p:cNvSpPr/>
            <p:nvPr/>
          </p:nvSpPr>
          <p:spPr>
            <a:xfrm>
              <a:off x="789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1"/>
            <p:cNvSpPr/>
            <p:nvPr/>
          </p:nvSpPr>
          <p:spPr>
            <a:xfrm>
              <a:off x="1671" y="1935"/>
              <a:ext cx="355" cy="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4" name="Google Shape;324;p21"/>
          <p:cNvSpPr/>
          <p:nvPr/>
        </p:nvSpPr>
        <p:spPr>
          <a:xfrm>
            <a:off x="3641725" y="3697288"/>
            <a:ext cx="563563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3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21"/>
          <p:cNvSpPr/>
          <p:nvPr/>
        </p:nvSpPr>
        <p:spPr>
          <a:xfrm>
            <a:off x="3667125" y="4318000"/>
            <a:ext cx="563563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3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6" name="Google Shape;326;p21"/>
          <p:cNvGrpSpPr/>
          <p:nvPr/>
        </p:nvGrpSpPr>
        <p:grpSpPr>
          <a:xfrm>
            <a:off x="2123728" y="5805264"/>
            <a:ext cx="4786313" cy="768350"/>
            <a:chOff x="313" y="1642"/>
            <a:chExt cx="3015" cy="484"/>
          </a:xfrm>
        </p:grpSpPr>
        <p:sp>
          <p:nvSpPr>
            <p:cNvPr id="327" name="Google Shape;327;p21"/>
            <p:cNvSpPr/>
            <p:nvPr/>
          </p:nvSpPr>
          <p:spPr>
            <a:xfrm>
              <a:off x="313" y="1642"/>
              <a:ext cx="3015" cy="484"/>
            </a:xfrm>
            <a:prstGeom prst="roundRect">
              <a:avLst>
                <a:gd fmla="val 16667" name="adj"/>
              </a:avLst>
            </a:prstGeom>
            <a:solidFill>
              <a:srgbClr val="FFFFC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28" name="Google Shape;328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39" y="1656"/>
              <a:ext cx="2645" cy="41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2"/>
          <p:cNvSpPr txBox="1"/>
          <p:nvPr>
            <p:ph idx="12" type="sldNum"/>
          </p:nvPr>
        </p:nvSpPr>
        <p:spPr>
          <a:xfrm>
            <a:off x="7004050" y="-20638"/>
            <a:ext cx="2133600" cy="476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35" name="Google Shape;335;p22"/>
          <p:cNvSpPr txBox="1"/>
          <p:nvPr>
            <p:ph type="title"/>
          </p:nvPr>
        </p:nvSpPr>
        <p:spPr>
          <a:xfrm>
            <a:off x="311150" y="260648"/>
            <a:ext cx="8375650" cy="47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ИМПЛИКАЦИЯ</a:t>
            </a:r>
            <a:r>
              <a:rPr lang="ru-RU" sz="3959"/>
              <a:t> («если …, то …»)</a:t>
            </a:r>
            <a:endParaRPr/>
          </a:p>
        </p:txBody>
      </p:sp>
      <p:sp>
        <p:nvSpPr>
          <p:cNvPr id="336" name="Google Shape;336;p22"/>
          <p:cNvSpPr txBox="1"/>
          <p:nvPr/>
        </p:nvSpPr>
        <p:spPr>
          <a:xfrm>
            <a:off x="251520" y="852852"/>
            <a:ext cx="8892480" cy="2936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Пример: «Если завтра будет контрольная по математике, то я пойду в школу»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«Завтра будет контрольная».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 – </a:t>
            </a: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«Я пойду в школу».</a:t>
            </a:r>
            <a:endParaRPr/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Высказывание будет ложно, если контрольная состоится, а в школу ученик не придет.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37" name="Google Shape;337;p22"/>
          <p:cNvGraphicFramePr/>
          <p:nvPr/>
        </p:nvGraphicFramePr>
        <p:xfrm>
          <a:off x="769938" y="3773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{930FCDB2-A81B-4BEC-8301-447F139EC8B8}</a:tableStyleId>
              </a:tblPr>
              <a:tblGrid>
                <a:gridCol w="1138225"/>
                <a:gridCol w="1174750"/>
                <a:gridCol w="2019300"/>
              </a:tblGrid>
              <a:tr h="506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 </a:t>
                      </a:r>
                      <a:r>
                        <a:rPr b="0" i="0" lang="ru-RU" sz="2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→</a:t>
                      </a: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B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Calibri"/>
                        <a:buNone/>
                      </a:pPr>
                      <a:r>
                        <a:t/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Calibri"/>
                        <a:buNone/>
                      </a:pPr>
                      <a:r>
                        <a:t/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Calibri"/>
                        <a:buNone/>
                      </a:pPr>
                      <a:r>
                        <a:t/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6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Calibri"/>
                        <a:buNone/>
                      </a:pPr>
                      <a:r>
                        <a:t/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338" name="Google Shape;338;p22"/>
          <p:cNvGrpSpPr/>
          <p:nvPr/>
        </p:nvGrpSpPr>
        <p:grpSpPr>
          <a:xfrm>
            <a:off x="5322888" y="4633441"/>
            <a:ext cx="3411537" cy="739775"/>
            <a:chOff x="1775" y="3494"/>
            <a:chExt cx="2334" cy="506"/>
          </a:xfrm>
        </p:grpSpPr>
        <p:sp>
          <p:nvSpPr>
            <p:cNvPr id="339" name="Google Shape;339;p22"/>
            <p:cNvSpPr/>
            <p:nvPr/>
          </p:nvSpPr>
          <p:spPr>
            <a:xfrm>
              <a:off x="1775" y="3494"/>
              <a:ext cx="2334" cy="506"/>
            </a:xfrm>
            <a:prstGeom prst="roundRect">
              <a:avLst>
                <a:gd fmla="val 16667" name="adj"/>
              </a:avLst>
            </a:prstGeom>
            <a:solidFill>
              <a:srgbClr val="FFFFC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40" name="Google Shape;340;p2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931" y="3508"/>
              <a:ext cx="1990" cy="4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1" name="Google Shape;341;p22"/>
          <p:cNvSpPr/>
          <p:nvPr/>
        </p:nvSpPr>
        <p:spPr>
          <a:xfrm>
            <a:off x="3792538" y="6081985"/>
            <a:ext cx="563562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342" name="Google Shape;342;p22"/>
          <p:cNvSpPr/>
          <p:nvPr/>
        </p:nvSpPr>
        <p:spPr>
          <a:xfrm>
            <a:off x="3792538" y="4353197"/>
            <a:ext cx="563562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343" name="Google Shape;343;p22"/>
          <p:cNvSpPr/>
          <p:nvPr/>
        </p:nvSpPr>
        <p:spPr>
          <a:xfrm>
            <a:off x="3790950" y="4948510"/>
            <a:ext cx="563563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3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22"/>
          <p:cNvSpPr/>
          <p:nvPr/>
        </p:nvSpPr>
        <p:spPr>
          <a:xfrm>
            <a:off x="3790950" y="5513660"/>
            <a:ext cx="563563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3"/>
          <p:cNvSpPr txBox="1"/>
          <p:nvPr>
            <p:ph idx="12" type="sldNum"/>
          </p:nvPr>
        </p:nvSpPr>
        <p:spPr>
          <a:xfrm>
            <a:off x="7004050" y="-20638"/>
            <a:ext cx="2133600" cy="476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51" name="Google Shape;351;p23"/>
          <p:cNvSpPr txBox="1"/>
          <p:nvPr>
            <p:ph type="title"/>
          </p:nvPr>
        </p:nvSpPr>
        <p:spPr>
          <a:xfrm>
            <a:off x="0" y="301625"/>
            <a:ext cx="9144000" cy="391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ЭКВИВАЛЕНТНОСТЬ</a:t>
            </a:r>
            <a:r>
              <a:rPr lang="ru-RU" sz="3959"/>
              <a:t> </a:t>
            </a:r>
            <a:r>
              <a:rPr lang="ru-RU" sz="3240"/>
              <a:t>(«тогда и только тогда…»)</a:t>
            </a:r>
            <a:endParaRPr sz="2520"/>
          </a:p>
        </p:txBody>
      </p:sp>
      <p:sp>
        <p:nvSpPr>
          <p:cNvPr id="352" name="Google Shape;352;p23"/>
          <p:cNvSpPr txBox="1"/>
          <p:nvPr/>
        </p:nvSpPr>
        <p:spPr>
          <a:xfrm>
            <a:off x="400050" y="983630"/>
            <a:ext cx="8366125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Высказывание «</a:t>
            </a:r>
            <a:r>
              <a:rPr b="1"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↔ B»</a:t>
            </a: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истинно тогда и только тогда, когда </a:t>
            </a:r>
            <a:r>
              <a:rPr b="1"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</a:t>
            </a: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</a:t>
            </a:r>
            <a:r>
              <a:rPr b="1"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ru-RU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равны.</a:t>
            </a:r>
            <a:endParaRPr/>
          </a:p>
        </p:txBody>
      </p:sp>
      <p:graphicFrame>
        <p:nvGraphicFramePr>
          <p:cNvPr id="353" name="Google Shape;353;p23"/>
          <p:cNvGraphicFramePr/>
          <p:nvPr/>
        </p:nvGraphicFramePr>
        <p:xfrm>
          <a:off x="2474913" y="224482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{930FCDB2-A81B-4BEC-8301-447F139EC8B8}</a:tableStyleId>
              </a:tblPr>
              <a:tblGrid>
                <a:gridCol w="1138225"/>
                <a:gridCol w="1174750"/>
                <a:gridCol w="2019300"/>
              </a:tblGrid>
              <a:tr h="506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 </a:t>
                      </a:r>
                      <a:r>
                        <a:rPr b="1" i="0" lang="ru-RU" sz="3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↔</a:t>
                      </a: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B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800"/>
                        <a:buFont typeface="Calibri"/>
                        <a:buNone/>
                      </a:pPr>
                      <a:r>
                        <a:rPr lang="ru-RU" sz="3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800"/>
                        <a:buFont typeface="Calibri"/>
                        <a:buNone/>
                      </a:pPr>
                      <a:r>
                        <a:rPr lang="ru-RU" sz="3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800"/>
                        <a:buFont typeface="Calibri"/>
                        <a:buNone/>
                      </a:pPr>
                      <a:r>
                        <a:rPr lang="ru-RU" sz="3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6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Arial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800"/>
                        <a:buFont typeface="Calibri"/>
                        <a:buNone/>
                      </a:pPr>
                      <a:r>
                        <a:rPr lang="ru-RU" sz="3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354" name="Google Shape;354;p23"/>
          <p:cNvGrpSpPr/>
          <p:nvPr/>
        </p:nvGrpSpPr>
        <p:grpSpPr>
          <a:xfrm>
            <a:off x="1508125" y="5650061"/>
            <a:ext cx="6324600" cy="803275"/>
            <a:chOff x="929" y="3572"/>
            <a:chExt cx="3984" cy="506"/>
          </a:xfrm>
        </p:grpSpPr>
        <p:sp>
          <p:nvSpPr>
            <p:cNvPr id="355" name="Google Shape;355;p23"/>
            <p:cNvSpPr/>
            <p:nvPr/>
          </p:nvSpPr>
          <p:spPr>
            <a:xfrm>
              <a:off x="929" y="3572"/>
              <a:ext cx="3984" cy="506"/>
            </a:xfrm>
            <a:prstGeom prst="roundRect">
              <a:avLst>
                <a:gd fmla="val 16667" name="adj"/>
              </a:avLst>
            </a:prstGeom>
            <a:solidFill>
              <a:srgbClr val="FFFFC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56" name="Google Shape;356;p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16" y="3586"/>
              <a:ext cx="2778" cy="41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4"/>
          <p:cNvSpPr txBox="1"/>
          <p:nvPr>
            <p:ph idx="12" type="sldNum"/>
          </p:nvPr>
        </p:nvSpPr>
        <p:spPr>
          <a:xfrm>
            <a:off x="7004050" y="-20638"/>
            <a:ext cx="2133600" cy="476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62" name="Google Shape;362;p24"/>
          <p:cNvSpPr txBox="1"/>
          <p:nvPr>
            <p:ph type="title"/>
          </p:nvPr>
        </p:nvSpPr>
        <p:spPr>
          <a:xfrm>
            <a:off x="311150" y="725264"/>
            <a:ext cx="8375650" cy="47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БАЗОВЫЙ НАБОР ОПЕРАЦИЙ</a:t>
            </a:r>
            <a:endParaRPr/>
          </a:p>
        </p:txBody>
      </p:sp>
      <p:sp>
        <p:nvSpPr>
          <p:cNvPr id="363" name="Google Shape;363;p24"/>
          <p:cNvSpPr txBox="1"/>
          <p:nvPr/>
        </p:nvSpPr>
        <p:spPr>
          <a:xfrm>
            <a:off x="395536" y="1628800"/>
            <a:ext cx="8366125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Noto Sans Symbols"/>
              <a:buNone/>
            </a:pPr>
            <a:r>
              <a:rPr lang="ru-RU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помощью операций </a:t>
            </a:r>
            <a:r>
              <a:rPr b="1" lang="ru-RU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И, ИЛИ </a:t>
            </a:r>
            <a:r>
              <a:rPr lang="ru-RU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</a:t>
            </a:r>
            <a:r>
              <a:rPr b="1" lang="ru-RU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</a:t>
            </a:r>
            <a:r>
              <a:rPr lang="ru-RU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можно реализовать любую логическую операцию.</a:t>
            </a:r>
            <a:endParaRPr b="1"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4" name="Google Shape;364;p24"/>
          <p:cNvGrpSpPr/>
          <p:nvPr/>
        </p:nvGrpSpPr>
        <p:grpSpPr>
          <a:xfrm>
            <a:off x="1758578" y="3933056"/>
            <a:ext cx="5693742" cy="2376264"/>
            <a:chOff x="1358" y="1266"/>
            <a:chExt cx="2801" cy="838"/>
          </a:xfrm>
        </p:grpSpPr>
        <p:sp>
          <p:nvSpPr>
            <p:cNvPr id="365" name="Google Shape;365;p24"/>
            <p:cNvSpPr/>
            <p:nvPr/>
          </p:nvSpPr>
          <p:spPr>
            <a:xfrm>
              <a:off x="2421" y="1402"/>
              <a:ext cx="667" cy="371"/>
            </a:xfrm>
            <a:prstGeom prst="flowChartAlternateProcess">
              <a:avLst/>
            </a:prstGeom>
            <a:solidFill>
              <a:srgbClr val="FFFFC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4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ИЛИ</a:t>
              </a:r>
              <a:endParaRPr/>
            </a:p>
          </p:txBody>
        </p:sp>
        <p:sp>
          <p:nvSpPr>
            <p:cNvPr id="366" name="Google Shape;366;p24"/>
            <p:cNvSpPr/>
            <p:nvPr/>
          </p:nvSpPr>
          <p:spPr>
            <a:xfrm>
              <a:off x="1507" y="1402"/>
              <a:ext cx="667" cy="371"/>
            </a:xfrm>
            <a:prstGeom prst="flowChartAlternateProcess">
              <a:avLst/>
            </a:prstGeom>
            <a:solidFill>
              <a:srgbClr val="FFFFC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4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И</a:t>
              </a:r>
              <a:endParaRPr/>
            </a:p>
          </p:txBody>
        </p:sp>
        <p:sp>
          <p:nvSpPr>
            <p:cNvPr id="367" name="Google Shape;367;p24"/>
            <p:cNvSpPr/>
            <p:nvPr/>
          </p:nvSpPr>
          <p:spPr>
            <a:xfrm>
              <a:off x="3335" y="1409"/>
              <a:ext cx="667" cy="371"/>
            </a:xfrm>
            <a:prstGeom prst="flowChartAlternateProcess">
              <a:avLst/>
            </a:prstGeom>
            <a:solidFill>
              <a:srgbClr val="FFFFC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4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НЕ</a:t>
              </a:r>
              <a:endParaRPr/>
            </a:p>
          </p:txBody>
        </p:sp>
        <p:sp>
          <p:nvSpPr>
            <p:cNvPr id="368" name="Google Shape;368;p24"/>
            <p:cNvSpPr/>
            <p:nvPr/>
          </p:nvSpPr>
          <p:spPr>
            <a:xfrm>
              <a:off x="1358" y="1266"/>
              <a:ext cx="2801" cy="838"/>
            </a:xfrm>
            <a:prstGeom prst="flowChartAlternateProcess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24"/>
            <p:cNvSpPr/>
            <p:nvPr/>
          </p:nvSpPr>
          <p:spPr>
            <a:xfrm>
              <a:off x="1777" y="1877"/>
              <a:ext cx="2070" cy="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базовый набор операций</a:t>
              </a:r>
              <a:endParaRPr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ФОРМАЛИЗАЦИЯ ТЕКСТОВОЙ ЗАДАЧИ</a:t>
            </a:r>
            <a:endParaRPr b="1" sz="3959"/>
          </a:p>
        </p:txBody>
      </p:sp>
      <p:sp>
        <p:nvSpPr>
          <p:cNvPr id="375" name="Google Shape;375;p25"/>
          <p:cNvSpPr txBox="1"/>
          <p:nvPr>
            <p:ph idx="1" type="body"/>
          </p:nvPr>
        </p:nvSpPr>
        <p:spPr>
          <a:xfrm>
            <a:off x="251520" y="1600200"/>
            <a:ext cx="8568952" cy="4853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b="1" lang="ru-RU" sz="3330"/>
              <a:t>Пример 1: «Шахматы». </a:t>
            </a:r>
            <a:r>
              <a:rPr lang="ru-RU" sz="3330"/>
              <a:t>Есть четыре друга: Антон, Виктор, Семен и Дмитрий.  Относительно их умения играть в шахматы, справедливы следующие высказывания:</a:t>
            </a:r>
            <a:endParaRPr/>
          </a:p>
          <a:p>
            <a:pPr indent="-457199" lvl="1" marL="120015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–"/>
            </a:pPr>
            <a:r>
              <a:rPr lang="ru-RU" sz="2960"/>
              <a:t>Семен играет в шахматы;</a:t>
            </a:r>
            <a:endParaRPr/>
          </a:p>
          <a:p>
            <a:pPr indent="-457199" lvl="1" marL="120015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–"/>
            </a:pPr>
            <a:r>
              <a:rPr lang="ru-RU" sz="2960"/>
              <a:t>если Виктор не играет в шахматы, то играют Семен и Дмитрий;</a:t>
            </a:r>
            <a:endParaRPr/>
          </a:p>
          <a:p>
            <a:pPr indent="-457199" lvl="1" marL="120015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–"/>
            </a:pPr>
            <a:r>
              <a:rPr lang="ru-RU" sz="2960"/>
              <a:t>если Антон или Виктор  играет, то Семен не играет.</a:t>
            </a:r>
            <a:endParaRPr/>
          </a:p>
          <a:p>
            <a:pPr indent="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t/>
            </a:r>
            <a:endParaRPr sz="2960"/>
          </a:p>
        </p:txBody>
      </p:sp>
      <p:sp>
        <p:nvSpPr>
          <p:cNvPr id="376" name="Google Shape;376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ФОРМАЛИЗАЦИЯ ТЕКСТОВОЙ ЗАДАЧИ</a:t>
            </a:r>
            <a:endParaRPr sz="3959"/>
          </a:p>
        </p:txBody>
      </p:sp>
      <p:sp>
        <p:nvSpPr>
          <p:cNvPr id="383" name="Google Shape;383;p26"/>
          <p:cNvSpPr txBox="1"/>
          <p:nvPr>
            <p:ph idx="1" type="body"/>
          </p:nvPr>
        </p:nvSpPr>
        <p:spPr>
          <a:xfrm>
            <a:off x="457200" y="1600200"/>
            <a:ext cx="8229600" cy="4853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ru-RU" sz="4000"/>
              <a:t>Преобразуем эти высказывания к алгебраической форме. 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А – «Антон играет в шахматы»;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В – «Виктор играет в шахматы»;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С – «Семен играет в шахматы»;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D – «Дмитрий играет в шахматы».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384" name="Google Shape;384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ФОРМАЛИЗАЦИЯ ТЕКСТОВОЙ ЗАДАЧИ</a:t>
            </a:r>
            <a:endParaRPr sz="3959"/>
          </a:p>
        </p:txBody>
      </p:sp>
      <p:sp>
        <p:nvSpPr>
          <p:cNvPr id="390" name="Google Shape;390;p27"/>
          <p:cNvSpPr txBox="1"/>
          <p:nvPr>
            <p:ph idx="1" type="body"/>
          </p:nvPr>
        </p:nvSpPr>
        <p:spPr>
          <a:xfrm>
            <a:off x="539552" y="198884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AutoNum type="arabicPeriod"/>
            </a:pPr>
            <a:r>
              <a:rPr i="1" lang="ru-RU" sz="6000"/>
              <a:t>С;</a:t>
            </a:r>
            <a:endParaRPr sz="6000"/>
          </a:p>
          <a:p>
            <a:pPr indent="-514350" lvl="0" marL="51435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AutoNum type="arabicPeriod"/>
            </a:pPr>
            <a:r>
              <a:rPr i="1" lang="ru-RU" sz="6000"/>
              <a:t>¬B → C &amp; D;</a:t>
            </a:r>
            <a:endParaRPr sz="6000"/>
          </a:p>
          <a:p>
            <a:pPr indent="-514350" lvl="0" marL="51435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AutoNum type="arabicPeriod"/>
            </a:pPr>
            <a:r>
              <a:rPr i="1" lang="ru-RU" sz="6000"/>
              <a:t>(A V B) → ¬C.</a:t>
            </a:r>
            <a:endParaRPr sz="6000"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391" name="Google Shape;391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ФОРМАЛИЗАЦИЯ ТЕКСТОВОЙ ЗАДАЧИ</a:t>
            </a:r>
            <a:endParaRPr sz="3959"/>
          </a:p>
        </p:txBody>
      </p:sp>
      <p:sp>
        <p:nvSpPr>
          <p:cNvPr id="398" name="Google Shape;398;p28"/>
          <p:cNvSpPr txBox="1"/>
          <p:nvPr>
            <p:ph idx="1" type="body"/>
          </p:nvPr>
        </p:nvSpPr>
        <p:spPr>
          <a:xfrm>
            <a:off x="457200" y="184482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ru-RU" sz="3600"/>
              <a:t>Пример 2: «Поездка на дачу».  </a:t>
            </a:r>
            <a:r>
              <a:rPr lang="ru-RU" sz="3600"/>
              <a:t>В семье есть мама, папа, дочь и собака. Если мама поедет на дачу, то поедет и папа. Дочь поедет на дачу тогда и только тогда, когда поедут мама, папа и собака. Собака поедет на дачу, только если поедет дочь или мама. </a:t>
            </a:r>
            <a:endParaRPr/>
          </a:p>
          <a:p>
            <a:pPr indent="-114300" lvl="0" marL="34290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t/>
            </a:r>
            <a:endParaRPr sz="3600"/>
          </a:p>
        </p:txBody>
      </p:sp>
      <p:sp>
        <p:nvSpPr>
          <p:cNvPr id="399" name="Google Shape;399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ФОРМАЛИЗАЦИЯ ТЕКСТОВОЙ ЗАДАЧИ</a:t>
            </a:r>
            <a:endParaRPr sz="3959"/>
          </a:p>
        </p:txBody>
      </p:sp>
      <p:sp>
        <p:nvSpPr>
          <p:cNvPr id="405" name="Google Shape;405;p29"/>
          <p:cNvSpPr txBox="1"/>
          <p:nvPr>
            <p:ph idx="1" type="body"/>
          </p:nvPr>
        </p:nvSpPr>
        <p:spPr>
          <a:xfrm>
            <a:off x="457200" y="1772816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ru-RU" sz="4000"/>
              <a:t>Введем обозначения для простых высказываний: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M – «мама поедет на дачу»;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P – «папа поедет на дачу»;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D – «дочь поедет на дачу»;</a:t>
            </a:r>
            <a:endParaRPr/>
          </a:p>
          <a:p>
            <a:pPr indent="-285750" lvl="1" marL="742950" rt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–"/>
            </a:pPr>
            <a:r>
              <a:rPr lang="ru-RU" sz="3600"/>
              <a:t>S – «собака поедет на дачу».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06" name="Google Shape;406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/>
          <p:nvPr/>
        </p:nvSpPr>
        <p:spPr>
          <a:xfrm>
            <a:off x="6435554" y="3029639"/>
            <a:ext cx="2615825" cy="2809301"/>
          </a:xfrm>
          <a:custGeom>
            <a:rect b="b" l="l" r="r" t="t"/>
            <a:pathLst>
              <a:path extrusionOk="0" h="2809301" w="2615825">
                <a:moveTo>
                  <a:pt x="1320321" y="0"/>
                </a:moveTo>
                <a:cubicBezTo>
                  <a:pt x="1235858" y="15607"/>
                  <a:pt x="1151395" y="31214"/>
                  <a:pt x="945747" y="121185"/>
                </a:cubicBezTo>
                <a:cubicBezTo>
                  <a:pt x="740099" y="211156"/>
                  <a:pt x="202109" y="269913"/>
                  <a:pt x="86432" y="539826"/>
                </a:cubicBezTo>
                <a:cubicBezTo>
                  <a:pt x="-29245" y="809739"/>
                  <a:pt x="-75149" y="1608463"/>
                  <a:pt x="251685" y="1740665"/>
                </a:cubicBezTo>
                <a:cubicBezTo>
                  <a:pt x="578519" y="1872867"/>
                  <a:pt x="1654499" y="1248578"/>
                  <a:pt x="2047434" y="1333041"/>
                </a:cubicBezTo>
                <a:cubicBezTo>
                  <a:pt x="2440369" y="1417504"/>
                  <a:pt x="2657034" y="2001398"/>
                  <a:pt x="2609294" y="2247441"/>
                </a:cubicBezTo>
                <a:cubicBezTo>
                  <a:pt x="2561554" y="2493484"/>
                  <a:pt x="2161274" y="2651392"/>
                  <a:pt x="1760995" y="2809301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/>
          <p:nvPr/>
        </p:nvSpPr>
        <p:spPr>
          <a:xfrm>
            <a:off x="742175" y="2763316"/>
            <a:ext cx="5563619" cy="3174776"/>
          </a:xfrm>
          <a:custGeom>
            <a:rect b="b" l="l" r="r" t="t"/>
            <a:pathLst>
              <a:path extrusionOk="0" h="3174776" w="5563619">
                <a:moveTo>
                  <a:pt x="4358635" y="1918"/>
                </a:moveTo>
                <a:cubicBezTo>
                  <a:pt x="4363225" y="-3591"/>
                  <a:pt x="4367815" y="-9099"/>
                  <a:pt x="4567955" y="167171"/>
                </a:cubicBezTo>
                <a:cubicBezTo>
                  <a:pt x="4768095" y="343441"/>
                  <a:pt x="5517242" y="738212"/>
                  <a:pt x="5559473" y="1059537"/>
                </a:cubicBezTo>
                <a:cubicBezTo>
                  <a:pt x="5601704" y="1380862"/>
                  <a:pt x="5318938" y="1885803"/>
                  <a:pt x="4821343" y="2095123"/>
                </a:cubicBezTo>
                <a:cubicBezTo>
                  <a:pt x="4323748" y="2304443"/>
                  <a:pt x="3137598" y="2429301"/>
                  <a:pt x="2573902" y="2315460"/>
                </a:cubicBezTo>
                <a:cubicBezTo>
                  <a:pt x="2010206" y="2201619"/>
                  <a:pt x="1865150" y="1498376"/>
                  <a:pt x="1439165" y="1412077"/>
                </a:cubicBezTo>
                <a:cubicBezTo>
                  <a:pt x="1013179" y="1325778"/>
                  <a:pt x="129994" y="1503884"/>
                  <a:pt x="17989" y="1797667"/>
                </a:cubicBezTo>
                <a:cubicBezTo>
                  <a:pt x="-94016" y="2091450"/>
                  <a:pt x="336560" y="2633113"/>
                  <a:pt x="767136" y="3174776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"/>
          <p:cNvSpPr/>
          <p:nvPr/>
        </p:nvSpPr>
        <p:spPr>
          <a:xfrm>
            <a:off x="1685179" y="3095740"/>
            <a:ext cx="2913989" cy="3283026"/>
          </a:xfrm>
          <a:custGeom>
            <a:rect b="b" l="l" r="r" t="t"/>
            <a:pathLst>
              <a:path extrusionOk="0" h="3283026" w="2913989">
                <a:moveTo>
                  <a:pt x="143621" y="0"/>
                </a:moveTo>
                <a:cubicBezTo>
                  <a:pt x="-2353" y="108332"/>
                  <a:pt x="-148326" y="216665"/>
                  <a:pt x="308874" y="330506"/>
                </a:cubicBezTo>
                <a:cubicBezTo>
                  <a:pt x="766074" y="444347"/>
                  <a:pt x="2651794" y="275422"/>
                  <a:pt x="2886821" y="683046"/>
                </a:cubicBezTo>
                <a:cubicBezTo>
                  <a:pt x="3121848" y="1090670"/>
                  <a:pt x="1755756" y="2342920"/>
                  <a:pt x="1719033" y="2776250"/>
                </a:cubicBezTo>
                <a:cubicBezTo>
                  <a:pt x="1682310" y="3209580"/>
                  <a:pt x="2666484" y="3283026"/>
                  <a:pt x="2666484" y="3283026"/>
                </a:cubicBezTo>
                <a:lnTo>
                  <a:pt x="2666484" y="3283026"/>
                </a:ln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clipart-library.com/img1/1427964.png" id="118" name="Google Shape;11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1880" y="-171400"/>
            <a:ext cx="2736304" cy="33591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rintablefreecoloring.com/image/objects/drawing-light-bulb-2.png" id="119" name="Google Shape;119;p3"/>
          <p:cNvPicPr preferRelativeResize="0"/>
          <p:nvPr/>
        </p:nvPicPr>
        <p:blipFill rotWithShape="1">
          <a:blip r:embed="rId4">
            <a:alphaModFix/>
          </a:blip>
          <a:srcRect b="3226" l="24251" r="25138" t="22983"/>
          <a:stretch/>
        </p:blipFill>
        <p:spPr>
          <a:xfrm>
            <a:off x="899592" y="764704"/>
            <a:ext cx="1728192" cy="2614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rintablefreecoloring.com/image/objects/drawing-light-bulb-2.png" id="120" name="Google Shape;120;p3"/>
          <p:cNvPicPr preferRelativeResize="0"/>
          <p:nvPr/>
        </p:nvPicPr>
        <p:blipFill rotWithShape="1">
          <a:blip r:embed="rId4">
            <a:alphaModFix/>
          </a:blip>
          <a:srcRect b="3226" l="24251" r="25138" t="22983"/>
          <a:stretch/>
        </p:blipFill>
        <p:spPr>
          <a:xfrm>
            <a:off x="6948264" y="692696"/>
            <a:ext cx="1728192" cy="2614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luspng.com/img-png/off-png-download-png-1024px-1024.png" id="121" name="Google Shape;12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1560" y="5733656"/>
            <a:ext cx="1367752" cy="1367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luspng.com/img-png/off-png-download-png-1024px-1024.png" id="122" name="Google Shape;122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08704" y="5733656"/>
            <a:ext cx="1367752" cy="1367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luspng.com/img-png/off-png-download-png-1024px-1024.png" id="123" name="Google Shape;123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84368" y="5733656"/>
            <a:ext cx="1367752" cy="1367752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3"/>
          <p:cNvSpPr/>
          <p:nvPr/>
        </p:nvSpPr>
        <p:spPr>
          <a:xfrm>
            <a:off x="278688" y="2074540"/>
            <a:ext cx="8640960" cy="3946748"/>
          </a:xfrm>
          <a:prstGeom prst="rect">
            <a:avLst/>
          </a:prstGeom>
          <a:solidFill>
            <a:schemeClr val="lt1">
              <a:alpha val="91764"/>
            </a:schemeClr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>
            <p:ph idx="1" type="body"/>
          </p:nvPr>
        </p:nvSpPr>
        <p:spPr>
          <a:xfrm>
            <a:off x="323528" y="2191172"/>
            <a:ext cx="8496944" cy="3758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462" lvl="0" marL="10636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Включить один из выключателей на 5-10 минут</a:t>
            </a:r>
            <a:endParaRPr/>
          </a:p>
          <a:p>
            <a:pPr indent="-17462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По истечении времени, выключить переключатель</a:t>
            </a:r>
            <a:endParaRPr/>
          </a:p>
          <a:p>
            <a:pPr indent="-17462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Включить  другой выключатель, из двух оставшихся </a:t>
            </a:r>
            <a:endParaRPr/>
          </a:p>
          <a:p>
            <a:pPr indent="-17462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Зайти в комнату</a:t>
            </a:r>
            <a:endParaRPr/>
          </a:p>
          <a:p>
            <a:pPr indent="-17462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Не включенная лампа, но все еще горячая включается первым выключателем</a:t>
            </a:r>
            <a:endParaRPr/>
          </a:p>
          <a:p>
            <a:pPr indent="-17462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Горящая лампа включается вторым выключателем</a:t>
            </a:r>
            <a:endParaRPr/>
          </a:p>
          <a:p>
            <a:pPr indent="-17462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ru-RU" sz="2800"/>
              <a:t> Оставшаяся выключенная лампа включается последним выключателем</a:t>
            </a:r>
            <a:endParaRPr/>
          </a:p>
          <a:p>
            <a:pPr indent="160337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sz="2800"/>
          </a:p>
          <a:p>
            <a:pPr indent="160337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sz="2800"/>
          </a:p>
          <a:p>
            <a:pPr indent="160337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sz="2800"/>
          </a:p>
          <a:p>
            <a:pPr indent="160337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sz="2800"/>
          </a:p>
          <a:p>
            <a:pPr indent="160337" lvl="0" marL="106363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sz="2800"/>
          </a:p>
          <a:p>
            <a:pPr indent="17462" lvl="0" marL="88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 sz="2240"/>
          </a:p>
        </p:txBody>
      </p:sp>
      <p:sp>
        <p:nvSpPr>
          <p:cNvPr id="126" name="Google Shape;126;p3"/>
          <p:cNvSpPr txBox="1"/>
          <p:nvPr>
            <p:ph type="title"/>
          </p:nvPr>
        </p:nvSpPr>
        <p:spPr>
          <a:xfrm>
            <a:off x="395536" y="116632"/>
            <a:ext cx="856895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1" lang="ru-RU" sz="4800">
                <a:solidFill>
                  <a:schemeClr val="lt1"/>
                </a:solidFill>
              </a:rPr>
              <a:t>РЕШЕНИЕ ЗАДАЧИ О ТРЁХ ЛАМПОЧКАХ</a:t>
            </a:r>
            <a:endParaRPr b="1" sz="4800">
              <a:solidFill>
                <a:schemeClr val="lt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ФОРМАЛИЗАЦИЯ ТЕКСТОВОЙ ЗАДАЧИ</a:t>
            </a:r>
            <a:endParaRPr sz="3959"/>
          </a:p>
        </p:txBody>
      </p:sp>
      <p:sp>
        <p:nvSpPr>
          <p:cNvPr id="412" name="Google Shape;412;p30"/>
          <p:cNvSpPr txBox="1"/>
          <p:nvPr>
            <p:ph idx="1" type="body"/>
          </p:nvPr>
        </p:nvSpPr>
        <p:spPr>
          <a:xfrm>
            <a:off x="457200" y="2132856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9144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AutoNum type="arabicPeriod"/>
            </a:pPr>
            <a:r>
              <a:rPr i="1" lang="ru-RU" sz="5400"/>
              <a:t>M → P;</a:t>
            </a:r>
            <a:endParaRPr sz="5400"/>
          </a:p>
          <a:p>
            <a:pPr indent="-914400" lvl="0" marL="914400" rtl="0" algn="l"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AutoNum type="arabicPeriod"/>
            </a:pPr>
            <a:r>
              <a:rPr i="1" lang="ru-RU" sz="5400"/>
              <a:t>D </a:t>
            </a:r>
            <a:r>
              <a:rPr lang="ru-RU" sz="5400"/>
              <a:t>↔ (М &amp; P &amp; S);</a:t>
            </a:r>
            <a:endParaRPr/>
          </a:p>
          <a:p>
            <a:pPr indent="-914400" lvl="0" marL="914400" rtl="0" algn="l"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AutoNum type="arabicPeriod"/>
            </a:pPr>
            <a:r>
              <a:rPr i="1" lang="ru-RU" sz="5400"/>
              <a:t>S → (D V М).</a:t>
            </a:r>
            <a:endParaRPr sz="5400"/>
          </a:p>
          <a:p>
            <a:pPr indent="-571500" lvl="0" marL="914400" rtl="0" algn="l"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t/>
            </a:r>
            <a:endParaRPr sz="5400"/>
          </a:p>
        </p:txBody>
      </p:sp>
      <p:sp>
        <p:nvSpPr>
          <p:cNvPr id="413" name="Google Shape;413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“TAKE OFF - TOUCH DOWN”</a:t>
            </a:r>
            <a:br>
              <a:rPr b="1" lang="ru-RU" sz="3959"/>
            </a:br>
            <a:r>
              <a:rPr b="1" lang="ru-RU" sz="3959"/>
              <a:t> (</a:t>
            </a:r>
            <a:r>
              <a:rPr lang="ru-RU" sz="3959"/>
              <a:t>встать-сесть</a:t>
            </a:r>
            <a:r>
              <a:rPr b="1" lang="ru-RU" sz="3959"/>
              <a:t>)</a:t>
            </a:r>
            <a:endParaRPr b="1" sz="3959"/>
          </a:p>
        </p:txBody>
      </p:sp>
      <p:sp>
        <p:nvSpPr>
          <p:cNvPr id="420" name="Google Shape;420;p31"/>
          <p:cNvSpPr txBox="1"/>
          <p:nvPr>
            <p:ph idx="1" type="body"/>
          </p:nvPr>
        </p:nvSpPr>
        <p:spPr>
          <a:xfrm>
            <a:off x="251520" y="1411560"/>
            <a:ext cx="864096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Основателем логической науки считают греческого философа Джорджа Буля.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</a:t>
            </a:r>
            <a:r>
              <a:rPr lang="ru-RU" sz="2800"/>
              <a:t>, </a:t>
            </a:r>
            <a:r>
              <a:rPr b="1" lang="ru-RU">
                <a:solidFill>
                  <a:srgbClr val="FF0000"/>
                </a:solidFill>
              </a:rPr>
              <a:t>ложь</a:t>
            </a:r>
            <a:endParaRPr sz="2800"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Верно ли, что алгебра логики оперирует с </a:t>
            </a:r>
            <a:r>
              <a:rPr i="1" lang="ru-RU"/>
              <a:t>логическими величинами</a:t>
            </a:r>
            <a:r>
              <a:rPr lang="ru-RU"/>
              <a:t>?  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не высказывание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ru-RU"/>
              <a:t>С помощью операций и</a:t>
            </a:r>
            <a:r>
              <a:rPr b="1" lang="ru-RU"/>
              <a:t>, </a:t>
            </a:r>
            <a:r>
              <a:rPr lang="ru-RU"/>
              <a:t>или</a:t>
            </a:r>
            <a:r>
              <a:rPr b="1" lang="ru-RU"/>
              <a:t> </a:t>
            </a:r>
            <a:r>
              <a:rPr lang="ru-RU"/>
              <a:t>и не можно реализовать любую логическую операцию.</a:t>
            </a:r>
            <a:r>
              <a:rPr b="1" lang="ru-RU"/>
              <a:t>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высказывание, </a:t>
            </a:r>
            <a:r>
              <a:rPr b="1" lang="ru-RU">
                <a:solidFill>
                  <a:srgbClr val="006600"/>
                </a:solidFill>
              </a:rPr>
              <a:t>истина</a:t>
            </a:r>
            <a:endParaRPr/>
          </a:p>
          <a:p>
            <a:pPr indent="-3111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21" name="Google Shape;421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1" lang="ru-RU" sz="3959"/>
              <a:t>“TAKE OFF TOUCH DOWN”</a:t>
            </a:r>
            <a:br>
              <a:rPr b="1" lang="ru-RU" sz="3959"/>
            </a:br>
            <a:r>
              <a:rPr b="1" lang="ru-RU" sz="3959"/>
              <a:t> (</a:t>
            </a:r>
            <a:r>
              <a:rPr lang="ru-RU" sz="3959"/>
              <a:t>встать-сесть</a:t>
            </a:r>
            <a:r>
              <a:rPr b="1" lang="ru-RU" sz="3959"/>
              <a:t>)</a:t>
            </a:r>
            <a:endParaRPr b="1" sz="3959"/>
          </a:p>
        </p:txBody>
      </p:sp>
      <p:sp>
        <p:nvSpPr>
          <p:cNvPr id="428" name="Google Shape;428;p32"/>
          <p:cNvSpPr txBox="1"/>
          <p:nvPr>
            <p:ph idx="1" type="body"/>
          </p:nvPr>
        </p:nvSpPr>
        <p:spPr>
          <a:xfrm>
            <a:off x="251520" y="1411560"/>
            <a:ext cx="864096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 startAt="4"/>
            </a:pPr>
            <a:r>
              <a:rPr lang="ru-RU"/>
              <a:t>Результатом </a:t>
            </a:r>
            <a:r>
              <a:rPr i="1" lang="ru-RU"/>
              <a:t>логического умножения</a:t>
            </a:r>
            <a:r>
              <a:rPr lang="ru-RU"/>
              <a:t>  будет «истина», только если ложны значения обоих операндов.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высказывание,  </a:t>
            </a:r>
            <a:r>
              <a:rPr b="1" lang="ru-RU">
                <a:solidFill>
                  <a:srgbClr val="FF0000"/>
                </a:solidFill>
              </a:rPr>
              <a:t>ложное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 startAt="4"/>
            </a:pPr>
            <a:r>
              <a:rPr lang="ru-RU"/>
              <a:t>Алгебра логики работает на множестве, состоящем всего из двух значений: «истина» и «ложь». </a:t>
            </a:r>
            <a:endParaRPr/>
          </a:p>
          <a:p>
            <a:pPr indent="-5143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✔"/>
            </a:pPr>
            <a:r>
              <a:rPr b="1" lang="ru-RU"/>
              <a:t>высказывание,  </a:t>
            </a:r>
            <a:r>
              <a:rPr b="1" lang="ru-RU">
                <a:solidFill>
                  <a:srgbClr val="006600"/>
                </a:solidFill>
              </a:rPr>
              <a:t>истина</a:t>
            </a:r>
            <a:endParaRPr/>
          </a:p>
          <a:p>
            <a:pPr indent="-311150" lvl="0" marL="51435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29" name="Google Shape;429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4798888d97_0_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Рефлексия</a:t>
            </a:r>
            <a:endParaRPr b="1"/>
          </a:p>
        </p:txBody>
      </p:sp>
      <p:sp>
        <p:nvSpPr>
          <p:cNvPr id="435" name="Google Shape;435;g34798888d97_0_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Добавьте на виртуальную стену свои идеи, эмоции и мысли, после урока</a:t>
            </a:r>
            <a:endParaRPr/>
          </a:p>
        </p:txBody>
      </p:sp>
      <p:sp>
        <p:nvSpPr>
          <p:cNvPr id="436" name="Google Shape;436;g34798888d97_0_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Домашнее задание</a:t>
            </a:r>
            <a:endParaRPr b="1"/>
          </a:p>
        </p:txBody>
      </p:sp>
      <p:sp>
        <p:nvSpPr>
          <p:cNvPr id="442" name="Google Shape;442;p3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Прочитать § 1,6.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Выполнить домашнюю работу № 4, 5 из учебника.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Поработать с тренажером “Логика”.</a:t>
            </a:r>
            <a:endParaRPr/>
          </a:p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43" name="Google Shape;443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 txBox="1"/>
          <p:nvPr>
            <p:ph type="ctrTitle"/>
          </p:nvPr>
        </p:nvSpPr>
        <p:spPr>
          <a:xfrm>
            <a:off x="0" y="2348880"/>
            <a:ext cx="91440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lang="ru-RU" sz="6000"/>
              <a:t>Основы </a:t>
            </a:r>
            <a:br>
              <a:rPr b="1" lang="ru-RU" sz="6000"/>
            </a:br>
            <a:r>
              <a:rPr b="1" lang="ru-RU" sz="6000"/>
              <a:t>математической логики</a:t>
            </a:r>
            <a:endParaRPr b="1" sz="6000"/>
          </a:p>
        </p:txBody>
      </p:sp>
      <p:sp>
        <p:nvSpPr>
          <p:cNvPr id="133" name="Google Shape;133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/>
          <p:nvPr>
            <p:ph type="title"/>
          </p:nvPr>
        </p:nvSpPr>
        <p:spPr>
          <a:xfrm>
            <a:off x="457200" y="3417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ru-RU" sz="4800"/>
              <a:t>ИЗ ИСТОРИИ ЛОГИКИ</a:t>
            </a:r>
            <a:endParaRPr/>
          </a:p>
        </p:txBody>
      </p:sp>
      <p:sp>
        <p:nvSpPr>
          <p:cNvPr id="140" name="Google Shape;140;p5"/>
          <p:cNvSpPr txBox="1"/>
          <p:nvPr>
            <p:ph idx="1" type="body"/>
          </p:nvPr>
        </p:nvSpPr>
        <p:spPr>
          <a:xfrm>
            <a:off x="323528" y="1855365"/>
            <a:ext cx="8568952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ru-RU" sz="4000" u="sng"/>
              <a:t>Логика</a:t>
            </a:r>
            <a:r>
              <a:rPr lang="ru-RU" sz="4000"/>
              <a:t> </a:t>
            </a:r>
            <a:r>
              <a:rPr i="1" lang="ru-RU" sz="4000"/>
              <a:t>– </a:t>
            </a:r>
            <a:r>
              <a:rPr lang="ru-RU" sz="4000"/>
              <a:t>наука о формах  правильного рассуждения </a:t>
            </a:r>
            <a:endParaRPr sz="4000"/>
          </a:p>
          <a:p>
            <a:pPr indent="-342900" lvl="0" marL="3429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ru-RU" sz="4000"/>
              <a:t>Термин происходит от         греческого слова </a:t>
            </a:r>
            <a:r>
              <a:rPr i="1" lang="ru-RU" sz="4000"/>
              <a:t>«логос», </a:t>
            </a:r>
            <a:r>
              <a:rPr lang="ru-RU" sz="4000"/>
              <a:t>что   значит </a:t>
            </a:r>
            <a:r>
              <a:rPr i="1" lang="ru-RU" sz="4000" u="sng"/>
              <a:t>«рассуждение»</a:t>
            </a:r>
            <a:endParaRPr sz="4000"/>
          </a:p>
          <a:p>
            <a:pPr indent="-88900" lvl="0" marL="3429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/>
          </a:p>
        </p:txBody>
      </p:sp>
      <p:sp>
        <p:nvSpPr>
          <p:cNvPr id="141" name="Google Shape;141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zaimitut.ru/wp-content/uploads/Gde-vzyat-zaem.png" id="142" name="Google Shape;1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0792" y="4005064"/>
            <a:ext cx="3167752" cy="2397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/>
          <p:nvPr>
            <p:ph type="title"/>
          </p:nvPr>
        </p:nvSpPr>
        <p:spPr>
          <a:xfrm>
            <a:off x="467544" y="-1825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ru-RU" sz="4800"/>
              <a:t>ИЗ ИСТОРИИ ЛОГИКИ</a:t>
            </a:r>
            <a:endParaRPr b="1" sz="4800"/>
          </a:p>
        </p:txBody>
      </p:sp>
      <p:sp>
        <p:nvSpPr>
          <p:cNvPr id="149" name="Google Shape;149;p6"/>
          <p:cNvSpPr txBox="1"/>
          <p:nvPr>
            <p:ph idx="1" type="body"/>
          </p:nvPr>
        </p:nvSpPr>
        <p:spPr>
          <a:xfrm>
            <a:off x="72008" y="1052736"/>
            <a:ext cx="5940152" cy="52565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</a:pPr>
            <a:r>
              <a:rPr lang="ru-RU" sz="3500"/>
              <a:t>Основатель логики -  </a:t>
            </a:r>
            <a:r>
              <a:rPr lang="ru-RU" sz="3500" u="sng"/>
              <a:t>Аристотель</a:t>
            </a:r>
            <a:r>
              <a:rPr lang="ru-RU" sz="3500"/>
              <a:t> </a:t>
            </a:r>
            <a:endParaRPr/>
          </a:p>
          <a:p>
            <a:pPr indent="-342900" lvl="0" marL="3429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</a:pPr>
            <a:r>
              <a:rPr lang="ru-RU" sz="3500"/>
              <a:t>Аристотель впервые </a:t>
            </a:r>
            <a:r>
              <a:rPr lang="ru-RU" sz="3500" u="sng"/>
              <a:t>систематизировал знания</a:t>
            </a:r>
            <a:r>
              <a:rPr lang="ru-RU" sz="3500"/>
              <a:t> о логике, обосновал формы и правила логического мышления</a:t>
            </a:r>
            <a:endParaRPr/>
          </a:p>
          <a:p>
            <a:pPr indent="-342900" lvl="0" marL="3429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ru-RU" sz="3600"/>
              <a:t>Результаты исследований Аристотель описал в цикле сочинений </a:t>
            </a:r>
            <a:r>
              <a:rPr i="1" lang="ru-RU" sz="3600" u="sng"/>
              <a:t>«Органон»</a:t>
            </a:r>
            <a:endParaRPr sz="3600"/>
          </a:p>
        </p:txBody>
      </p:sp>
      <p:sp>
        <p:nvSpPr>
          <p:cNvPr id="150" name="Google Shape;15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gamzeaktas.org/uploads/images/aristotelesin%20hayat%C4%B1.png" id="151" name="Google Shape;1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67750" y="1751235"/>
            <a:ext cx="2928133" cy="326194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152" name="Google Shape;152;p6"/>
          <p:cNvSpPr txBox="1"/>
          <p:nvPr/>
        </p:nvSpPr>
        <p:spPr>
          <a:xfrm>
            <a:off x="6588224" y="5157192"/>
            <a:ext cx="216860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Аристотель (Греция)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384 – 322 до н.э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ВЫСКАЗЫВАНИЕ</a:t>
            </a:r>
            <a:endParaRPr/>
          </a:p>
        </p:txBody>
      </p:sp>
      <p:sp>
        <p:nvSpPr>
          <p:cNvPr id="159" name="Google Shape;159;p7"/>
          <p:cNvSpPr txBox="1"/>
          <p:nvPr>
            <p:ph idx="1" type="body"/>
          </p:nvPr>
        </p:nvSpPr>
        <p:spPr>
          <a:xfrm>
            <a:off x="518864" y="1711349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Char char="•"/>
            </a:pPr>
            <a:r>
              <a:rPr i="1" lang="ru-RU" sz="3300"/>
              <a:t>Высказывание</a:t>
            </a:r>
            <a:r>
              <a:rPr lang="ru-RU" sz="3300"/>
              <a:t> – это </a:t>
            </a:r>
            <a:r>
              <a:rPr lang="ru-RU" sz="3300" u="sng"/>
              <a:t>утверждение</a:t>
            </a:r>
            <a:r>
              <a:rPr lang="ru-RU" sz="3300"/>
              <a:t>, которое однозначно может быть либо </a:t>
            </a:r>
            <a:r>
              <a:rPr i="1" lang="ru-RU" sz="3300"/>
              <a:t>истинным</a:t>
            </a:r>
            <a:r>
              <a:rPr lang="ru-RU" sz="3300"/>
              <a:t>, либо </a:t>
            </a:r>
            <a:r>
              <a:rPr i="1" lang="ru-RU" sz="3300"/>
              <a:t>ложным</a:t>
            </a:r>
            <a:endParaRPr sz="3300"/>
          </a:p>
          <a:p>
            <a:pPr indent="-342900" lvl="0" marL="342900" rtl="0" algn="l">
              <a:spcBef>
                <a:spcPts val="660"/>
              </a:spcBef>
              <a:spcAft>
                <a:spcPts val="0"/>
              </a:spcAft>
              <a:buClr>
                <a:schemeClr val="dk1"/>
              </a:buClr>
              <a:buSzPts val="3300"/>
              <a:buChar char="•"/>
            </a:pPr>
            <a:r>
              <a:rPr b="1" i="1" lang="ru-RU" sz="3300"/>
              <a:t>Например</a:t>
            </a:r>
            <a:r>
              <a:rPr lang="ru-RU" sz="3300"/>
              <a:t>:  </a:t>
            </a:r>
            <a:endParaRPr/>
          </a:p>
          <a:p>
            <a:pPr indent="-285750" lvl="1" marL="742950" rtl="0" algn="l">
              <a:spcBef>
                <a:spcPts val="660"/>
              </a:spcBef>
              <a:spcAft>
                <a:spcPts val="0"/>
              </a:spcAft>
              <a:buClr>
                <a:schemeClr val="dk1"/>
              </a:buClr>
              <a:buSzPts val="3300"/>
              <a:buChar char="–"/>
            </a:pPr>
            <a:r>
              <a:rPr lang="ru-RU" sz="3300"/>
              <a:t>«Луна – спутник Земли» </a:t>
            </a:r>
            <a:endParaRPr/>
          </a:p>
          <a:p>
            <a:pPr indent="-285750" lvl="1" marL="742950" rtl="0" algn="l">
              <a:spcBef>
                <a:spcPts val="660"/>
              </a:spcBef>
              <a:spcAft>
                <a:spcPts val="0"/>
              </a:spcAft>
              <a:buClr>
                <a:schemeClr val="dk1"/>
              </a:buClr>
              <a:buSzPts val="3300"/>
              <a:buChar char="–"/>
            </a:pPr>
            <a:r>
              <a:rPr lang="ru-RU" sz="3300"/>
              <a:t>«Сканер – устройство вывода информации»</a:t>
            </a:r>
            <a:endParaRPr/>
          </a:p>
          <a:p>
            <a:pPr indent="-76200" lvl="1" marL="742950" rtl="0" algn="l">
              <a:spcBef>
                <a:spcPts val="66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t/>
            </a:r>
            <a:endParaRPr sz="3300"/>
          </a:p>
          <a:p>
            <a:pPr indent="-133350" lvl="0" marL="342900" rtl="0" algn="l">
              <a:spcBef>
                <a:spcPts val="66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t/>
            </a:r>
            <a:endParaRPr sz="3300"/>
          </a:p>
        </p:txBody>
      </p:sp>
      <p:sp>
        <p:nvSpPr>
          <p:cNvPr id="160" name="Google Shape;160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descr="http://www.playstore.juegos/wp-content/uploads/2015/12/True-or-False-The-Big-Quiz.jpg" id="161" name="Google Shape;1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16216" y="4156720"/>
            <a:ext cx="2376264" cy="2376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ВЫСКАЗЫВАНИЕ ИЛИ НЕТ?</a:t>
            </a:r>
            <a:endParaRPr/>
          </a:p>
        </p:txBody>
      </p:sp>
      <p:sp>
        <p:nvSpPr>
          <p:cNvPr id="168" name="Google Shape;168;p8"/>
          <p:cNvSpPr txBox="1"/>
          <p:nvPr>
            <p:ph idx="1" type="body"/>
          </p:nvPr>
        </p:nvSpPr>
        <p:spPr>
          <a:xfrm>
            <a:off x="734888" y="1340769"/>
            <a:ext cx="8229600" cy="5184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</a:pPr>
            <a:r>
              <a:rPr lang="ru-RU" sz="3700"/>
              <a:t>В двоичной системе счисления число 511 содержит 8 единиц.</a:t>
            </a:r>
            <a:endParaRPr/>
          </a:p>
          <a:p>
            <a:pPr indent="-342900" lvl="0" marL="342900" rtl="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</a:pPr>
            <a:r>
              <a:rPr lang="ru-RU" sz="3700"/>
              <a:t>Внимание!</a:t>
            </a:r>
            <a:endParaRPr/>
          </a:p>
          <a:p>
            <a:pPr indent="-342900" lvl="0" marL="342900" rtl="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</a:pPr>
            <a:r>
              <a:rPr lang="ru-RU" sz="3700"/>
              <a:t>Кто отсутствует?</a:t>
            </a:r>
            <a:endParaRPr/>
          </a:p>
          <a:p>
            <a:pPr indent="-342900" lvl="0" marL="342900" rtl="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</a:pPr>
            <a:r>
              <a:rPr lang="ru-RU" sz="3700"/>
              <a:t>В городе N живут 2 миллиона человек.</a:t>
            </a:r>
            <a:endParaRPr/>
          </a:p>
          <a:p>
            <a:pPr indent="-342900" lvl="0" marL="342900" rtl="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</a:pPr>
            <a:r>
              <a:rPr lang="ru-RU" sz="3700"/>
              <a:t>Электрон – элементарная частица.</a:t>
            </a:r>
            <a:endParaRPr/>
          </a:p>
          <a:p>
            <a:pPr indent="-342900" lvl="1" marL="342900" rtl="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•"/>
            </a:pPr>
            <a:r>
              <a:rPr lang="ru-RU" sz="3700"/>
              <a:t>У квадрата – 10 сторон и все разные.</a:t>
            </a:r>
            <a:endParaRPr/>
          </a:p>
          <a:p>
            <a:pPr indent="-107950" lvl="0" marL="342900" rtl="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</a:pPr>
            <a:r>
              <a:t/>
            </a:r>
            <a:endParaRPr sz="3700"/>
          </a:p>
        </p:txBody>
      </p:sp>
      <p:sp>
        <p:nvSpPr>
          <p:cNvPr id="169" name="Google Shape;169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70" name="Google Shape;170;p8"/>
          <p:cNvSpPr/>
          <p:nvPr/>
        </p:nvSpPr>
        <p:spPr>
          <a:xfrm>
            <a:off x="395535" y="1499766"/>
            <a:ext cx="360000" cy="360000"/>
          </a:xfrm>
          <a:custGeom>
            <a:rect b="b" l="l" r="r" t="t"/>
            <a:pathLst>
              <a:path extrusionOk="0" h="671208" w="564204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8"/>
          <p:cNvSpPr/>
          <p:nvPr/>
        </p:nvSpPr>
        <p:spPr>
          <a:xfrm>
            <a:off x="473000" y="5301208"/>
            <a:ext cx="360000" cy="360000"/>
          </a:xfrm>
          <a:custGeom>
            <a:rect b="b" l="l" r="r" t="t"/>
            <a:pathLst>
              <a:path extrusionOk="0" h="671208" w="564204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8"/>
          <p:cNvSpPr/>
          <p:nvPr/>
        </p:nvSpPr>
        <p:spPr>
          <a:xfrm>
            <a:off x="467543" y="5949280"/>
            <a:ext cx="360000" cy="360000"/>
          </a:xfrm>
          <a:custGeom>
            <a:rect b="b" l="l" r="r" t="t"/>
            <a:pathLst>
              <a:path extrusionOk="0" h="671208" w="564204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3" name="Google Shape;173;p8"/>
          <p:cNvCxnSpPr/>
          <p:nvPr/>
        </p:nvCxnSpPr>
        <p:spPr>
          <a:xfrm>
            <a:off x="1187624" y="2924944"/>
            <a:ext cx="2088232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174" name="Google Shape;174;p8"/>
          <p:cNvCxnSpPr/>
          <p:nvPr/>
        </p:nvCxnSpPr>
        <p:spPr>
          <a:xfrm>
            <a:off x="1187624" y="3573016"/>
            <a:ext cx="3096344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175" name="Google Shape;175;p8"/>
          <p:cNvCxnSpPr/>
          <p:nvPr/>
        </p:nvCxnSpPr>
        <p:spPr>
          <a:xfrm>
            <a:off x="1259632" y="4293096"/>
            <a:ext cx="5760640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176" name="Google Shape;176;p8"/>
          <p:cNvCxnSpPr/>
          <p:nvPr/>
        </p:nvCxnSpPr>
        <p:spPr>
          <a:xfrm>
            <a:off x="1187624" y="4869160"/>
            <a:ext cx="1656184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"/>
          <p:cNvSpPr txBox="1"/>
          <p:nvPr>
            <p:ph type="title"/>
          </p:nvPr>
        </p:nvSpPr>
        <p:spPr>
          <a:xfrm>
            <a:off x="457200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-RU"/>
              <a:t>ВЫСКАЗЫВАНИЕ</a:t>
            </a:r>
            <a:endParaRPr/>
          </a:p>
        </p:txBody>
      </p:sp>
      <p:sp>
        <p:nvSpPr>
          <p:cNvPr id="183" name="Google Shape;183;p9"/>
          <p:cNvSpPr txBox="1"/>
          <p:nvPr>
            <p:ph idx="1" type="body"/>
          </p:nvPr>
        </p:nvSpPr>
        <p:spPr>
          <a:xfrm>
            <a:off x="251520" y="4149081"/>
            <a:ext cx="8568952" cy="48245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</a:pPr>
            <a:r>
              <a:rPr i="1" lang="ru-RU" sz="3500"/>
              <a:t>Сложные</a:t>
            </a:r>
            <a:r>
              <a:rPr lang="ru-RU" sz="3500"/>
              <a:t> (составные) </a:t>
            </a:r>
            <a:r>
              <a:rPr i="1" lang="ru-RU" sz="3500"/>
              <a:t>высказывания</a:t>
            </a:r>
            <a:r>
              <a:rPr lang="ru-RU" sz="3500"/>
              <a:t> составляются из </a:t>
            </a:r>
            <a:r>
              <a:rPr lang="ru-RU" sz="3500" u="sng"/>
              <a:t>простых высказываний</a:t>
            </a:r>
            <a:r>
              <a:rPr lang="ru-RU" sz="3500"/>
              <a:t>, соединенных логическими связками: «</a:t>
            </a:r>
            <a:r>
              <a:rPr b="1" lang="ru-RU" sz="3500"/>
              <a:t>и</a:t>
            </a:r>
            <a:r>
              <a:rPr lang="ru-RU" sz="3500"/>
              <a:t>», «</a:t>
            </a:r>
            <a:r>
              <a:rPr b="1" lang="ru-RU" sz="3500"/>
              <a:t>или</a:t>
            </a:r>
            <a:r>
              <a:rPr lang="ru-RU" sz="3500"/>
              <a:t>», «</a:t>
            </a:r>
            <a:r>
              <a:rPr b="1" lang="ru-RU" sz="3500"/>
              <a:t>не</a:t>
            </a:r>
            <a:r>
              <a:rPr lang="ru-RU" sz="3500"/>
              <a:t>», «</a:t>
            </a:r>
            <a:r>
              <a:rPr b="1" lang="ru-RU" sz="3500"/>
              <a:t>если</a:t>
            </a:r>
            <a:r>
              <a:rPr lang="ru-RU" sz="3500"/>
              <a:t>…</a:t>
            </a:r>
            <a:r>
              <a:rPr b="1" lang="ru-RU" sz="3500"/>
              <a:t>то</a:t>
            </a:r>
            <a:r>
              <a:rPr lang="ru-RU" sz="3500"/>
              <a:t>..» и др.</a:t>
            </a:r>
            <a:endParaRPr/>
          </a:p>
        </p:txBody>
      </p:sp>
      <p:sp>
        <p:nvSpPr>
          <p:cNvPr id="184" name="Google Shape;18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85" name="Google Shape;185;p9"/>
          <p:cNvGrpSpPr/>
          <p:nvPr/>
        </p:nvGrpSpPr>
        <p:grpSpPr>
          <a:xfrm>
            <a:off x="395536" y="1124744"/>
            <a:ext cx="8424936" cy="2880320"/>
            <a:chOff x="395536" y="908720"/>
            <a:chExt cx="8424936" cy="2880320"/>
          </a:xfrm>
        </p:grpSpPr>
        <p:sp>
          <p:nvSpPr>
            <p:cNvPr id="186" name="Google Shape;186;p9"/>
            <p:cNvSpPr/>
            <p:nvPr/>
          </p:nvSpPr>
          <p:spPr>
            <a:xfrm>
              <a:off x="395536" y="908720"/>
              <a:ext cx="2520280" cy="6480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ВЫСКАЗЫВАНИЕ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3608" y="1772816"/>
              <a:ext cx="1944216" cy="6480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ПРОСТОЕ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1043608" y="2636912"/>
              <a:ext cx="1944216" cy="6480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СЛОЖНОЕ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3779912" y="980728"/>
              <a:ext cx="5040560" cy="79208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Суффикс есть часть слова, и он стоит после корня.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3779912" y="1988840"/>
              <a:ext cx="5040560" cy="79208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Данное число четно или число, больше его на единицу, четно.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3779912" y="2996952"/>
              <a:ext cx="5040560" cy="79208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Если число делится на 4, то оно делится и на 2.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92" name="Google Shape;192;p9"/>
            <p:cNvCxnSpPr>
              <a:endCxn id="187" idx="1"/>
            </p:cNvCxnSpPr>
            <p:nvPr/>
          </p:nvCxnSpPr>
          <p:spPr>
            <a:xfrm flipH="1" rot="-5400000">
              <a:off x="593608" y="1646852"/>
              <a:ext cx="540000" cy="360000"/>
            </a:xfrm>
            <a:prstGeom prst="bentConnector2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193" name="Google Shape;193;p9"/>
            <p:cNvCxnSpPr>
              <a:endCxn id="188" idx="1"/>
            </p:cNvCxnSpPr>
            <p:nvPr/>
          </p:nvCxnSpPr>
          <p:spPr>
            <a:xfrm flipH="1" rot="-5400000">
              <a:off x="449608" y="2366948"/>
              <a:ext cx="828000" cy="360000"/>
            </a:xfrm>
            <a:prstGeom prst="bentConnector2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194" name="Google Shape;194;p9"/>
            <p:cNvCxnSpPr>
              <a:stCxn id="188" idx="3"/>
              <a:endCxn id="189" idx="1"/>
            </p:cNvCxnSpPr>
            <p:nvPr/>
          </p:nvCxnSpPr>
          <p:spPr>
            <a:xfrm flipH="1" rot="10800000">
              <a:off x="2987824" y="1376648"/>
              <a:ext cx="792000" cy="1584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195" name="Google Shape;195;p9"/>
            <p:cNvCxnSpPr>
              <a:stCxn id="188" idx="3"/>
              <a:endCxn id="190" idx="1"/>
            </p:cNvCxnSpPr>
            <p:nvPr/>
          </p:nvCxnSpPr>
          <p:spPr>
            <a:xfrm flipH="1" rot="10800000">
              <a:off x="2987824" y="2384948"/>
              <a:ext cx="792000" cy="5760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196" name="Google Shape;196;p9"/>
            <p:cNvCxnSpPr>
              <a:stCxn id="188" idx="3"/>
              <a:endCxn id="191" idx="1"/>
            </p:cNvCxnSpPr>
            <p:nvPr/>
          </p:nvCxnSpPr>
          <p:spPr>
            <a:xfrm>
              <a:off x="2987824" y="2960948"/>
              <a:ext cx="792000" cy="4320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</p:grpSp>
      <p:sp>
        <p:nvSpPr>
          <p:cNvPr id="197" name="Google Shape;197;p9"/>
          <p:cNvSpPr txBox="1"/>
          <p:nvPr/>
        </p:nvSpPr>
        <p:spPr>
          <a:xfrm rot="-5400000">
            <a:off x="2644815" y="2212602"/>
            <a:ext cx="11993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ПРИМЕРЫ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2017-11-18T14:25:24Z</dcterms:created>
  <dc:creator>????? ?????????</dc:creator>
</cp:coreProperties>
</file>