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70" r:id="rId5"/>
    <p:sldId id="271" r:id="rId6"/>
    <p:sldId id="273" r:id="rId7"/>
    <p:sldId id="276" r:id="rId8"/>
    <p:sldId id="262" r:id="rId9"/>
    <p:sldId id="263" r:id="rId10"/>
    <p:sldId id="272" r:id="rId11"/>
    <p:sldId id="275" r:id="rId12"/>
    <p:sldId id="277" r:id="rId13"/>
    <p:sldId id="278" r:id="rId14"/>
    <p:sldId id="279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dejurka.ru/wp-content/uploads/2012/08/Final-590x442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9FDFE"/>
              </a:clrFrom>
              <a:clrTo>
                <a:srgbClr val="F9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2016" y="72382"/>
            <a:ext cx="7943388" cy="578551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571612"/>
            <a:ext cx="6215106" cy="1285884"/>
          </a:xfrm>
          <a:ln>
            <a:noFill/>
          </a:ln>
        </p:spPr>
        <p:txBody>
          <a:bodyPr>
            <a:prstTxWarp prst="textDeflateBottom">
              <a:avLst/>
            </a:prstTxWarp>
            <a:normAutofit/>
          </a:bodyPr>
          <a:lstStyle>
            <a:lvl1pPr>
              <a:defRPr sz="2800" baseline="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3286124"/>
            <a:ext cx="5414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290" name="Picture 2" descr="http://funforkids.ru/pictures/school21/school21031.gif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97454" y="4048153"/>
            <a:ext cx="2546546" cy="2809847"/>
          </a:xfrm>
          <a:prstGeom prst="rect">
            <a:avLst/>
          </a:prstGeom>
          <a:noFill/>
        </p:spPr>
      </p:pic>
      <p:pic>
        <p:nvPicPr>
          <p:cNvPr id="12292" name="Picture 4" descr="http://funforkids.ru/pictures/school3/school03001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4214794"/>
            <a:ext cx="2685162" cy="264320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 userDrawn="1"/>
        </p:nvSpPr>
        <p:spPr>
          <a:xfrm>
            <a:off x="3357554" y="6357958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korolevairin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 cstate="screen">
            <a:alphaModFix amt="5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428596" y="428604"/>
            <a:ext cx="8358246" cy="6143668"/>
          </a:xfrm>
          <a:prstGeom prst="roundRect">
            <a:avLst/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0725bb78ad7519d97ad3c6c7d300dd2d.jpg"/>
          <p:cNvPicPr>
            <a:picLocks noChangeAspect="1"/>
          </p:cNvPicPr>
          <p:nvPr userDrawn="1"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692" y="0"/>
            <a:ext cx="2439308" cy="15001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C6F8F-0473-43D0-A2EB-AA2CA7B45A6A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Рисунок 9" descr="рассказы сказки.jpg"/>
          <p:cNvPicPr>
            <a:picLocks noChangeAspect="1"/>
          </p:cNvPicPr>
          <p:nvPr userDrawn="1"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44" y="5388996"/>
            <a:ext cx="2214578" cy="1469003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2571736" y="6550223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bg1"/>
                </a:solidFill>
              </a:rPr>
              <a:t>korolevairin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785794"/>
            <a:ext cx="6215106" cy="1285884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3861048"/>
            <a:ext cx="5957284" cy="89534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Урок обучения грамоте</a:t>
            </a:r>
          </a:p>
          <a:p>
            <a:endParaRPr lang="ru-RU" sz="1400" dirty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1 «А» класс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143116"/>
            <a:ext cx="61436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bg1"/>
                </a:solidFill>
                <a:latin typeface="Georgia" pitchFamily="18" charset="0"/>
              </a:rPr>
              <a:t> </a:t>
            </a:r>
            <a:endParaRPr lang="ru-RU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1619673" y="764704"/>
            <a:ext cx="5832648" cy="28803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45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Гласные буквы </a:t>
            </a:r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Яя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,</a:t>
            </a:r>
            <a:endParaRPr lang="ru-RU" sz="36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0501">
                    <a:srgbClr val="0819FB"/>
                  </a:gs>
                  <a:gs pos="17500">
                    <a:srgbClr val="1A8D48"/>
                  </a:gs>
                  <a:gs pos="25999">
                    <a:srgbClr val="FFFF00"/>
                  </a:gs>
                  <a:gs pos="36501">
                    <a:srgbClr val="EE3F17"/>
                  </a:gs>
                  <a:gs pos="44000">
                    <a:srgbClr val="E81766"/>
                  </a:gs>
                  <a:gs pos="50000">
                    <a:srgbClr val="A603AB"/>
                  </a:gs>
                  <a:gs pos="56000">
                    <a:srgbClr val="E81766"/>
                  </a:gs>
                  <a:gs pos="63499">
                    <a:srgbClr val="EE3F17"/>
                  </a:gs>
                  <a:gs pos="74001">
                    <a:srgbClr val="FFFF00"/>
                  </a:gs>
                  <a:gs pos="82500">
                    <a:srgbClr val="1A8D48"/>
                  </a:gs>
                  <a:gs pos="89500">
                    <a:srgbClr val="0819FB"/>
                  </a:gs>
                  <a:gs pos="100000">
                    <a:srgbClr val="A603AB"/>
                  </a:gs>
                </a:gsLst>
                <a:lin ang="2700000" scaled="1"/>
              </a:gradFill>
              <a:latin typeface="Arial Black" panose="020B0A04020102020204" pitchFamily="34" charset="0"/>
            </a:endParaRP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Звуки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[</a:t>
            </a:r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йа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]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 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[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а</a:t>
            </a:r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2700000" scaled="1"/>
                </a:gradFill>
                <a:latin typeface="Arial Black" panose="020B0A04020102020204" pitchFamily="34" charset="0"/>
              </a:rPr>
              <a:t>]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0501">
                    <a:srgbClr val="0819FB"/>
                  </a:gs>
                  <a:gs pos="17500">
                    <a:srgbClr val="1A8D48"/>
                  </a:gs>
                  <a:gs pos="25999">
                    <a:srgbClr val="FFFF00"/>
                  </a:gs>
                  <a:gs pos="36501">
                    <a:srgbClr val="EE3F17"/>
                  </a:gs>
                  <a:gs pos="44000">
                    <a:srgbClr val="E81766"/>
                  </a:gs>
                  <a:gs pos="50000">
                    <a:srgbClr val="A603AB"/>
                  </a:gs>
                  <a:gs pos="56000">
                    <a:srgbClr val="E81766"/>
                  </a:gs>
                  <a:gs pos="63499">
                    <a:srgbClr val="EE3F17"/>
                  </a:gs>
                  <a:gs pos="74001">
                    <a:srgbClr val="FFFF00"/>
                  </a:gs>
                  <a:gs pos="82500">
                    <a:srgbClr val="1A8D48"/>
                  </a:gs>
                  <a:gs pos="89500">
                    <a:srgbClr val="0819FB"/>
                  </a:gs>
                  <a:gs pos="100000">
                    <a:srgbClr val="A603AB"/>
                  </a:gs>
                </a:gsLst>
                <a:lin ang="2700000" scaled="1"/>
              </a:gra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10b6/00060425-e5a4fea9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039943" cy="602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77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s02.infourok.ru/uploads/ex/0f1d/0002f54c-d6b270d4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939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6106690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вя</a:t>
            </a:r>
            <a:r>
              <a:rPr lang="ru-RU" b="1" dirty="0" smtClean="0"/>
              <a:t>             </a:t>
            </a:r>
            <a:r>
              <a:rPr lang="ru-RU" b="1" dirty="0" err="1" smtClean="0"/>
              <a:t>ян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мя</a:t>
            </a:r>
            <a:r>
              <a:rPr lang="ru-RU" b="1" dirty="0" smtClean="0"/>
              <a:t>            ял</a:t>
            </a:r>
            <a:br>
              <a:rPr lang="ru-RU" b="1" dirty="0" smtClean="0"/>
            </a:br>
            <a:r>
              <a:rPr lang="ru-RU" b="1" dirty="0" err="1" smtClean="0"/>
              <a:t>тя</a:t>
            </a:r>
            <a:r>
              <a:rPr lang="ru-RU" b="1" dirty="0" smtClean="0"/>
              <a:t>             яр</a:t>
            </a:r>
            <a:br>
              <a:rPr lang="ru-RU" b="1" dirty="0" smtClean="0"/>
            </a:br>
            <a:r>
              <a:rPr lang="ru-RU" b="1" dirty="0" err="1" smtClean="0"/>
              <a:t>дя</a:t>
            </a:r>
            <a:r>
              <a:rPr lang="ru-RU" b="1" dirty="0" smtClean="0"/>
              <a:t>             </a:t>
            </a:r>
            <a:r>
              <a:rPr lang="ru-RU" b="1" dirty="0" err="1" smtClean="0"/>
              <a:t>яб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ля             </a:t>
            </a:r>
            <a:r>
              <a:rPr lang="ru-RU" b="1" dirty="0" err="1" smtClean="0"/>
              <a:t>яп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ня</a:t>
            </a:r>
            <a:r>
              <a:rPr lang="ru-RU" b="1" dirty="0" smtClean="0"/>
              <a:t>             як</a:t>
            </a:r>
            <a:br>
              <a:rPr lang="ru-RU" b="1" dirty="0" smtClean="0"/>
            </a:br>
            <a:r>
              <a:rPr lang="ru-RU" b="1" dirty="0" err="1" smtClean="0"/>
              <a:t>ся</a:t>
            </a:r>
            <a:r>
              <a:rPr lang="ru-RU" b="1" dirty="0" smtClean="0"/>
              <a:t>             </a:t>
            </a:r>
            <a:r>
              <a:rPr lang="ru-RU" b="1" dirty="0" err="1" smtClean="0"/>
              <a:t>яз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9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25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20" name="Rectangle 68"/>
          <p:cNvSpPr>
            <a:spLocks noChangeArrowheads="1"/>
          </p:cNvSpPr>
          <p:nvPr/>
        </p:nvSpPr>
        <p:spPr bwMode="auto">
          <a:xfrm>
            <a:off x="250825" y="4581525"/>
            <a:ext cx="8551863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4800" b="1" i="1"/>
              <a:t>Какую работу выполняет </a:t>
            </a:r>
          </a:p>
          <a:p>
            <a:r>
              <a:rPr lang="ru-RU" altLang="ru-RU" sz="4800" b="1" i="1"/>
              <a:t>буква </a:t>
            </a:r>
            <a:r>
              <a:rPr lang="ru-RU" altLang="ru-RU" sz="4800" b="1" i="1">
                <a:solidFill>
                  <a:srgbClr val="FF0000"/>
                </a:solidFill>
              </a:rPr>
              <a:t>Я </a:t>
            </a:r>
            <a:r>
              <a:rPr lang="ru-RU" altLang="ru-RU" sz="4800" b="1" i="1"/>
              <a:t>в слиянии?</a:t>
            </a:r>
            <a:endParaRPr lang="ru-RU" altLang="ru-RU" sz="4800" b="1"/>
          </a:p>
        </p:txBody>
      </p:sp>
      <p:sp>
        <p:nvSpPr>
          <p:cNvPr id="2" name="Rectangle 68"/>
          <p:cNvSpPr>
            <a:spLocks noChangeArrowheads="1"/>
          </p:cNvSpPr>
          <p:nvPr/>
        </p:nvSpPr>
        <p:spPr bwMode="auto">
          <a:xfrm>
            <a:off x="684213" y="2636838"/>
            <a:ext cx="7777162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4800" b="1" i="1"/>
              <a:t>В каких случаях буква </a:t>
            </a:r>
            <a:r>
              <a:rPr lang="ru-RU" altLang="ru-RU" sz="4800" b="1" i="1">
                <a:solidFill>
                  <a:srgbClr val="FF0000"/>
                </a:solidFill>
              </a:rPr>
              <a:t>Я</a:t>
            </a:r>
            <a:r>
              <a:rPr lang="ru-RU" altLang="ru-RU" sz="4800" b="1" i="1"/>
              <a:t> </a:t>
            </a:r>
          </a:p>
          <a:p>
            <a:r>
              <a:rPr lang="ru-RU" altLang="ru-RU" sz="4800" b="1" i="1"/>
              <a:t>обозначает два звука?</a:t>
            </a:r>
            <a:endParaRPr lang="ru-RU" altLang="ru-RU" sz="4800" b="1"/>
          </a:p>
        </p:txBody>
      </p:sp>
      <p:sp>
        <p:nvSpPr>
          <p:cNvPr id="3" name="Rectangle 68"/>
          <p:cNvSpPr>
            <a:spLocks noChangeArrowheads="1"/>
          </p:cNvSpPr>
          <p:nvPr/>
        </p:nvSpPr>
        <p:spPr bwMode="auto">
          <a:xfrm>
            <a:off x="1116013" y="620713"/>
            <a:ext cx="6767512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4800" b="1" i="1" dirty="0"/>
              <a:t>К какой группе букв </a:t>
            </a:r>
          </a:p>
          <a:p>
            <a:r>
              <a:rPr lang="ru-RU" altLang="ru-RU" sz="4800" b="1" i="1" dirty="0"/>
              <a:t>относится буква </a:t>
            </a:r>
            <a:r>
              <a:rPr lang="ru-RU" altLang="ru-RU" sz="4800" b="1" i="1" dirty="0">
                <a:solidFill>
                  <a:srgbClr val="FF0000"/>
                </a:solidFill>
              </a:rPr>
              <a:t>Я</a:t>
            </a:r>
            <a:r>
              <a:rPr lang="ru-RU" altLang="ru-RU" sz="4800" b="1" i="1" dirty="0"/>
              <a:t>?</a:t>
            </a:r>
            <a:endParaRPr lang="ru-RU" alt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54413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20" grpId="0" animBg="1"/>
      <p:bldP spid="2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7186634" cy="36004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Пословицы.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Объясни, почему так говорят</a:t>
            </a:r>
            <a:r>
              <a:rPr lang="ru-RU" i="1" dirty="0" smtClean="0"/>
              <a:t>?</a:t>
            </a:r>
            <a:br>
              <a:rPr lang="ru-RU" i="1" dirty="0" smtClean="0"/>
            </a:br>
            <a:r>
              <a:rPr lang="ru-RU" b="1" dirty="0" smtClean="0">
                <a:solidFill>
                  <a:srgbClr val="002060"/>
                </a:solidFill>
              </a:rPr>
              <a:t>Жить-  Родине служить.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Всякому мила своя сторона.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Русские трудом славны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17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7717" y="177281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Те-те-те -светлячки  в решете.</a:t>
            </a:r>
            <a:endParaRPr lang="ru-RU" sz="3600" dirty="0"/>
          </a:p>
          <a:p>
            <a:r>
              <a:rPr lang="ru-RU" sz="3600" b="1" dirty="0"/>
              <a:t>Не-не-не -пляшут рыбки на волне.</a:t>
            </a:r>
            <a:endParaRPr lang="ru-RU" sz="3600" dirty="0"/>
          </a:p>
          <a:p>
            <a:r>
              <a:rPr lang="ru-RU" sz="3600" b="1" dirty="0"/>
              <a:t>Ре-ре-ре -носим воду мы в ведре.</a:t>
            </a:r>
            <a:endParaRPr lang="ru-RU" sz="3600" dirty="0"/>
          </a:p>
          <a:p>
            <a:r>
              <a:rPr lang="ru-RU" sz="3600" b="1" dirty="0" err="1"/>
              <a:t>Ле-ле-ле</a:t>
            </a:r>
            <a:r>
              <a:rPr lang="ru-RU" sz="3600" b="1" dirty="0"/>
              <a:t> -стоит чашка на столе.</a:t>
            </a:r>
            <a:endParaRPr lang="ru-RU" sz="3600" dirty="0"/>
          </a:p>
          <a:p>
            <a:r>
              <a:rPr lang="ru-RU" sz="3600" b="1" dirty="0" err="1"/>
              <a:t>Ве-ве-ве</a:t>
            </a:r>
            <a:r>
              <a:rPr lang="ru-RU" sz="3600" b="1" dirty="0"/>
              <a:t> -васильки растут в траве</a:t>
            </a:r>
            <a:endParaRPr lang="ru-RU" sz="3600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21462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46648"/>
            <a:ext cx="7992888" cy="732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Реки. </a:t>
            </a:r>
            <a:endParaRPr lang="ru-RU" sz="5400" dirty="0"/>
          </a:p>
          <a:p>
            <a:pPr>
              <a:spcBef>
                <a:spcPts val="600"/>
              </a:spcBef>
            </a:pPr>
            <a:r>
              <a:rPr lang="ru-RU" sz="5400" b="1" dirty="0" smtClean="0"/>
              <a:t>Нева</a:t>
            </a:r>
            <a:r>
              <a:rPr lang="ru-RU" sz="5400" b="1" dirty="0"/>
              <a:t>, Дон, Кама, Днепр, Двина, </a:t>
            </a:r>
            <a:r>
              <a:rPr lang="ru-RU" sz="5400" b="1" dirty="0" smtClean="0"/>
              <a:t>Лена, Амур, Ока - реки. </a:t>
            </a:r>
            <a:endParaRPr lang="ru-RU" sz="5400" b="1" dirty="0"/>
          </a:p>
          <a:p>
            <a:pPr>
              <a:spcBef>
                <a:spcPts val="600"/>
              </a:spcBef>
            </a:pPr>
            <a:r>
              <a:rPr lang="ru-RU" sz="5400" b="1" dirty="0" smtClean="0"/>
              <a:t>По </a:t>
            </a:r>
            <a:r>
              <a:rPr lang="ru-RU" sz="5400" b="1" dirty="0"/>
              <a:t>рекам плывут суда</a:t>
            </a:r>
            <a:r>
              <a:rPr lang="ru-RU" sz="5400" b="1" dirty="0" smtClean="0"/>
              <a:t>.</a:t>
            </a:r>
            <a:r>
              <a:rPr lang="ru-RU" sz="5400" dirty="0" smtClean="0"/>
              <a:t> </a:t>
            </a:r>
          </a:p>
          <a:p>
            <a:pPr>
              <a:spcBef>
                <a:spcPts val="600"/>
              </a:spcBef>
            </a:pPr>
            <a:r>
              <a:rPr lang="ru-RU" sz="5400" b="1" dirty="0" smtClean="0"/>
              <a:t>Над реками мосты.                    По  мостам идут поезда.  </a:t>
            </a:r>
          </a:p>
          <a:p>
            <a:pPr>
              <a:spcBef>
                <a:spcPts val="600"/>
              </a:spcBef>
            </a:pPr>
            <a:r>
              <a:rPr lang="ru-RU" sz="3600" b="1" dirty="0" smtClean="0"/>
              <a:t>  </a:t>
            </a:r>
            <a:endParaRPr lang="ru-RU" sz="3600" dirty="0"/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9218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-27992" r="98" b="94445"/>
          <a:stretch/>
        </p:blipFill>
        <p:spPr bwMode="auto">
          <a:xfrm>
            <a:off x="306347" y="4613507"/>
            <a:ext cx="8280920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611560" y="1123421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206884" y="2011760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179512" y="2852936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-27992" r="98" b="94445"/>
          <a:stretch/>
        </p:blipFill>
        <p:spPr bwMode="auto">
          <a:xfrm>
            <a:off x="0" y="3717032"/>
            <a:ext cx="8280920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206884" y="3690475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192655" y="4603718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292531" y="5465629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fb.ru/misc/i/gallery/4107/1662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83" t="195" r="98" b="94445"/>
          <a:stretch/>
        </p:blipFill>
        <p:spPr bwMode="auto">
          <a:xfrm>
            <a:off x="206884" y="6309320"/>
            <a:ext cx="828092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55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86634" cy="3586410"/>
          </a:xfrm>
        </p:spPr>
        <p:txBody>
          <a:bodyPr>
            <a:normAutofit/>
          </a:bodyPr>
          <a:lstStyle/>
          <a:p>
            <a:r>
              <a:rPr lang="ru-RU" sz="5400" b="1" dirty="0" err="1">
                <a:solidFill>
                  <a:srgbClr val="FF0000"/>
                </a:solidFill>
              </a:rPr>
              <a:t>а,о.у,ы,и,я,е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dirty="0">
                <a:solidFill>
                  <a:srgbClr val="FF0000"/>
                </a:solidFill>
              </a:rPr>
              <a:t/>
            </a:r>
            <a:br>
              <a:rPr lang="ru-RU" sz="5400" dirty="0">
                <a:solidFill>
                  <a:srgbClr val="FF0000"/>
                </a:solidFill>
              </a:rPr>
            </a:b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9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ый треугольник 4"/>
          <p:cNvSpPr/>
          <p:nvPr/>
        </p:nvSpPr>
        <p:spPr>
          <a:xfrm>
            <a:off x="2727109" y="2821029"/>
            <a:ext cx="698235" cy="45720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0800000">
            <a:off x="1605165" y="2835672"/>
            <a:ext cx="648072" cy="457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53237" y="2840608"/>
            <a:ext cx="473872" cy="44732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3458284" y="2830735"/>
            <a:ext cx="619059" cy="45720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>
            <a:off x="1619671" y="2844413"/>
            <a:ext cx="619059" cy="45720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0800000">
            <a:off x="3458284" y="2839749"/>
            <a:ext cx="648072" cy="457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 rot="10800000">
            <a:off x="2761165" y="2844412"/>
            <a:ext cx="648072" cy="457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425344" y="2686909"/>
            <a:ext cx="0" cy="7722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2720997" y="2635199"/>
            <a:ext cx="6112" cy="7722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2051720" y="2635199"/>
            <a:ext cx="124567" cy="1615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1557014" y="3810880"/>
            <a:ext cx="357680" cy="51872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4283968" y="2391521"/>
            <a:ext cx="5389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60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1914694" y="3811871"/>
            <a:ext cx="439119" cy="5197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1842728" y="4221088"/>
            <a:ext cx="10518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60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675968" y="4217806"/>
            <a:ext cx="13019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6000" dirty="0"/>
          </a:p>
        </p:txBody>
      </p:sp>
      <p:pic>
        <p:nvPicPr>
          <p:cNvPr id="2052" name="Picture 4" descr="https://ds04.infourok.ru/uploads/ex/120f/001324de-443f7197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7" t="36683" r="3514" b="8767"/>
          <a:stretch/>
        </p:blipFill>
        <p:spPr bwMode="auto">
          <a:xfrm>
            <a:off x="5180612" y="1340768"/>
            <a:ext cx="3314576" cy="374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https://ds04.infourok.ru/uploads/ex/120f/001324de-443f7197/im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9" t="23037" r="34695" b="44316"/>
          <a:stretch/>
        </p:blipFill>
        <p:spPr bwMode="auto">
          <a:xfrm>
            <a:off x="227010" y="348418"/>
            <a:ext cx="5425109" cy="226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1674242" y="3021301"/>
            <a:ext cx="5389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6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106356" y="2984951"/>
            <a:ext cx="10518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6000" dirty="0"/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11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5" grpId="0"/>
      <p:bldP spid="32" grpId="0"/>
      <p:bldP spid="33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114626" cy="3384376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Эта башня высока</a:t>
            </a:r>
            <a:r>
              <a:rPr lang="ru-RU" sz="3200" dirty="0" smtClean="0"/>
              <a:t>,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Всем видна издалека</a:t>
            </a:r>
            <a:r>
              <a:rPr lang="ru-RU" sz="3200" dirty="0" smtClean="0"/>
              <a:t>,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Кораблям большим и </a:t>
            </a:r>
            <a:r>
              <a:rPr lang="ru-RU" sz="3200" dirty="0" smtClean="0"/>
              <a:t>малым</a:t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3200" dirty="0"/>
              <a:t>Подаёт в моря </a:t>
            </a:r>
            <a:r>
              <a:rPr lang="ru-RU" sz="3200" dirty="0" smtClean="0"/>
              <a:t>сигналы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28184" y="2462242"/>
            <a:ext cx="2339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Маяк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6633692" y="3416901"/>
            <a:ext cx="698235" cy="457200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 rot="10800000">
            <a:off x="7308304" y="3417531"/>
            <a:ext cx="648072" cy="457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7322809" y="3416901"/>
            <a:ext cx="619059" cy="457200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 rot="10800000">
            <a:off x="6667312" y="3411379"/>
            <a:ext cx="648072" cy="457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956376" y="3429776"/>
            <a:ext cx="473872" cy="447327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7309272" y="3283469"/>
            <a:ext cx="6112" cy="77220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092280" y="3234717"/>
            <a:ext cx="72008" cy="975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s://i.pinimg.com/originals/70/86/1e/70861e220db507c88979da2a3abea4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94506"/>
            <a:ext cx="3240360" cy="3777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7403269" y="3683859"/>
            <a:ext cx="53893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6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513308" y="4591522"/>
            <a:ext cx="13019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6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812360" y="4582533"/>
            <a:ext cx="10518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sz="6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60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7281765" y="4440161"/>
            <a:ext cx="300345" cy="3735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582109" y="4450177"/>
            <a:ext cx="374267" cy="2776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94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4.infourok.ru/uploads/ex/11b5/0013380c-fb86d94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9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68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booksiti.net.ru/books/626232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" t="1035" r="2612" b="11409"/>
          <a:stretch/>
        </p:blipFill>
        <p:spPr bwMode="auto">
          <a:xfrm>
            <a:off x="2411760" y="476672"/>
            <a:ext cx="428413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44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Лента букв</a:t>
            </a:r>
            <a:endParaRPr lang="ru-RU" dirty="0"/>
          </a:p>
        </p:txBody>
      </p:sp>
      <p:graphicFrame>
        <p:nvGraphicFramePr>
          <p:cNvPr id="3" name="Group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667969"/>
              </p:ext>
            </p:extLst>
          </p:nvPr>
        </p:nvGraphicFramePr>
        <p:xfrm>
          <a:off x="642395" y="2132856"/>
          <a:ext cx="7931218" cy="1036320"/>
        </p:xfrm>
        <a:graphic>
          <a:graphicData uri="http://schemas.openxmlformats.org/drawingml/2006/table">
            <a:tbl>
              <a:tblPr/>
              <a:tblGrid>
                <a:gridCol w="377896"/>
                <a:gridCol w="377895"/>
                <a:gridCol w="345767"/>
                <a:gridCol w="440624"/>
                <a:gridCol w="345767"/>
                <a:gridCol w="377896"/>
                <a:gridCol w="377895"/>
                <a:gridCol w="377896"/>
                <a:gridCol w="377895"/>
                <a:gridCol w="377896"/>
                <a:gridCol w="376366"/>
                <a:gridCol w="377895"/>
                <a:gridCol w="377896"/>
                <a:gridCol w="377895"/>
                <a:gridCol w="377896"/>
                <a:gridCol w="377895"/>
                <a:gridCol w="377896"/>
                <a:gridCol w="376366"/>
                <a:gridCol w="377895"/>
                <a:gridCol w="377896"/>
                <a:gridCol w="377895"/>
              </a:tblGrid>
              <a:tr h="433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3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122" name="Picture 2" descr="https://i.pinimg.com/736x/a1/8a/8c/a18a8ce3004ddb6259ab919576fa545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429000"/>
            <a:ext cx="285092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42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160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</vt:lpstr>
      <vt:lpstr>Презентация PowerPoint</vt:lpstr>
      <vt:lpstr>Презентация PowerPoint</vt:lpstr>
      <vt:lpstr>а,о.у,ы,и,я,е  </vt:lpstr>
      <vt:lpstr>Презентация PowerPoint</vt:lpstr>
      <vt:lpstr>Эта башня высока,  Всем видна издалека,  Кораблям большим и малым  Подаёт в моря сигналы </vt:lpstr>
      <vt:lpstr>Презентация PowerPoint</vt:lpstr>
      <vt:lpstr>Презентация PowerPoint</vt:lpstr>
      <vt:lpstr>Лента букв</vt:lpstr>
      <vt:lpstr>Презентация PowerPoint</vt:lpstr>
      <vt:lpstr>Презентация PowerPoint</vt:lpstr>
      <vt:lpstr>вя             ян мя            ял тя             яр дя             яб ля             яп ня             як ся             яз  </vt:lpstr>
      <vt:lpstr>Презентация PowerPoint</vt:lpstr>
      <vt:lpstr>Презентация PowerPoint</vt:lpstr>
      <vt:lpstr>Пословицы. Объясни, почему так говорят? Жить-  Родине служить. Всякому мила своя сторона. Русские трудом славны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Валентина</cp:lastModifiedBy>
  <cp:revision>43</cp:revision>
  <dcterms:created xsi:type="dcterms:W3CDTF">2014-08-12T18:53:38Z</dcterms:created>
  <dcterms:modified xsi:type="dcterms:W3CDTF">2020-11-18T07:23:39Z</dcterms:modified>
</cp:coreProperties>
</file>