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152128" y="663079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Spotlight </a:t>
            </a:r>
            <a:r>
              <a:rPr lang="ru-RU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6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Module 9a</a:t>
            </a: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5" y="-55958"/>
            <a:ext cx="9123565" cy="691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07904" y="2564904"/>
            <a:ext cx="12241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C00000"/>
                </a:solidFill>
              </a:rPr>
              <a:t>FOOD</a:t>
            </a:r>
            <a:endParaRPr lang="ru-RU" sz="25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3275856" y="213285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644008" y="2132856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33379" y="2822096"/>
            <a:ext cx="926753" cy="219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275856" y="3041958"/>
            <a:ext cx="432048" cy="459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319972" y="3041958"/>
            <a:ext cx="324036" cy="1251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627784" y="17728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1.meat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6056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2. fruit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9214" y="293202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3.vegetables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1880" y="4365113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4. dairy products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7784" y="35010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5. drinks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Выноска 1 26"/>
          <p:cNvSpPr/>
          <p:nvPr/>
        </p:nvSpPr>
        <p:spPr>
          <a:xfrm>
            <a:off x="2440182" y="1007559"/>
            <a:ext cx="817240" cy="306324"/>
          </a:xfrm>
          <a:prstGeom prst="borderCallout1">
            <a:avLst>
              <a:gd name="adj1" fmla="val 91116"/>
              <a:gd name="adj2" fmla="val 38"/>
              <a:gd name="adj3" fmla="val 302460"/>
              <a:gd name="adj4" fmla="val 489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pork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Выноска 1 28"/>
          <p:cNvSpPr/>
          <p:nvPr/>
        </p:nvSpPr>
        <p:spPr>
          <a:xfrm>
            <a:off x="1475656" y="1619654"/>
            <a:ext cx="914400" cy="306324"/>
          </a:xfrm>
          <a:prstGeom prst="borderCallout1">
            <a:avLst>
              <a:gd name="adj1" fmla="val 109207"/>
              <a:gd name="adj2" fmla="val 134091"/>
              <a:gd name="adj3" fmla="val 89886"/>
              <a:gd name="adj4" fmla="val 965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beef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Выноска 1 29"/>
          <p:cNvSpPr/>
          <p:nvPr/>
        </p:nvSpPr>
        <p:spPr>
          <a:xfrm>
            <a:off x="667214" y="2042556"/>
            <a:ext cx="1175556" cy="306324"/>
          </a:xfrm>
          <a:prstGeom prst="borderCallout1">
            <a:avLst>
              <a:gd name="adj1" fmla="val 9705"/>
              <a:gd name="adj2" fmla="val 174343"/>
              <a:gd name="adj3" fmla="val 89886"/>
              <a:gd name="adj4" fmla="val 10073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chicken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Выноска 1 30"/>
          <p:cNvSpPr/>
          <p:nvPr/>
        </p:nvSpPr>
        <p:spPr>
          <a:xfrm>
            <a:off x="3491880" y="548073"/>
            <a:ext cx="1196961" cy="306324"/>
          </a:xfrm>
          <a:prstGeom prst="borderCallout1">
            <a:avLst>
              <a:gd name="adj1" fmla="val 95639"/>
              <a:gd name="adj2" fmla="val 675"/>
              <a:gd name="adj3" fmla="val 438145"/>
              <a:gd name="adj4" fmla="val -251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lamb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Выноска 1 31"/>
          <p:cNvSpPr/>
          <p:nvPr/>
        </p:nvSpPr>
        <p:spPr>
          <a:xfrm>
            <a:off x="5296755" y="701235"/>
            <a:ext cx="1471400" cy="306324"/>
          </a:xfrm>
          <a:prstGeom prst="borderCallout1">
            <a:avLst>
              <a:gd name="adj1" fmla="val 95638"/>
              <a:gd name="adj2" fmla="val 2024"/>
              <a:gd name="adj3" fmla="val 392916"/>
              <a:gd name="adj4" fmla="val 78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Выноска 1 32"/>
          <p:cNvSpPr/>
          <p:nvPr/>
        </p:nvSpPr>
        <p:spPr>
          <a:xfrm>
            <a:off x="5778120" y="1107650"/>
            <a:ext cx="1170143" cy="288032"/>
          </a:xfrm>
          <a:prstGeom prst="borderCallout1">
            <a:avLst>
              <a:gd name="adj1" fmla="val 268874"/>
              <a:gd name="adj2" fmla="val -10751"/>
              <a:gd name="adj3" fmla="val 83639"/>
              <a:gd name="adj4" fmla="val -45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banana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Выноска 1 33"/>
          <p:cNvSpPr/>
          <p:nvPr/>
        </p:nvSpPr>
        <p:spPr>
          <a:xfrm>
            <a:off x="7236296" y="954488"/>
            <a:ext cx="914400" cy="306324"/>
          </a:xfrm>
          <a:prstGeom prst="borderCallout1">
            <a:avLst>
              <a:gd name="adj1" fmla="val 305951"/>
              <a:gd name="adj2" fmla="val -150757"/>
              <a:gd name="adj3" fmla="val 101193"/>
              <a:gd name="adj4" fmla="val 25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peach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Выноска 1 34"/>
          <p:cNvSpPr/>
          <p:nvPr/>
        </p:nvSpPr>
        <p:spPr>
          <a:xfrm>
            <a:off x="7884368" y="1395682"/>
            <a:ext cx="1062118" cy="306324"/>
          </a:xfrm>
          <a:prstGeom prst="borderCallout1">
            <a:avLst>
              <a:gd name="adj1" fmla="val 5182"/>
              <a:gd name="adj2" fmla="val -2272"/>
              <a:gd name="adj3" fmla="val 187127"/>
              <a:gd name="adj4" fmla="val -1897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apricot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Выноска 1 35"/>
          <p:cNvSpPr/>
          <p:nvPr/>
        </p:nvSpPr>
        <p:spPr>
          <a:xfrm>
            <a:off x="7603390" y="1925978"/>
            <a:ext cx="1343096" cy="306324"/>
          </a:xfrm>
          <a:prstGeom prst="borderCallout1">
            <a:avLst>
              <a:gd name="adj1" fmla="val 5181"/>
              <a:gd name="adj2" fmla="val 1982"/>
              <a:gd name="adj3" fmla="val 35612"/>
              <a:gd name="adj4" fmla="val -1270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grape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Выноска 1 36"/>
          <p:cNvSpPr/>
          <p:nvPr/>
        </p:nvSpPr>
        <p:spPr>
          <a:xfrm>
            <a:off x="7884368" y="2564904"/>
            <a:ext cx="1180728" cy="306324"/>
          </a:xfrm>
          <a:prstGeom prst="borderCallout1">
            <a:avLst>
              <a:gd name="adj1" fmla="val -1602"/>
              <a:gd name="adj2" fmla="val -359"/>
              <a:gd name="adj3" fmla="val -165655"/>
              <a:gd name="adj4" fmla="val -1731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melon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Выноска 1 37"/>
          <p:cNvSpPr/>
          <p:nvPr/>
        </p:nvSpPr>
        <p:spPr>
          <a:xfrm>
            <a:off x="6588224" y="2564904"/>
            <a:ext cx="914400" cy="257192"/>
          </a:xfrm>
          <a:prstGeom prst="borderCallout1">
            <a:avLst>
              <a:gd name="adj1" fmla="val 13363"/>
              <a:gd name="adj2" fmla="val 5303"/>
              <a:gd name="adj3" fmla="val -173003"/>
              <a:gd name="adj4" fmla="val -837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orange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Выноска 1 38"/>
          <p:cNvSpPr/>
          <p:nvPr/>
        </p:nvSpPr>
        <p:spPr>
          <a:xfrm>
            <a:off x="5633632" y="2348880"/>
            <a:ext cx="914400" cy="344620"/>
          </a:xfrm>
          <a:prstGeom prst="borderCallout1">
            <a:avLst>
              <a:gd name="adj1" fmla="val -1351"/>
              <a:gd name="adj2" fmla="val 2273"/>
              <a:gd name="adj3" fmla="val -76451"/>
              <a:gd name="adj4" fmla="val -45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lemon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Выноска 1 39"/>
          <p:cNvSpPr/>
          <p:nvPr/>
        </p:nvSpPr>
        <p:spPr>
          <a:xfrm>
            <a:off x="8150696" y="3134079"/>
            <a:ext cx="914400" cy="366929"/>
          </a:xfrm>
          <a:prstGeom prst="borderCallout1">
            <a:avLst>
              <a:gd name="adj1" fmla="val -795"/>
              <a:gd name="adj2" fmla="val -757"/>
              <a:gd name="adj3" fmla="val -2751"/>
              <a:gd name="adj4" fmla="val -88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carrot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Выноска 1 40"/>
          <p:cNvSpPr/>
          <p:nvPr/>
        </p:nvSpPr>
        <p:spPr>
          <a:xfrm>
            <a:off x="8026454" y="3611263"/>
            <a:ext cx="1038642" cy="306324"/>
          </a:xfrm>
          <a:prstGeom prst="borderCallout1">
            <a:avLst>
              <a:gd name="adj1" fmla="val 5182"/>
              <a:gd name="adj2" fmla="val -330"/>
              <a:gd name="adj3" fmla="val -145301"/>
              <a:gd name="adj4" fmla="val -676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tomato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Выноска 1 41"/>
          <p:cNvSpPr/>
          <p:nvPr/>
        </p:nvSpPr>
        <p:spPr>
          <a:xfrm>
            <a:off x="7822247" y="4058789"/>
            <a:ext cx="1304970" cy="306324"/>
          </a:xfrm>
          <a:prstGeom prst="borderCallout1">
            <a:avLst>
              <a:gd name="adj1" fmla="val 658"/>
              <a:gd name="adj2" fmla="val 3346"/>
              <a:gd name="adj3" fmla="val -276463"/>
              <a:gd name="adj4" fmla="val -425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potato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Выноска 1 42"/>
          <p:cNvSpPr/>
          <p:nvPr/>
        </p:nvSpPr>
        <p:spPr>
          <a:xfrm>
            <a:off x="7502624" y="4549780"/>
            <a:ext cx="1245840" cy="391388"/>
          </a:xfrm>
          <a:prstGeom prst="borderCallout1">
            <a:avLst>
              <a:gd name="adj1" fmla="val -6029"/>
              <a:gd name="adj2" fmla="val 3899"/>
              <a:gd name="adj3" fmla="val -344141"/>
              <a:gd name="adj4" fmla="val -261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cabbage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Выноска 1 43"/>
          <p:cNvSpPr/>
          <p:nvPr/>
        </p:nvSpPr>
        <p:spPr>
          <a:xfrm>
            <a:off x="6491063" y="4070749"/>
            <a:ext cx="914400" cy="306324"/>
          </a:xfrm>
          <a:prstGeom prst="borderCallout1">
            <a:avLst>
              <a:gd name="adj1" fmla="val 659"/>
              <a:gd name="adj2" fmla="val 37122"/>
              <a:gd name="adj3" fmla="val -276464"/>
              <a:gd name="adj4" fmla="val 3590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onion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Выноска 1 44"/>
          <p:cNvSpPr/>
          <p:nvPr/>
        </p:nvSpPr>
        <p:spPr>
          <a:xfrm>
            <a:off x="6090832" y="4581679"/>
            <a:ext cx="1033182" cy="369332"/>
          </a:xfrm>
          <a:prstGeom prst="borderCallout1">
            <a:avLst>
              <a:gd name="adj1" fmla="val -7509"/>
              <a:gd name="adj2" fmla="val 3736"/>
              <a:gd name="adj3" fmla="val -360156"/>
              <a:gd name="adj4" fmla="val 3542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pepper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Выноска 1 45"/>
          <p:cNvSpPr/>
          <p:nvPr/>
        </p:nvSpPr>
        <p:spPr>
          <a:xfrm>
            <a:off x="5320920" y="3986772"/>
            <a:ext cx="914400" cy="306324"/>
          </a:xfrm>
          <a:prstGeom prst="borderCallout1">
            <a:avLst>
              <a:gd name="adj1" fmla="val -243574"/>
              <a:gd name="adj2" fmla="val 106818"/>
              <a:gd name="adj3" fmla="val -5094"/>
              <a:gd name="adj4" fmla="val 753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bean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Выноска 1 46"/>
          <p:cNvSpPr/>
          <p:nvPr/>
        </p:nvSpPr>
        <p:spPr>
          <a:xfrm>
            <a:off x="4968044" y="3508888"/>
            <a:ext cx="1110129" cy="353571"/>
          </a:xfrm>
          <a:prstGeom prst="borderCallout1">
            <a:avLst>
              <a:gd name="adj1" fmla="val -842"/>
              <a:gd name="adj2" fmla="val 66548"/>
              <a:gd name="adj3" fmla="val -110852"/>
              <a:gd name="adj4" fmla="val 9894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celery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Выноска 1 47"/>
          <p:cNvSpPr/>
          <p:nvPr/>
        </p:nvSpPr>
        <p:spPr>
          <a:xfrm>
            <a:off x="5633632" y="5661248"/>
            <a:ext cx="954592" cy="306324"/>
          </a:xfrm>
          <a:prstGeom prst="borderCallout1">
            <a:avLst>
              <a:gd name="adj1" fmla="val -3864"/>
              <a:gd name="adj2" fmla="val 9083"/>
              <a:gd name="adj3" fmla="val -317170"/>
              <a:gd name="adj4" fmla="val -2527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milk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Выноска 1 48"/>
          <p:cNvSpPr/>
          <p:nvPr/>
        </p:nvSpPr>
        <p:spPr>
          <a:xfrm>
            <a:off x="5242166" y="6273896"/>
            <a:ext cx="1089279" cy="306324"/>
          </a:xfrm>
          <a:prstGeom prst="borderCallout1">
            <a:avLst>
              <a:gd name="adj1" fmla="val -8387"/>
              <a:gd name="adj2" fmla="val 13289"/>
              <a:gd name="adj3" fmla="val -534266"/>
              <a:gd name="adj4" fmla="val -399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cheese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Выноска 1 49"/>
          <p:cNvSpPr/>
          <p:nvPr/>
        </p:nvSpPr>
        <p:spPr>
          <a:xfrm>
            <a:off x="4050103" y="5967572"/>
            <a:ext cx="1151806" cy="306324"/>
          </a:xfrm>
          <a:prstGeom prst="borderCallout1">
            <a:avLst>
              <a:gd name="adj1" fmla="val -3864"/>
              <a:gd name="adj2" fmla="val 26550"/>
              <a:gd name="adj3" fmla="val -416673"/>
              <a:gd name="adj4" fmla="val 3383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yoghurt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Выноска 1 50"/>
          <p:cNvSpPr/>
          <p:nvPr/>
        </p:nvSpPr>
        <p:spPr>
          <a:xfrm>
            <a:off x="3419440" y="6395627"/>
            <a:ext cx="1224568" cy="369186"/>
          </a:xfrm>
          <a:prstGeom prst="borderCallout1">
            <a:avLst>
              <a:gd name="adj1" fmla="val -3767"/>
              <a:gd name="adj2" fmla="val 15426"/>
              <a:gd name="adj3" fmla="val -465420"/>
              <a:gd name="adj4" fmla="val 5104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ce cream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Выноска 1 51"/>
          <p:cNvSpPr/>
          <p:nvPr/>
        </p:nvSpPr>
        <p:spPr>
          <a:xfrm>
            <a:off x="2138460" y="5229200"/>
            <a:ext cx="1029384" cy="306324"/>
          </a:xfrm>
          <a:prstGeom prst="borderCallout1">
            <a:avLst>
              <a:gd name="adj1" fmla="val -12910"/>
              <a:gd name="adj2" fmla="val 89918"/>
              <a:gd name="adj3" fmla="val -452856"/>
              <a:gd name="adj4" fmla="val 1124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coffee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Выноска 1 52"/>
          <p:cNvSpPr/>
          <p:nvPr/>
        </p:nvSpPr>
        <p:spPr>
          <a:xfrm>
            <a:off x="1991692" y="4788006"/>
            <a:ext cx="796728" cy="306324"/>
          </a:xfrm>
          <a:prstGeom prst="borderCallout1">
            <a:avLst>
              <a:gd name="adj1" fmla="val -3864"/>
              <a:gd name="adj2" fmla="val 101220"/>
              <a:gd name="adj3" fmla="val -321693"/>
              <a:gd name="adj4" fmla="val 12686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Выноска 1 53"/>
          <p:cNvSpPr/>
          <p:nvPr/>
        </p:nvSpPr>
        <p:spPr>
          <a:xfrm>
            <a:off x="1024070" y="4507268"/>
            <a:ext cx="914400" cy="259077"/>
          </a:xfrm>
          <a:prstGeom prst="borderCallout1">
            <a:avLst>
              <a:gd name="adj1" fmla="val 8055"/>
              <a:gd name="adj2" fmla="val 99242"/>
              <a:gd name="adj3" fmla="val -256488"/>
              <a:gd name="adj4" fmla="val 1965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water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5" name="Выноска 1 54"/>
          <p:cNvSpPr/>
          <p:nvPr/>
        </p:nvSpPr>
        <p:spPr>
          <a:xfrm>
            <a:off x="373720" y="4110500"/>
            <a:ext cx="1471246" cy="306324"/>
          </a:xfrm>
          <a:prstGeom prst="borderCallout1">
            <a:avLst>
              <a:gd name="adj1" fmla="val 14227"/>
              <a:gd name="adj2" fmla="val 99961"/>
              <a:gd name="adj3" fmla="val -127210"/>
              <a:gd name="adj4" fmla="val 1641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ilk shake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Выноска 1 55"/>
          <p:cNvSpPr/>
          <p:nvPr/>
        </p:nvSpPr>
        <p:spPr>
          <a:xfrm>
            <a:off x="467544" y="3764425"/>
            <a:ext cx="1013726" cy="294364"/>
          </a:xfrm>
          <a:prstGeom prst="borderCallout1">
            <a:avLst>
              <a:gd name="adj1" fmla="val 4630"/>
              <a:gd name="adj2" fmla="val 99636"/>
              <a:gd name="adj3" fmla="val -28698"/>
              <a:gd name="adj4" fmla="val 21587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juice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6572"/>
            <a:ext cx="4833967" cy="669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Ex. 7a, p. 8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712" y="9087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47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7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5000" b="1" dirty="0" smtClean="0">
                <a:solidFill>
                  <a:srgbClr val="C00000"/>
                </a:solidFill>
              </a:rPr>
              <a:t>Stand up! </a:t>
            </a:r>
          </a:p>
          <a:p>
            <a:r>
              <a:rPr lang="en-US" sz="5000" b="1" dirty="0" smtClean="0">
                <a:solidFill>
                  <a:srgbClr val="C00000"/>
                </a:solidFill>
              </a:rPr>
              <a:t>Hands up! </a:t>
            </a:r>
          </a:p>
          <a:p>
            <a:r>
              <a:rPr lang="en-US" sz="5000" b="1" dirty="0" smtClean="0">
                <a:solidFill>
                  <a:srgbClr val="C00000"/>
                </a:solidFill>
              </a:rPr>
              <a:t>Hands down! </a:t>
            </a:r>
          </a:p>
          <a:p>
            <a:r>
              <a:rPr lang="en-US" sz="5000" b="1" dirty="0" smtClean="0">
                <a:solidFill>
                  <a:srgbClr val="C00000"/>
                </a:solidFill>
              </a:rPr>
              <a:t>Sit down! </a:t>
            </a:r>
            <a:endParaRPr lang="ru-RU" sz="5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76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29437"/>
              </p:ext>
            </p:extLst>
          </p:nvPr>
        </p:nvGraphicFramePr>
        <p:xfrm>
          <a:off x="683568" y="188640"/>
          <a:ext cx="7704856" cy="54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84405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“Thin” questions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“Thick” questions</a:t>
                      </a:r>
                      <a:endParaRPr lang="ru-RU" dirty="0"/>
                    </a:p>
                  </a:txBody>
                  <a:tcPr/>
                </a:tc>
              </a:tr>
              <a:tr h="8597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 What do the British usually</a:t>
                      </a:r>
                      <a:r>
                        <a:rPr lang="en-US" baseline="0" dirty="0" smtClean="0"/>
                        <a:t>  </a:t>
                      </a:r>
                      <a:r>
                        <a:rPr lang="ru-RU" baseline="0" dirty="0" smtClean="0"/>
                        <a:t>   </a:t>
                      </a:r>
                      <a:r>
                        <a:rPr lang="en-US" baseline="0" dirty="0" smtClean="0"/>
                        <a:t> have for breakfast?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 What is the most important  </a:t>
                      </a:r>
                      <a:r>
                        <a:rPr lang="ru-RU" dirty="0" smtClean="0"/>
                        <a:t>    </a:t>
                      </a:r>
                      <a:r>
                        <a:rPr lang="en-US" dirty="0" smtClean="0"/>
                        <a:t> idea of the text? </a:t>
                      </a:r>
                      <a:endParaRPr lang="ru-RU" dirty="0"/>
                    </a:p>
                  </a:txBody>
                  <a:tcPr anchor="ctr"/>
                </a:tc>
              </a:tr>
              <a:tr h="6800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</a:tr>
              <a:tr h="9743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 Do you think the British eat a</a:t>
                      </a:r>
                      <a:r>
                        <a:rPr lang="ru-RU" dirty="0" smtClean="0"/>
                        <a:t>   </a:t>
                      </a:r>
                      <a:r>
                        <a:rPr lang="en-US" dirty="0" smtClean="0"/>
                        <a:t> traditional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English breakfast every morning?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 What is your idea of British  </a:t>
                      </a:r>
                      <a:r>
                        <a:rPr lang="ru-RU" dirty="0" smtClean="0"/>
                        <a:t>   </a:t>
                      </a:r>
                      <a:r>
                        <a:rPr lang="en-US" dirty="0" smtClean="0"/>
                        <a:t>  food?</a:t>
                      </a:r>
                      <a:endParaRPr lang="ru-RU" dirty="0"/>
                    </a:p>
                  </a:txBody>
                  <a:tcPr anchor="ctr"/>
                </a:tc>
              </a:tr>
              <a:tr h="6800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</a:tr>
              <a:tr h="6820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 When do the British get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         </a:t>
                      </a:r>
                      <a:r>
                        <a:rPr lang="en-US" baseline="0" dirty="0" smtClean="0"/>
                        <a:t> together for a traditional roast?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 What do you think about   </a:t>
                      </a:r>
                      <a:r>
                        <a:rPr lang="ru-RU" dirty="0" smtClean="0"/>
                        <a:t>   </a:t>
                      </a:r>
                      <a:r>
                        <a:rPr lang="en-US" dirty="0" smtClean="0"/>
                        <a:t>   “packed” lunch? </a:t>
                      </a:r>
                      <a:endParaRPr lang="ru-RU" dirty="0"/>
                    </a:p>
                  </a:txBody>
                  <a:tcPr anchor="ctr"/>
                </a:tc>
              </a:tr>
              <a:tr h="68009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136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217727"/>
              </p:ext>
            </p:extLst>
          </p:nvPr>
        </p:nvGraphicFramePr>
        <p:xfrm>
          <a:off x="1691680" y="1628800"/>
          <a:ext cx="6562726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363"/>
                <a:gridCol w="3281363"/>
              </a:tblGrid>
              <a:tr h="7920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Name</a:t>
                      </a:r>
                      <a:r>
                        <a:rPr lang="en-US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 adjectives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verbs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Phrase of 4 words 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Synonym</a:t>
                      </a:r>
                      <a:r>
                        <a:rPr lang="en-US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ru-RU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31840" y="548680"/>
            <a:ext cx="338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Make  </a:t>
            </a:r>
            <a:r>
              <a:rPr lang="en-US" b="1" dirty="0"/>
              <a:t>«</a:t>
            </a:r>
            <a:r>
              <a:rPr lang="en-US" b="1" dirty="0" err="1"/>
              <a:t>cinquain</a:t>
            </a:r>
            <a:r>
              <a:rPr lang="en-US" b="1" dirty="0"/>
              <a:t>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0387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155</Words>
  <Application>Microsoft Office PowerPoint</Application>
  <PresentationFormat>Экран (4:3)</PresentationFormat>
  <Paragraphs>55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Наталья Н. Миронова</cp:lastModifiedBy>
  <cp:revision>52</cp:revision>
  <dcterms:created xsi:type="dcterms:W3CDTF">2014-04-01T16:35:38Z</dcterms:created>
  <dcterms:modified xsi:type="dcterms:W3CDTF">2021-06-10T03:17:07Z</dcterms:modified>
</cp:coreProperties>
</file>