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mp3" ContentType="audio/m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sldIdLst>
    <p:sldId id="265" r:id="rId2"/>
    <p:sldId id="257" r:id="rId3"/>
    <p:sldId id="258" r:id="rId4"/>
    <p:sldId id="261" r:id="rId5"/>
    <p:sldId id="264" r:id="rId6"/>
    <p:sldId id="268" r:id="rId7"/>
    <p:sldId id="269" r:id="rId8"/>
    <p:sldId id="270" r:id="rId9"/>
    <p:sldId id="275" r:id="rId10"/>
    <p:sldId id="274" r:id="rId11"/>
    <p:sldId id="273" r:id="rId12"/>
    <p:sldId id="276" r:id="rId13"/>
    <p:sldId id="277" r:id="rId14"/>
    <p:sldId id="278" r:id="rId15"/>
    <p:sldId id="271" r:id="rId16"/>
    <p:sldId id="272" r:id="rId17"/>
    <p:sldId id="282" r:id="rId18"/>
    <p:sldId id="279" r:id="rId19"/>
    <p:sldId id="280" r:id="rId20"/>
    <p:sldId id="284" r:id="rId21"/>
    <p:sldId id="283" r:id="rId22"/>
    <p:sldId id="281" r:id="rId2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6233" autoAdjust="0"/>
  </p:normalViewPr>
  <p:slideViewPr>
    <p:cSldViewPr snapToGrid="0">
      <p:cViewPr varScale="1">
        <p:scale>
          <a:sx n="86" d="100"/>
          <a:sy n="86" d="100"/>
        </p:scale>
        <p:origin x="-78" y="-42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8EFF2E-9C9D-4A94-BADA-D62ACF5ECEC9}" type="datetimeFigureOut">
              <a:rPr lang="ru-RU" smtClean="0"/>
              <a:pPr/>
              <a:t>16.03.2017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70F27F-5EC2-46ED-BE9E-20C11CE6EE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501266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70F27F-5EC2-46ED-BE9E-20C11CE6EEA7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57451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04B67-DA0F-4FC5-9131-79DAB07FA6C6}" type="datetimeFigureOut">
              <a:rPr lang="ru-RU" smtClean="0"/>
              <a:pPr/>
              <a:t>16.03.2017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44811-100A-4877-AFAE-ED1BAF8BE9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753311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04B67-DA0F-4FC5-9131-79DAB07FA6C6}" type="datetimeFigureOut">
              <a:rPr lang="ru-RU" smtClean="0"/>
              <a:pPr/>
              <a:t>16.03.2017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44811-100A-4877-AFAE-ED1BAF8BE9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637899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04B67-DA0F-4FC5-9131-79DAB07FA6C6}" type="datetimeFigureOut">
              <a:rPr lang="ru-RU" smtClean="0"/>
              <a:pPr/>
              <a:t>16.03.2017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44811-100A-4877-AFAE-ED1BAF8BE9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162758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04B67-DA0F-4FC5-9131-79DAB07FA6C6}" type="datetimeFigureOut">
              <a:rPr lang="ru-RU" smtClean="0"/>
              <a:pPr/>
              <a:t>16.03.2017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44811-100A-4877-AFAE-ED1BAF8BE9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638925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04B67-DA0F-4FC5-9131-79DAB07FA6C6}" type="datetimeFigureOut">
              <a:rPr lang="ru-RU" smtClean="0"/>
              <a:pPr/>
              <a:t>16.03.2017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44811-100A-4877-AFAE-ED1BAF8BE9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495797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04B67-DA0F-4FC5-9131-79DAB07FA6C6}" type="datetimeFigureOut">
              <a:rPr lang="ru-RU" smtClean="0"/>
              <a:pPr/>
              <a:t>16.03.2017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44811-100A-4877-AFAE-ED1BAF8BE9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914523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04B67-DA0F-4FC5-9131-79DAB07FA6C6}" type="datetimeFigureOut">
              <a:rPr lang="ru-RU" smtClean="0"/>
              <a:pPr/>
              <a:t>16.03.2017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44811-100A-4877-AFAE-ED1BAF8BE9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227511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04B67-DA0F-4FC5-9131-79DAB07FA6C6}" type="datetimeFigureOut">
              <a:rPr lang="ru-RU" smtClean="0"/>
              <a:pPr/>
              <a:t>16.03.2017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44811-100A-4877-AFAE-ED1BAF8BE9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363309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04B67-DA0F-4FC5-9131-79DAB07FA6C6}" type="datetimeFigureOut">
              <a:rPr lang="ru-RU" smtClean="0"/>
              <a:pPr/>
              <a:t>16.03.2017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44811-100A-4877-AFAE-ED1BAF8BE9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500896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04B67-DA0F-4FC5-9131-79DAB07FA6C6}" type="datetimeFigureOut">
              <a:rPr lang="ru-RU" smtClean="0"/>
              <a:pPr/>
              <a:t>16.03.2017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44811-100A-4877-AFAE-ED1BAF8BE9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075812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04B67-DA0F-4FC5-9131-79DAB07FA6C6}" type="datetimeFigureOut">
              <a:rPr lang="ru-RU" smtClean="0"/>
              <a:pPr/>
              <a:t>16.03.2017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44811-100A-4877-AFAE-ED1BAF8BE9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378422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04B67-DA0F-4FC5-9131-79DAB07FA6C6}" type="datetimeFigureOut">
              <a:rPr lang="ru-RU" smtClean="0"/>
              <a:pPr/>
              <a:t>16.03.2017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C44811-100A-4877-AFAE-ED1BAF8BE9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96782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29.png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6" Type="http://schemas.microsoft.com/office/2007/relationships/media" Target="../media/media1.mp3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2.png"/><Relationship Id="rId7" Type="http://schemas.openxmlformats.org/officeDocument/2006/relationships/image" Target="../media/image44.png"/><Relationship Id="rId2" Type="http://schemas.openxmlformats.org/officeDocument/2006/relationships/image" Target="../media/image41.emf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43.png"/><Relationship Id="rId4" Type="http://schemas.microsoft.com/office/2007/relationships/hdphoto" Target="../media/hdphoto1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png"/><Relationship Id="rId5" Type="http://schemas.openxmlformats.org/officeDocument/2006/relationships/image" Target="../media/image51.jpeg"/><Relationship Id="rId4" Type="http://schemas.openxmlformats.org/officeDocument/2006/relationships/image" Target="../media/image50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gif"/><Relationship Id="rId3" Type="http://schemas.openxmlformats.org/officeDocument/2006/relationships/image" Target="../media/image56.gif"/><Relationship Id="rId7" Type="http://schemas.openxmlformats.org/officeDocument/2006/relationships/image" Target="../media/image6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jpeg"/><Relationship Id="rId5" Type="http://schemas.openxmlformats.org/officeDocument/2006/relationships/image" Target="../media/image58.gif"/><Relationship Id="rId4" Type="http://schemas.openxmlformats.org/officeDocument/2006/relationships/image" Target="../media/image57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http://2.bp.blogspot.com/-Gz-_hfT2H5Q/VTiWd8X4gqI/AAAAAAAAKV0/4ydkcHXyV7g/s1600/adhd-educatio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66501" y="-45695"/>
            <a:ext cx="9622132" cy="6992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84893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kaf-fiz-1586.narod.ru/11bf/dop_uchebnik/thermal_expansion.files/image01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86017" y="846240"/>
            <a:ext cx="4222351" cy="4307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s00.yaplakal.com/pics/pics_original/6/5/3/584935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582" y="459537"/>
            <a:ext cx="6096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37417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Freeform 2" descr="Крупное конфетти"/>
          <p:cNvSpPr>
            <a:spLocks/>
          </p:cNvSpPr>
          <p:nvPr/>
        </p:nvSpPr>
        <p:spPr bwMode="auto">
          <a:xfrm>
            <a:off x="3701302" y="6534150"/>
            <a:ext cx="5616575" cy="647700"/>
          </a:xfrm>
          <a:custGeom>
            <a:avLst/>
            <a:gdLst>
              <a:gd name="T0" fmla="*/ 2147483647 w 5050"/>
              <a:gd name="T1" fmla="*/ 2147483647 h 567"/>
              <a:gd name="T2" fmla="*/ 2147483647 w 5050"/>
              <a:gd name="T3" fmla="*/ 2147483647 h 567"/>
              <a:gd name="T4" fmla="*/ 2147483647 w 5050"/>
              <a:gd name="T5" fmla="*/ 2147483647 h 567"/>
              <a:gd name="T6" fmla="*/ 2147483647 w 5050"/>
              <a:gd name="T7" fmla="*/ 2147483647 h 567"/>
              <a:gd name="T8" fmla="*/ 2147483647 w 5050"/>
              <a:gd name="T9" fmla="*/ 2147483647 h 567"/>
              <a:gd name="T10" fmla="*/ 2147483647 w 5050"/>
              <a:gd name="T11" fmla="*/ 2147483647 h 567"/>
              <a:gd name="T12" fmla="*/ 2147483647 w 5050"/>
              <a:gd name="T13" fmla="*/ 2147483647 h 567"/>
              <a:gd name="T14" fmla="*/ 2147483647 w 5050"/>
              <a:gd name="T15" fmla="*/ 2147483647 h 567"/>
              <a:gd name="T16" fmla="*/ 2147483647 w 5050"/>
              <a:gd name="T17" fmla="*/ 2147483647 h 567"/>
              <a:gd name="T18" fmla="*/ 2147483647 w 5050"/>
              <a:gd name="T19" fmla="*/ 2147483647 h 567"/>
              <a:gd name="T20" fmla="*/ 2147483647 w 5050"/>
              <a:gd name="T21" fmla="*/ 2147483647 h 567"/>
              <a:gd name="T22" fmla="*/ 2147483647 w 5050"/>
              <a:gd name="T23" fmla="*/ 0 h 567"/>
              <a:gd name="T24" fmla="*/ 2147483647 w 5050"/>
              <a:gd name="T25" fmla="*/ 2147483647 h 567"/>
              <a:gd name="T26" fmla="*/ 2147483647 w 5050"/>
              <a:gd name="T27" fmla="*/ 2147483647 h 567"/>
              <a:gd name="T28" fmla="*/ 2147483647 w 5050"/>
              <a:gd name="T29" fmla="*/ 2147483647 h 567"/>
              <a:gd name="T30" fmla="*/ 2147483647 w 5050"/>
              <a:gd name="T31" fmla="*/ 2147483647 h 567"/>
              <a:gd name="T32" fmla="*/ 2147483647 w 5050"/>
              <a:gd name="T33" fmla="*/ 2147483647 h 567"/>
              <a:gd name="T34" fmla="*/ 2147483647 w 5050"/>
              <a:gd name="T35" fmla="*/ 2147483647 h 567"/>
              <a:gd name="T36" fmla="*/ 2147483647 w 5050"/>
              <a:gd name="T37" fmla="*/ 2147483647 h 567"/>
              <a:gd name="T38" fmla="*/ 2147483647 w 5050"/>
              <a:gd name="T39" fmla="*/ 0 h 567"/>
              <a:gd name="T40" fmla="*/ 2147483647 w 5050"/>
              <a:gd name="T41" fmla="*/ 2147483647 h 567"/>
              <a:gd name="T42" fmla="*/ 2147483647 w 5050"/>
              <a:gd name="T43" fmla="*/ 2147483647 h 567"/>
              <a:gd name="T44" fmla="*/ 2147483647 w 5050"/>
              <a:gd name="T45" fmla="*/ 2147483647 h 567"/>
              <a:gd name="T46" fmla="*/ 2147483647 w 5050"/>
              <a:gd name="T47" fmla="*/ 2147483647 h 567"/>
              <a:gd name="T48" fmla="*/ 2147483647 w 5050"/>
              <a:gd name="T49" fmla="*/ 2147483647 h 567"/>
              <a:gd name="T50" fmla="*/ 2147483647 w 5050"/>
              <a:gd name="T51" fmla="*/ 2147483647 h 567"/>
              <a:gd name="T52" fmla="*/ 2147483647 w 5050"/>
              <a:gd name="T53" fmla="*/ 2147483647 h 567"/>
              <a:gd name="T54" fmla="*/ 2147483647 w 5050"/>
              <a:gd name="T55" fmla="*/ 2147483647 h 567"/>
              <a:gd name="T56" fmla="*/ 2147483647 w 5050"/>
              <a:gd name="T57" fmla="*/ 2147483647 h 567"/>
              <a:gd name="T58" fmla="*/ 2147483647 w 5050"/>
              <a:gd name="T59" fmla="*/ 2147483647 h 567"/>
              <a:gd name="T60" fmla="*/ 2147483647 w 5050"/>
              <a:gd name="T61" fmla="*/ 2147483647 h 567"/>
              <a:gd name="T62" fmla="*/ 2147483647 w 5050"/>
              <a:gd name="T63" fmla="*/ 2147483647 h 567"/>
              <a:gd name="T64" fmla="*/ 2147483647 w 5050"/>
              <a:gd name="T65" fmla="*/ 2147483647 h 567"/>
              <a:gd name="T66" fmla="*/ 2147483647 w 5050"/>
              <a:gd name="T67" fmla="*/ 2147483647 h 567"/>
              <a:gd name="T68" fmla="*/ 2147483647 w 5050"/>
              <a:gd name="T69" fmla="*/ 2147483647 h 567"/>
              <a:gd name="T70" fmla="*/ 2147483647 w 5050"/>
              <a:gd name="T71" fmla="*/ 2147483647 h 567"/>
              <a:gd name="T72" fmla="*/ 2147483647 w 5050"/>
              <a:gd name="T73" fmla="*/ 2147483647 h 567"/>
              <a:gd name="T74" fmla="*/ 2147483647 w 5050"/>
              <a:gd name="T75" fmla="*/ 2147483647 h 567"/>
              <a:gd name="T76" fmla="*/ 2147483647 w 5050"/>
              <a:gd name="T77" fmla="*/ 2147483647 h 567"/>
              <a:gd name="T78" fmla="*/ 2147483647 w 5050"/>
              <a:gd name="T79" fmla="*/ 2147483647 h 567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5050"/>
              <a:gd name="T121" fmla="*/ 0 h 567"/>
              <a:gd name="T122" fmla="*/ 5050 w 5050"/>
              <a:gd name="T123" fmla="*/ 567 h 567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5050" h="567">
                <a:moveTo>
                  <a:pt x="86" y="329"/>
                </a:moveTo>
                <a:cubicBezTo>
                  <a:pt x="110" y="306"/>
                  <a:pt x="127" y="275"/>
                  <a:pt x="152" y="255"/>
                </a:cubicBezTo>
                <a:cubicBezTo>
                  <a:pt x="167" y="243"/>
                  <a:pt x="186" y="234"/>
                  <a:pt x="201" y="222"/>
                </a:cubicBezTo>
                <a:cubicBezTo>
                  <a:pt x="234" y="195"/>
                  <a:pt x="248" y="176"/>
                  <a:pt x="292" y="165"/>
                </a:cubicBezTo>
                <a:cubicBezTo>
                  <a:pt x="300" y="159"/>
                  <a:pt x="308" y="153"/>
                  <a:pt x="317" y="148"/>
                </a:cubicBezTo>
                <a:cubicBezTo>
                  <a:pt x="325" y="144"/>
                  <a:pt x="334" y="144"/>
                  <a:pt x="341" y="140"/>
                </a:cubicBezTo>
                <a:cubicBezTo>
                  <a:pt x="429" y="88"/>
                  <a:pt x="287" y="160"/>
                  <a:pt x="374" y="107"/>
                </a:cubicBezTo>
                <a:cubicBezTo>
                  <a:pt x="415" y="82"/>
                  <a:pt x="474" y="86"/>
                  <a:pt x="522" y="74"/>
                </a:cubicBezTo>
                <a:cubicBezTo>
                  <a:pt x="547" y="58"/>
                  <a:pt x="569" y="51"/>
                  <a:pt x="596" y="41"/>
                </a:cubicBezTo>
                <a:cubicBezTo>
                  <a:pt x="848" y="49"/>
                  <a:pt x="906" y="58"/>
                  <a:pt x="1156" y="50"/>
                </a:cubicBezTo>
                <a:cubicBezTo>
                  <a:pt x="1233" y="33"/>
                  <a:pt x="1307" y="24"/>
                  <a:pt x="1386" y="17"/>
                </a:cubicBezTo>
                <a:cubicBezTo>
                  <a:pt x="1563" y="28"/>
                  <a:pt x="1463" y="22"/>
                  <a:pt x="1576" y="0"/>
                </a:cubicBezTo>
                <a:cubicBezTo>
                  <a:pt x="1719" y="3"/>
                  <a:pt x="1861" y="3"/>
                  <a:pt x="2004" y="8"/>
                </a:cubicBezTo>
                <a:cubicBezTo>
                  <a:pt x="2045" y="10"/>
                  <a:pt x="2043" y="63"/>
                  <a:pt x="2086" y="66"/>
                </a:cubicBezTo>
                <a:cubicBezTo>
                  <a:pt x="2163" y="71"/>
                  <a:pt x="2239" y="71"/>
                  <a:pt x="2316" y="74"/>
                </a:cubicBezTo>
                <a:cubicBezTo>
                  <a:pt x="2363" y="83"/>
                  <a:pt x="2364" y="96"/>
                  <a:pt x="2407" y="107"/>
                </a:cubicBezTo>
                <a:cubicBezTo>
                  <a:pt x="2437" y="104"/>
                  <a:pt x="2467" y="103"/>
                  <a:pt x="2497" y="99"/>
                </a:cubicBezTo>
                <a:cubicBezTo>
                  <a:pt x="2531" y="94"/>
                  <a:pt x="2562" y="68"/>
                  <a:pt x="2596" y="66"/>
                </a:cubicBezTo>
                <a:cubicBezTo>
                  <a:pt x="2829" y="53"/>
                  <a:pt x="2695" y="60"/>
                  <a:pt x="2999" y="50"/>
                </a:cubicBezTo>
                <a:cubicBezTo>
                  <a:pt x="3079" y="36"/>
                  <a:pt x="3121" y="9"/>
                  <a:pt x="3205" y="0"/>
                </a:cubicBezTo>
                <a:cubicBezTo>
                  <a:pt x="3316" y="14"/>
                  <a:pt x="3439" y="4"/>
                  <a:pt x="3550" y="8"/>
                </a:cubicBezTo>
                <a:cubicBezTo>
                  <a:pt x="3616" y="26"/>
                  <a:pt x="3680" y="66"/>
                  <a:pt x="3748" y="74"/>
                </a:cubicBezTo>
                <a:cubicBezTo>
                  <a:pt x="3784" y="78"/>
                  <a:pt x="3819" y="79"/>
                  <a:pt x="3855" y="82"/>
                </a:cubicBezTo>
                <a:cubicBezTo>
                  <a:pt x="3887" y="104"/>
                  <a:pt x="3920" y="106"/>
                  <a:pt x="3954" y="124"/>
                </a:cubicBezTo>
                <a:cubicBezTo>
                  <a:pt x="4057" y="113"/>
                  <a:pt x="4156" y="120"/>
                  <a:pt x="4258" y="132"/>
                </a:cubicBezTo>
                <a:cubicBezTo>
                  <a:pt x="4285" y="141"/>
                  <a:pt x="4315" y="151"/>
                  <a:pt x="4340" y="165"/>
                </a:cubicBezTo>
                <a:cubicBezTo>
                  <a:pt x="4357" y="175"/>
                  <a:pt x="4370" y="197"/>
                  <a:pt x="4390" y="198"/>
                </a:cubicBezTo>
                <a:cubicBezTo>
                  <a:pt x="4603" y="211"/>
                  <a:pt x="4477" y="205"/>
                  <a:pt x="4768" y="214"/>
                </a:cubicBezTo>
                <a:cubicBezTo>
                  <a:pt x="4774" y="220"/>
                  <a:pt x="4781" y="224"/>
                  <a:pt x="4785" y="231"/>
                </a:cubicBezTo>
                <a:cubicBezTo>
                  <a:pt x="4793" y="246"/>
                  <a:pt x="4784" y="276"/>
                  <a:pt x="4801" y="280"/>
                </a:cubicBezTo>
                <a:cubicBezTo>
                  <a:pt x="4901" y="304"/>
                  <a:pt x="4823" y="288"/>
                  <a:pt x="5040" y="296"/>
                </a:cubicBezTo>
                <a:cubicBezTo>
                  <a:pt x="5050" y="327"/>
                  <a:pt x="5033" y="337"/>
                  <a:pt x="4999" y="338"/>
                </a:cubicBezTo>
                <a:cubicBezTo>
                  <a:pt x="4873" y="343"/>
                  <a:pt x="4746" y="343"/>
                  <a:pt x="4620" y="346"/>
                </a:cubicBezTo>
                <a:cubicBezTo>
                  <a:pt x="4399" y="567"/>
                  <a:pt x="3947" y="184"/>
                  <a:pt x="3732" y="412"/>
                </a:cubicBezTo>
                <a:cubicBezTo>
                  <a:pt x="3690" y="401"/>
                  <a:pt x="3650" y="387"/>
                  <a:pt x="3608" y="379"/>
                </a:cubicBezTo>
                <a:cubicBezTo>
                  <a:pt x="3402" y="382"/>
                  <a:pt x="3197" y="395"/>
                  <a:pt x="2991" y="387"/>
                </a:cubicBezTo>
                <a:cubicBezTo>
                  <a:pt x="2973" y="386"/>
                  <a:pt x="2919" y="339"/>
                  <a:pt x="2892" y="329"/>
                </a:cubicBezTo>
                <a:cubicBezTo>
                  <a:pt x="2144" y="338"/>
                  <a:pt x="2031" y="345"/>
                  <a:pt x="1246" y="338"/>
                </a:cubicBezTo>
                <a:cubicBezTo>
                  <a:pt x="951" y="319"/>
                  <a:pt x="654" y="338"/>
                  <a:pt x="358" y="329"/>
                </a:cubicBezTo>
                <a:cubicBezTo>
                  <a:pt x="0" y="344"/>
                  <a:pt x="234" y="329"/>
                  <a:pt x="86" y="329"/>
                </a:cubicBezTo>
                <a:close/>
              </a:path>
            </a:pathLst>
          </a:custGeom>
          <a:pattFill prst="lgConfetti">
            <a:fgClr>
              <a:srgbClr val="808000"/>
            </a:fgClr>
            <a:bgClr>
              <a:srgbClr val="663300"/>
            </a:bgClr>
          </a:patt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28675" name="Picture 3" descr="35213249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2000"/>
          </a:blip>
          <a:srcRect/>
          <a:stretch>
            <a:fillRect/>
          </a:stretch>
        </p:blipFill>
        <p:spPr bwMode="auto">
          <a:xfrm rot="-265832">
            <a:off x="4106428" y="587863"/>
            <a:ext cx="5975350" cy="604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6" name="Picture 4" descr="079513_337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/>
          <a:stretch>
            <a:fillRect/>
          </a:stretch>
        </p:blipFill>
        <p:spPr bwMode="auto">
          <a:xfrm rot="1960517">
            <a:off x="3609975" y="2550160"/>
            <a:ext cx="1225550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Picture 5" descr="079513_337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/>
          <a:stretch>
            <a:fillRect/>
          </a:stretch>
        </p:blipFill>
        <p:spPr bwMode="auto">
          <a:xfrm rot="1615173">
            <a:off x="4783455" y="2672080"/>
            <a:ext cx="1225550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8" name="Picture 6" descr="079513_337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/>
          <a:stretch>
            <a:fillRect/>
          </a:stretch>
        </p:blipFill>
        <p:spPr bwMode="auto">
          <a:xfrm rot="1960517">
            <a:off x="4526598" y="1146492"/>
            <a:ext cx="1225550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0" name="Picture 8" descr="079513_337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/>
          <a:stretch>
            <a:fillRect/>
          </a:stretch>
        </p:blipFill>
        <p:spPr bwMode="auto">
          <a:xfrm rot="1960517">
            <a:off x="5991544" y="643256"/>
            <a:ext cx="1225550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1" name="Picture 9" descr="079513_337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/>
          <a:stretch>
            <a:fillRect/>
          </a:stretch>
        </p:blipFill>
        <p:spPr bwMode="auto">
          <a:xfrm rot="-367849">
            <a:off x="8137525" y="2052638"/>
            <a:ext cx="1225550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2" name="Picture 10" descr="079513_337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/>
          <a:stretch>
            <a:fillRect/>
          </a:stretch>
        </p:blipFill>
        <p:spPr bwMode="auto">
          <a:xfrm rot="-2030317">
            <a:off x="8467408" y="3725864"/>
            <a:ext cx="1225550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3" name="Picture 11" descr="079513_337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/>
          <a:stretch>
            <a:fillRect/>
          </a:stretch>
        </p:blipFill>
        <p:spPr bwMode="auto">
          <a:xfrm rot="1960517">
            <a:off x="4344354" y="4375785"/>
            <a:ext cx="1225550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804" name="AutoShape 12"/>
          <p:cNvSpPr>
            <a:spLocks noChangeArrowheads="1"/>
          </p:cNvSpPr>
          <p:nvPr/>
        </p:nvSpPr>
        <p:spPr bwMode="auto">
          <a:xfrm>
            <a:off x="1992314" y="260350"/>
            <a:ext cx="2879725" cy="865188"/>
          </a:xfrm>
          <a:prstGeom prst="cloudCallout">
            <a:avLst>
              <a:gd name="adj1" fmla="val -34343"/>
              <a:gd name="adj2" fmla="val 41194"/>
            </a:avLst>
          </a:prstGeom>
          <a:gradFill rotWithShape="1">
            <a:gsLst>
              <a:gs pos="0">
                <a:srgbClr val="0070C0"/>
              </a:gs>
              <a:gs pos="100000">
                <a:srgbClr val="3B3B3B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33805" name="AutoShape 13"/>
          <p:cNvSpPr>
            <a:spLocks noChangeArrowheads="1"/>
          </p:cNvSpPr>
          <p:nvPr/>
        </p:nvSpPr>
        <p:spPr bwMode="auto">
          <a:xfrm>
            <a:off x="1271587" y="188913"/>
            <a:ext cx="2232026" cy="792162"/>
          </a:xfrm>
          <a:prstGeom prst="cloudCallout">
            <a:avLst>
              <a:gd name="adj1" fmla="val -17356"/>
              <a:gd name="adj2" fmla="val 14931"/>
            </a:avLst>
          </a:prstGeom>
          <a:gradFill rotWithShape="1">
            <a:gsLst>
              <a:gs pos="0">
                <a:srgbClr val="0070C0"/>
              </a:gs>
              <a:gs pos="100000">
                <a:srgbClr val="3B3B3B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algn="ctr"/>
            <a:endParaRPr lang="ru-RU"/>
          </a:p>
        </p:txBody>
      </p:sp>
      <p:pic>
        <p:nvPicPr>
          <p:cNvPr id="33806" name="Picture 14" descr="079513_337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/>
          <a:stretch>
            <a:fillRect/>
          </a:stretch>
        </p:blipFill>
        <p:spPr bwMode="auto">
          <a:xfrm rot="-2734379">
            <a:off x="7252970" y="1134745"/>
            <a:ext cx="1225550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9" name="Picture 17" descr="079513_337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/>
          <a:stretch>
            <a:fillRect/>
          </a:stretch>
        </p:blipFill>
        <p:spPr bwMode="auto">
          <a:xfrm rot="1223036">
            <a:off x="7048183" y="2156778"/>
            <a:ext cx="1225550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88" name="Text Box 18"/>
          <p:cNvSpPr txBox="1">
            <a:spLocks noChangeArrowheads="1"/>
          </p:cNvSpPr>
          <p:nvPr/>
        </p:nvSpPr>
        <p:spPr bwMode="auto">
          <a:xfrm>
            <a:off x="6456363" y="260351"/>
            <a:ext cx="40322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i="1"/>
              <a:t>Физминутка для глаз</a:t>
            </a:r>
          </a:p>
        </p:txBody>
      </p:sp>
      <p:pic>
        <p:nvPicPr>
          <p:cNvPr id="2" name="1097e3696fb9414202d3befea5285e51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6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10990262" y="607461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899773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3.7037E-6 L 0.07465 0.8812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33" y="440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3.7037E-6 L 0.14549 0.65023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74" y="3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0 L -0.06702 0.69213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51" y="346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4" presetID="1" presetClass="path" presetSubtype="0" repeatCount="4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78 -0.11621 C 0.0717 -0.11621 0.12778 -0.04144 0.12778 0.05046 C 0.12778 0.14236 0.0717 0.21713 0.00278 0.21713 C -0.06615 0.21713 -0.12222 0.14236 -0.12222 0.05046 C -0.12222 -0.04144 -0.06615 -0.11621 0.00278 -0.11621 Z " pathEditMode="relative" rAng="0" ptsTypes="fffff">
                                      <p:cBhvr>
                                        <p:cTn id="15" dur="20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17" presetID="2" presetClass="exit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2000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600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3000" fill="hold"/>
                                        <p:tgtEl>
                                          <p:spTgt spid="338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3000" fill="hold"/>
                                        <p:tgtEl>
                                          <p:spTgt spid="338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4.07407E-6 L 0.99219 -0.05232 " pathEditMode="relative" rAng="0" ptsTypes="AA">
                                      <p:cBhvr>
                                        <p:cTn id="27" dur="5000" fill="hold"/>
                                        <p:tgtEl>
                                          <p:spTgt spid="338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601" y="-26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1000"/>
                            </p:stCondLst>
                            <p:childTnLst>
                              <p:par>
                                <p:cTn id="2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0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4.81481E-6 L 1.12222 -0.03658 " pathEditMode="relative" rAng="0" ptsTypes="AA">
                                      <p:cBhvr>
                                        <p:cTn id="34" dur="50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111" y="-18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26000"/>
                            </p:stCondLst>
                            <p:childTnLst>
                              <p:par>
                                <p:cTn id="36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37" dur="20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28000"/>
                            </p:stCondLst>
                            <p:childTnLst>
                              <p:par>
                                <p:cTn id="3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40" dur="20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30000"/>
                            </p:stCondLst>
                            <p:childTnLst>
                              <p:par>
                                <p:cTn id="4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43" dur="2000" fill="hold"/>
                                        <p:tgtEl>
                                          <p:spTgt spid="338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32000"/>
                            </p:stCondLst>
                            <p:childTnLst>
                              <p:par>
                                <p:cTn id="4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46" dur="2000" fill="hold"/>
                                        <p:tgtEl>
                                          <p:spTgt spid="338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34000"/>
                            </p:stCondLst>
                            <p:childTnLst>
                              <p:par>
                                <p:cTn id="48" presetID="2" presetClass="exit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9" dur="3000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3000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37000"/>
                            </p:stCondLst>
                            <p:childTnLst>
                              <p:par>
                                <p:cTn id="53" presetID="2" presetClass="exit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3000"/>
                                        <p:tgtEl>
                                          <p:spTgt spid="338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3000"/>
                                        <p:tgtEl>
                                          <p:spTgt spid="338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3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40000"/>
                            </p:stCondLst>
                            <p:childTnLst>
                              <p:par>
                                <p:cTn id="5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1.48148E-6 L -0.00399 0.47176 " pathEditMode="relative" rAng="0" ptsTypes="AA">
                                      <p:cBhvr>
                                        <p:cTn id="59" dur="2000" fill="hold"/>
                                        <p:tgtEl>
                                          <p:spTgt spid="338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8" y="23588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1" dur="5000"/>
                                        <p:tgtEl>
                                          <p:spTgt spid="338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0"/>
                                        <p:tgtEl>
                                          <p:spTgt spid="338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3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45000"/>
                            </p:stCondLst>
                            <p:childTnLst>
                              <p:par>
                                <p:cTn id="65" presetID="1" presetClass="path" presetSubtype="0" repeatCount="3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222 0.03148 C -0.07761 -0.11111 -0.07188 -0.33611 0.03489 -0.4699 C 0.14184 -0.60301 0.31041 -0.5949 0.41076 -0.45231 C 0.51076 -0.30926 0.50503 -0.08495 0.39826 0.04861 C 0.29097 0.18218 0.12239 0.17454 0.02222 0.03148 Z " pathEditMode="relative" rAng="13617341" ptsTypes="fffff">
                                      <p:cBhvr>
                                        <p:cTn id="66" dur="30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27" y="-24190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19" presetClass="entr" presetSubtype="1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54000"/>
                            </p:stCondLst>
                            <p:childTnLst>
                              <p:par>
                                <p:cTn id="72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3" dur="1000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000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0" dur="23138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8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33804" grpId="0" animBg="1"/>
      <p:bldP spid="33804" grpId="1" animBg="1"/>
      <p:bldP spid="33805" grpId="0" animBg="1"/>
      <p:bldP spid="33805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655800" y="4365913"/>
            <a:ext cx="2492087" cy="24920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</p:pic>
      <p:sp>
        <p:nvSpPr>
          <p:cNvPr id="6" name="Прямоугольник 5"/>
          <p:cNvSpPr/>
          <p:nvPr/>
        </p:nvSpPr>
        <p:spPr>
          <a:xfrm>
            <a:off x="268645" y="171682"/>
            <a:ext cx="887569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Сколько   в   нашем   организме  клеток? </a:t>
            </a:r>
            <a:endParaRPr lang="ru-RU" sz="36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470621" y="833403"/>
            <a:ext cx="6677266" cy="5847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100 000  миллиардов, это   10</a:t>
            </a:r>
            <a:r>
              <a:rPr lang="ru-RU" sz="3200" baseline="30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14</a:t>
            </a:r>
            <a:endParaRPr lang="ru-RU" sz="24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268644" y="1373822"/>
            <a:ext cx="114523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Какую   часть   человека  составляет   вода? </a:t>
            </a:r>
            <a:r>
              <a:rPr lang="ru-RU" sz="44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endParaRPr lang="ru-RU" sz="4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10547419" y="1973987"/>
            <a:ext cx="70884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2/3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68644" y="2409162"/>
            <a:ext cx="637078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Сколько  мышц   у человека?</a:t>
            </a:r>
            <a:endParaRPr lang="ru-RU" sz="36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242782" y="3102219"/>
            <a:ext cx="647816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От 400   до    600 и они составляют 40%  массы тела человека</a:t>
            </a:r>
            <a:endParaRPr lang="ru-RU" sz="32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12757" y="4055336"/>
            <a:ext cx="934304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А  какое   количество  кислорода   расходует в среднем   человек  в  сутки? </a:t>
            </a:r>
            <a:endParaRPr lang="ru-RU" sz="36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559800" y="5367298"/>
            <a:ext cx="6096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400-500  литров, делает   12-20 вдохов   и  выдохов   в  минуту.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xmlns="" val="2590137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/>
      <p:bldP spid="4" grpId="0"/>
      <p:bldP spid="5" grpId="0"/>
      <p:bldP spid="8" grpId="0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1681809" y="399889"/>
            <a:ext cx="949661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Сколько  волос  у человека на  голове?..</a:t>
            </a:r>
            <a:endParaRPr lang="ru-RU" sz="40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681809" y="1107775"/>
            <a:ext cx="1023691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Зависит количество волос на голове человека от их цвета?</a:t>
            </a:r>
            <a:endParaRPr lang="ru-RU" sz="4000" b="1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2738" y="399889"/>
            <a:ext cx="1224788" cy="1212780"/>
          </a:xfrm>
          <a:prstGeom prst="rect">
            <a:avLst/>
          </a:prstGeom>
        </p:spPr>
      </p:pic>
      <p:pic>
        <p:nvPicPr>
          <p:cNvPr id="3074" name="Picture 2" descr="http://imagesbase.ru/uploads/posts/2014-03/1396023461_imagedesktop.ru-219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328" t="-618" r="22900" b="618"/>
          <a:stretch/>
        </p:blipFill>
        <p:spPr bwMode="auto">
          <a:xfrm>
            <a:off x="8196349" y="2972844"/>
            <a:ext cx="3078218" cy="2881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8626419" y="2369997"/>
            <a:ext cx="19950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брюнетки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626419" y="6127054"/>
            <a:ext cx="21280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102 тысячи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265697" y="2385409"/>
            <a:ext cx="18961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шатенки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115634" y="6127054"/>
            <a:ext cx="21962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109 тысяч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48393" y="2439407"/>
            <a:ext cx="22969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блондинки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48393" y="6093772"/>
            <a:ext cx="19825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140 тысяч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6" name="Picture 4" descr="Картинки по запросу девочки шатенки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232" t="-1217" r="14270" b="1217"/>
          <a:stretch/>
        </p:blipFill>
        <p:spPr bwMode="auto">
          <a:xfrm>
            <a:off x="3956711" y="2972845"/>
            <a:ext cx="2791694" cy="2937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Картинки по запросу девочки блондинки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813" t="-1912" r="37991" b="1912"/>
          <a:stretch/>
        </p:blipFill>
        <p:spPr bwMode="auto">
          <a:xfrm>
            <a:off x="490448" y="2893217"/>
            <a:ext cx="2875898" cy="2918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82926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15388" y="539902"/>
            <a:ext cx="11238807" cy="26981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 smtClean="0">
                <a:solidFill>
                  <a:srgbClr val="444444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Любопытные факты из мира степеней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dirty="0" smtClean="0">
                <a:solidFill>
                  <a:srgbClr val="444444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Наш мозг состоит из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* 10</a:t>
            </a:r>
            <a:r>
              <a:rPr lang="en-US" sz="2800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2800" dirty="0" smtClean="0">
                <a:solidFill>
                  <a:srgbClr val="444444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нервных клеток и способен ежедневно запоминать 8,6*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sz="28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2800" dirty="0" smtClean="0">
                <a:solidFill>
                  <a:srgbClr val="444444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единиц информации. К концу жизни наша память может хранить около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sz="2800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2800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solidFill>
                  <a:srgbClr val="444444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единиц информации – число, о котором пока даже не мечтают создатели компьютерной техники.</a:t>
            </a:r>
            <a:endParaRPr lang="ru-RU" sz="28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http://rs.img.com.ua/crop?v2=1&amp;w=600&amp;h=0&amp;url=http%3A%2F%2Fbm.img.com.ua%2Fberlin%2Fstorage%2Forig%2Fc%2F97%2F8e7680c4ec13e8ff9c36b4624f63497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56870" y="3385103"/>
            <a:ext cx="5715000" cy="3200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472323"/>
            <a:ext cx="6012331" cy="3113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58645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988344" y="4415"/>
            <a:ext cx="483504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905"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Теория фотоэффекта</a:t>
            </a:r>
            <a:endParaRPr lang="ru-RU" sz="4000" b="1" cap="none" spc="0" dirty="0">
              <a:ln w="1905">
                <a:solidFill>
                  <a:schemeClr val="tx2">
                    <a:lumMod val="60000"/>
                    <a:lumOff val="40000"/>
                  </a:schemeClr>
                </a:solidFill>
              </a:ln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96639" y="2396581"/>
            <a:ext cx="412845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i="1" dirty="0" smtClean="0">
                <a:solidFill>
                  <a:srgbClr val="FFFF00"/>
                </a:solidFill>
              </a:rPr>
              <a:t>E</a:t>
            </a:r>
            <a:r>
              <a:rPr lang="ru-RU" i="1" dirty="0" smtClean="0">
                <a:solidFill>
                  <a:srgbClr val="FFFF00"/>
                </a:solidFill>
              </a:rPr>
              <a:t> – энергия одной порции</a:t>
            </a:r>
            <a:endParaRPr lang="ru-RU" i="1" dirty="0">
              <a:solidFill>
                <a:srgbClr val="FFFF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54356" y="1859595"/>
            <a:ext cx="1344149" cy="40011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sz="2000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</a:t>
            </a:r>
            <a:r>
              <a:rPr lang="en-US" sz="2000" b="1" i="1" dirty="0" smtClean="0">
                <a:solidFill>
                  <a:schemeClr val="tx2">
                    <a:lumMod val="75000"/>
                  </a:schemeClr>
                </a:solidFill>
              </a:rPr>
              <a:t>E = hv</a:t>
            </a:r>
            <a:endParaRPr lang="ru-RU" sz="2000" b="1" i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15413" y="1460670"/>
            <a:ext cx="3048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u="sng" dirty="0" smtClean="0">
                <a:solidFill>
                  <a:srgbClr val="FFFF00"/>
                </a:solidFill>
              </a:rPr>
              <a:t>Формула Планка</a:t>
            </a:r>
            <a:endParaRPr lang="ru-RU" i="1" u="sng" dirty="0">
              <a:solidFill>
                <a:srgbClr val="FFFF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016315" y="707886"/>
            <a:ext cx="10273141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i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algn="ctr"/>
            <a:r>
              <a:rPr lang="ru-RU" i="1" dirty="0" smtClean="0">
                <a:solidFill>
                  <a:srgbClr val="FFFF00"/>
                </a:solidFill>
              </a:rPr>
              <a:t>Свет имеет прерывистую структуру и поглощается порциями</a:t>
            </a:r>
            <a:r>
              <a:rPr lang="ru-RU" sz="2000" i="1" dirty="0" smtClean="0">
                <a:solidFill>
                  <a:srgbClr val="FFFF00"/>
                </a:solidFill>
              </a:rPr>
              <a:t>.</a:t>
            </a:r>
            <a:endParaRPr lang="ru-RU" sz="2000" i="1" dirty="0">
              <a:solidFill>
                <a:srgbClr val="FFFF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96640" y="2746051"/>
            <a:ext cx="285958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i="1" dirty="0" smtClean="0">
                <a:solidFill>
                  <a:srgbClr val="FFFF00"/>
                </a:solidFill>
              </a:rPr>
              <a:t>h</a:t>
            </a:r>
            <a:r>
              <a:rPr lang="ru-RU" i="1" dirty="0" smtClean="0">
                <a:solidFill>
                  <a:srgbClr val="FFFF00"/>
                </a:solidFill>
              </a:rPr>
              <a:t> = 6,62 * 10</a:t>
            </a:r>
            <a:r>
              <a:rPr lang="ru-RU" i="1" baseline="30000" dirty="0" smtClean="0">
                <a:solidFill>
                  <a:srgbClr val="FFFF00"/>
                </a:solidFill>
              </a:rPr>
              <a:t>-34 </a:t>
            </a:r>
            <a:r>
              <a:rPr lang="ru-RU" i="1" dirty="0" smtClean="0">
                <a:solidFill>
                  <a:srgbClr val="FFFF00"/>
                </a:solidFill>
              </a:rPr>
              <a:t> Дж*с </a:t>
            </a:r>
          </a:p>
          <a:p>
            <a:r>
              <a:rPr lang="ru-RU" i="1" dirty="0" smtClean="0">
                <a:solidFill>
                  <a:srgbClr val="FFFF00"/>
                </a:solidFill>
              </a:rPr>
              <a:t>постоянная Планка</a:t>
            </a:r>
            <a:endParaRPr lang="ru-RU" i="1" dirty="0">
              <a:solidFill>
                <a:srgbClr val="FFFF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248128" y="1460670"/>
            <a:ext cx="34563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u="sng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Уравнение Эйнштейна</a:t>
            </a:r>
            <a:endParaRPr lang="ru-RU" i="1" u="sng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2" name="Прямоугольник 11"/>
              <p:cNvSpPr/>
              <p:nvPr/>
            </p:nvSpPr>
            <p:spPr>
              <a:xfrm>
                <a:off x="5796136" y="1788550"/>
                <a:ext cx="1625759" cy="542200"/>
              </a:xfrm>
              <a:prstGeom prst="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/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en-US" sz="2000" b="1" i="1" dirty="0" smtClean="0">
                    <a:solidFill>
                      <a:schemeClr val="tx2">
                        <a:lumMod val="75000"/>
                      </a:schemeClr>
                    </a:solidFill>
                  </a:rPr>
                  <a:t> hv</a:t>
                </a:r>
                <a:r>
                  <a:rPr lang="ru-RU" sz="2000" b="1" i="1" dirty="0" smtClean="0">
                    <a:solidFill>
                      <a:schemeClr val="tx2">
                        <a:lumMod val="75000"/>
                      </a:schemeClr>
                    </a:solidFill>
                  </a:rPr>
                  <a:t> =</a:t>
                </a:r>
                <a:r>
                  <a:rPr lang="en-US" sz="2000" b="1" i="1" dirty="0" smtClean="0">
                    <a:solidFill>
                      <a:schemeClr val="tx2">
                        <a:lumMod val="75000"/>
                      </a:schemeClr>
                    </a:solidFill>
                  </a:rPr>
                  <a:t> A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b="1" i="1" smtClean="0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000" b="1" i="0" smtClean="0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</a:rPr>
                          <m:t>m</m:t>
                        </m:r>
                        <m:r>
                          <m:rPr>
                            <m:nor/>
                          </m:rPr>
                          <a:rPr lang="en-US" sz="2000" b="1">
                            <a:solidFill>
                              <a:schemeClr val="tx2">
                                <a:lumMod val="75000"/>
                              </a:schemeClr>
                            </a:solidFill>
                          </a:rPr>
                          <m:t>v</m:t>
                        </m:r>
                        <m:r>
                          <m:rPr>
                            <m:nor/>
                          </m:rPr>
                          <a:rPr lang="en-US" sz="2000" b="1" baseline="30000">
                            <a:solidFill>
                              <a:schemeClr val="tx2">
                                <a:lumMod val="75000"/>
                              </a:schemeClr>
                            </a:solidFill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ru-RU" sz="2000" b="1">
                            <a:solidFill>
                              <a:schemeClr val="tx2">
                                <a:lumMod val="75000"/>
                              </a:schemeClr>
                            </a:solidFill>
                          </a:rPr>
                          <m:t> </m:t>
                        </m:r>
                      </m:num>
                      <m:den>
                        <m:r>
                          <a:rPr lang="en-US" sz="2000" b="1" i="1" smtClean="0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</a:rPr>
                          <m:t>𝟐</m:t>
                        </m:r>
                      </m:den>
                    </m:f>
                  </m:oMath>
                </a14:m>
                <a:endParaRPr lang="ru-RU" sz="2000" b="1" i="1" dirty="0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</mc:Choice>
        <mc:Fallback>
          <p:sp>
            <p:nvSpPr>
              <p:cNvPr id="12" name="Прямоугольник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28182" y="1788550"/>
                <a:ext cx="2167679" cy="542200"/>
              </a:xfrm>
              <a:prstGeom prst="rect">
                <a:avLst/>
              </a:prstGeom>
              <a:blipFill rotWithShape="1">
                <a:blip r:embed="rId2"/>
                <a:stretch>
                  <a:fillRect l="-372" b="-4396"/>
                </a:stretch>
              </a:blipFill>
              <a:ln/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13" name="Прямоугольник 12"/>
              <p:cNvSpPr/>
              <p:nvPr/>
            </p:nvSpPr>
            <p:spPr>
              <a:xfrm>
                <a:off x="3906687" y="2361769"/>
                <a:ext cx="5040560" cy="161653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i="1" dirty="0" smtClean="0">
                    <a:solidFill>
                      <a:schemeClr val="tx2">
                        <a:lumMod val="20000"/>
                        <a:lumOff val="80000"/>
                      </a:schemeClr>
                    </a:solidFill>
                  </a:rPr>
                  <a:t>A – </a:t>
                </a:r>
                <a:r>
                  <a:rPr lang="ru-RU" i="1" dirty="0" smtClean="0">
                    <a:solidFill>
                      <a:schemeClr val="tx2">
                        <a:lumMod val="20000"/>
                        <a:lumOff val="80000"/>
                      </a:schemeClr>
                    </a:solidFill>
                  </a:rPr>
                  <a:t>работа выхода электрона из </a:t>
                </a:r>
                <a:r>
                  <a:rPr lang="ru-RU" i="1" dirty="0" err="1" smtClean="0">
                    <a:solidFill>
                      <a:schemeClr val="tx2">
                        <a:lumMod val="20000"/>
                        <a:lumOff val="80000"/>
                      </a:schemeClr>
                    </a:solidFill>
                  </a:rPr>
                  <a:t>Ме</a:t>
                </a:r>
                <a:endParaRPr lang="ru-RU" i="1" dirty="0" smtClean="0">
                  <a:solidFill>
                    <a:schemeClr val="tx2">
                      <a:lumMod val="20000"/>
                      <a:lumOff val="80000"/>
                    </a:schemeClr>
                  </a:solidFill>
                </a:endParaRPr>
              </a:p>
              <a:p>
                <a:r>
                  <a:rPr lang="ru-RU" i="1" dirty="0" smtClean="0">
                    <a:solidFill>
                      <a:schemeClr val="tx2">
                        <a:lumMod val="20000"/>
                        <a:lumOff val="80000"/>
                      </a:schemeClr>
                    </a:solidFill>
                  </a:rPr>
                  <a:t>При </a:t>
                </a:r>
                <a:r>
                  <a:rPr lang="en-US" i="1" dirty="0">
                    <a:solidFill>
                      <a:schemeClr val="tx2">
                        <a:lumMod val="20000"/>
                        <a:lumOff val="80000"/>
                      </a:schemeClr>
                    </a:solidFill>
                  </a:rPr>
                  <a:t>hv</a:t>
                </a:r>
                <a:r>
                  <a:rPr lang="ru-RU" i="1" dirty="0" smtClean="0">
                    <a:solidFill>
                      <a:schemeClr val="tx2">
                        <a:lumMod val="20000"/>
                        <a:lumOff val="80000"/>
                      </a:schemeClr>
                    </a:solidFill>
                  </a:rPr>
                  <a:t>&gt;</a:t>
                </a:r>
                <a:r>
                  <a:rPr lang="en-US" i="1" dirty="0" smtClean="0">
                    <a:solidFill>
                      <a:schemeClr val="tx2">
                        <a:lumMod val="20000"/>
                        <a:lumOff val="80000"/>
                      </a:schemeClr>
                    </a:solidFill>
                  </a:rPr>
                  <a:t> A</a:t>
                </a:r>
                <a:r>
                  <a:rPr lang="ru-RU" i="1" dirty="0" smtClean="0">
                    <a:solidFill>
                      <a:schemeClr val="tx2">
                        <a:lumMod val="20000"/>
                        <a:lumOff val="80000"/>
                      </a:schemeClr>
                    </a:solidFill>
                  </a:rPr>
                  <a:t> =&gt; фотоэффект возможен.</a:t>
                </a:r>
              </a:p>
              <a:p>
                <a:r>
                  <a:rPr lang="en-US" i="1" dirty="0" smtClean="0">
                    <a:solidFill>
                      <a:schemeClr val="tx2">
                        <a:lumMod val="20000"/>
                        <a:lumOff val="80000"/>
                      </a:schemeClr>
                    </a:solidFill>
                  </a:rPr>
                  <a:t>A =ƒ (</a:t>
                </a:r>
                <a:r>
                  <a:rPr lang="ru-RU" i="1" dirty="0" smtClean="0">
                    <a:solidFill>
                      <a:schemeClr val="tx2">
                        <a:lumMod val="20000"/>
                        <a:lumOff val="80000"/>
                      </a:schemeClr>
                    </a:solidFill>
                  </a:rPr>
                  <a:t>рода вещества</a:t>
                </a:r>
                <a:r>
                  <a:rPr lang="en-US" i="1" dirty="0" smtClean="0">
                    <a:solidFill>
                      <a:schemeClr val="tx2">
                        <a:lumMod val="20000"/>
                        <a:lumOff val="80000"/>
                      </a:schemeClr>
                    </a:solidFill>
                  </a:rPr>
                  <a:t>)</a:t>
                </a:r>
                <a:r>
                  <a:rPr lang="ru-RU" i="1" dirty="0" smtClean="0">
                    <a:solidFill>
                      <a:schemeClr val="tx2">
                        <a:lumMod val="20000"/>
                        <a:lumOff val="80000"/>
                      </a:schemeClr>
                    </a:solidFill>
                  </a:rPr>
                  <a:t> =&gt;</a:t>
                </a:r>
                <a:r>
                  <a:rPr lang="en-US" dirty="0" err="1" smtClean="0">
                    <a:solidFill>
                      <a:schemeClr val="tx2">
                        <a:lumMod val="20000"/>
                        <a:lumOff val="80000"/>
                      </a:schemeClr>
                    </a:solidFill>
                  </a:rPr>
                  <a:t>v</a:t>
                </a:r>
                <a:r>
                  <a:rPr lang="en-US" baseline="-25000" dirty="0" err="1" smtClean="0">
                    <a:solidFill>
                      <a:schemeClr val="tx2">
                        <a:lumMod val="20000"/>
                        <a:lumOff val="80000"/>
                      </a:schemeClr>
                    </a:solidFill>
                  </a:rPr>
                  <a:t>min</a:t>
                </a:r>
                <a:r>
                  <a:rPr lang="ru-RU" dirty="0" smtClean="0">
                    <a:solidFill>
                      <a:schemeClr val="tx2">
                        <a:lumMod val="20000"/>
                        <a:lumOff val="80000"/>
                      </a:schemeClr>
                    </a:solidFill>
                  </a:rPr>
                  <a:t> = </a:t>
                </a:r>
                <a:r>
                  <a:rPr lang="en-US" i="1" dirty="0" smtClean="0">
                    <a:solidFill>
                      <a:schemeClr val="tx2">
                        <a:lumMod val="20000"/>
                        <a:lumOff val="80000"/>
                      </a:schemeClr>
                    </a:solidFill>
                  </a:rPr>
                  <a:t>ƒ</a:t>
                </a:r>
                <a:r>
                  <a:rPr lang="ru-RU" i="1" dirty="0" smtClean="0">
                    <a:solidFill>
                      <a:schemeClr val="tx2">
                        <a:lumMod val="20000"/>
                        <a:lumOff val="80000"/>
                      </a:schemeClr>
                    </a:solidFill>
                  </a:rPr>
                  <a:t> (рода вещества)</a:t>
                </a:r>
              </a:p>
              <a:p>
                <a:r>
                  <a:rPr lang="en-US" dirty="0" err="1">
                    <a:solidFill>
                      <a:schemeClr val="tx2">
                        <a:lumMod val="20000"/>
                        <a:lumOff val="80000"/>
                      </a:schemeClr>
                    </a:solidFill>
                  </a:rPr>
                  <a:t>v</a:t>
                </a:r>
                <a:r>
                  <a:rPr lang="en-US" baseline="-25000" dirty="0" err="1">
                    <a:solidFill>
                      <a:schemeClr val="tx2">
                        <a:lumMod val="20000"/>
                        <a:lumOff val="80000"/>
                      </a:schemeClr>
                    </a:solidFill>
                  </a:rPr>
                  <a:t>min</a:t>
                </a:r>
                <a:r>
                  <a:rPr lang="ru-RU" dirty="0" smtClean="0">
                    <a:solidFill>
                      <a:schemeClr val="tx2">
                        <a:lumMod val="20000"/>
                        <a:lumOff val="80000"/>
                      </a:schemeClr>
                    </a:solidFill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i="1" smtClean="0">
                            <a:solidFill>
                              <a:schemeClr val="tx2">
                                <a:lumMod val="20000"/>
                                <a:lumOff val="8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solidFill>
                              <a:schemeClr val="tx2">
                                <a:lumMod val="20000"/>
                                <a:lumOff val="80000"/>
                              </a:schemeClr>
                            </a:solidFill>
                            <a:latin typeface="Cambria Math"/>
                          </a:rPr>
                          <m:t>𝐴</m:t>
                        </m:r>
                      </m:num>
                      <m:den>
                        <m:r>
                          <a:rPr lang="en-US" b="0" i="1" smtClean="0">
                            <a:solidFill>
                              <a:schemeClr val="tx2">
                                <a:lumMod val="20000"/>
                                <a:lumOff val="80000"/>
                              </a:schemeClr>
                            </a:solidFill>
                            <a:latin typeface="Cambria Math"/>
                          </a:rPr>
                          <m:t>h</m:t>
                        </m:r>
                      </m:den>
                    </m:f>
                  </m:oMath>
                </a14:m>
                <a:r>
                  <a:rPr lang="en-US" dirty="0" smtClean="0">
                    <a:solidFill>
                      <a:schemeClr val="tx2">
                        <a:lumMod val="20000"/>
                        <a:lumOff val="80000"/>
                      </a:schemeClr>
                    </a:solidFill>
                  </a:rPr>
                  <a:t> - </a:t>
                </a:r>
                <a:r>
                  <a:rPr lang="ru-RU" dirty="0" smtClean="0">
                    <a:solidFill>
                      <a:schemeClr val="tx2">
                        <a:lumMod val="20000"/>
                        <a:lumOff val="80000"/>
                      </a:schemeClr>
                    </a:solidFill>
                  </a:rPr>
                  <a:t>красная граница ф</a:t>
                </a:r>
                <a:r>
                  <a:rPr lang="en-US" dirty="0" smtClean="0">
                    <a:solidFill>
                      <a:schemeClr val="tx2">
                        <a:lumMod val="20000"/>
                        <a:lumOff val="80000"/>
                      </a:schemeClr>
                    </a:solidFill>
                  </a:rPr>
                  <a:t>/</a:t>
                </a:r>
                <a:r>
                  <a:rPr lang="ru-RU" dirty="0" smtClean="0">
                    <a:solidFill>
                      <a:schemeClr val="tx2">
                        <a:lumMod val="20000"/>
                        <a:lumOff val="80000"/>
                      </a:schemeClr>
                    </a:solidFill>
                  </a:rPr>
                  <a:t>э                </a:t>
                </a:r>
                <a:r>
                  <a:rPr lang="el-GR" dirty="0" smtClean="0">
                    <a:solidFill>
                      <a:schemeClr val="tx2">
                        <a:lumMod val="20000"/>
                        <a:lumOff val="80000"/>
                      </a:schemeClr>
                    </a:solidFill>
                  </a:rPr>
                  <a:t>λ</a:t>
                </a:r>
                <a:r>
                  <a:rPr lang="en-US" baseline="-25000" dirty="0" smtClean="0">
                    <a:solidFill>
                      <a:schemeClr val="tx2">
                        <a:lumMod val="20000"/>
                        <a:lumOff val="80000"/>
                      </a:schemeClr>
                    </a:solidFill>
                  </a:rPr>
                  <a:t>max</a:t>
                </a:r>
                <a:r>
                  <a:rPr lang="ru-RU" dirty="0" smtClean="0">
                    <a:solidFill>
                      <a:schemeClr val="tx2">
                        <a:lumMod val="20000"/>
                        <a:lumOff val="80000"/>
                      </a:schemeClr>
                    </a:solidFill>
                  </a:rPr>
                  <a:t>= </a:t>
                </a:r>
                <a:r>
                  <a:rPr lang="el-GR" dirty="0" smtClean="0">
                    <a:solidFill>
                      <a:schemeClr val="tx2">
                        <a:lumMod val="20000"/>
                        <a:lumOff val="80000"/>
                      </a:schemeClr>
                    </a:solidFill>
                  </a:rPr>
                  <a:t>λ</a:t>
                </a:r>
                <a:r>
                  <a:rPr lang="ru-RU" baseline="-25000" dirty="0" err="1" smtClean="0">
                    <a:solidFill>
                      <a:schemeClr val="tx2">
                        <a:lumMod val="20000"/>
                        <a:lumOff val="80000"/>
                      </a:schemeClr>
                    </a:solidFill>
                  </a:rPr>
                  <a:t>кр</a:t>
                </a:r>
                <a:r>
                  <a:rPr lang="ru-RU" dirty="0" smtClean="0">
                    <a:solidFill>
                      <a:schemeClr val="tx2">
                        <a:lumMod val="20000"/>
                        <a:lumOff val="80000"/>
                      </a:schemeClr>
                    </a:solidFill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i="1">
                            <a:solidFill>
                              <a:schemeClr val="tx2">
                                <a:lumMod val="20000"/>
                                <a:lumOff val="8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solidFill>
                              <a:schemeClr val="tx2">
                                <a:lumMod val="20000"/>
                                <a:lumOff val="80000"/>
                              </a:schemeClr>
                            </a:solidFill>
                            <a:latin typeface="Cambria Math"/>
                          </a:rPr>
                          <m:t>h𝑐</m:t>
                        </m:r>
                      </m:num>
                      <m:den>
                        <m:r>
                          <a:rPr lang="en-US" b="0" i="1" smtClean="0">
                            <a:solidFill>
                              <a:schemeClr val="tx2">
                                <a:lumMod val="20000"/>
                                <a:lumOff val="80000"/>
                              </a:schemeClr>
                            </a:solidFill>
                            <a:latin typeface="Cambria Math"/>
                          </a:rPr>
                          <m:t>𝐴</m:t>
                        </m:r>
                      </m:den>
                    </m:f>
                  </m:oMath>
                </a14:m>
                <a:endParaRPr lang="ru-RU" dirty="0">
                  <a:solidFill>
                    <a:schemeClr val="tx2">
                      <a:lumMod val="60000"/>
                      <a:lumOff val="40000"/>
                    </a:schemeClr>
                  </a:solidFill>
                </a:endParaRPr>
              </a:p>
              <a:p>
                <a:endParaRPr lang="ru-RU" i="1" dirty="0">
                  <a:solidFill>
                    <a:schemeClr val="tx2">
                      <a:lumMod val="60000"/>
                      <a:lumOff val="40000"/>
                    </a:schemeClr>
                  </a:solidFill>
                </a:endParaRPr>
              </a:p>
            </p:txBody>
          </p:sp>
        </mc:Choice>
        <mc:Fallback>
          <p:sp>
            <p:nvSpPr>
              <p:cNvPr id="13" name="Прямоугольник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08916" y="2361770"/>
                <a:ext cx="6720747" cy="1616533"/>
              </a:xfrm>
              <a:prstGeom prst="rect">
                <a:avLst/>
              </a:prstGeom>
              <a:blipFill rotWithShape="1">
                <a:blip r:embed="rId3"/>
                <a:stretch>
                  <a:fillRect l="-1088" t="-150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Прямоугольник 13"/>
          <p:cNvSpPr/>
          <p:nvPr/>
        </p:nvSpPr>
        <p:spPr>
          <a:xfrm>
            <a:off x="496639" y="3673151"/>
            <a:ext cx="412845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u="sng" dirty="0" smtClean="0">
                <a:solidFill>
                  <a:srgbClr val="FFFF00"/>
                </a:solidFill>
              </a:rPr>
              <a:t>Фотоны (световые кванты)</a:t>
            </a:r>
            <a:endParaRPr lang="ru-RU" i="1" u="sng" dirty="0">
              <a:solidFill>
                <a:srgbClr val="FFFF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6" name="Прямоугольник 15"/>
              <p:cNvSpPr/>
              <p:nvPr/>
            </p:nvSpPr>
            <p:spPr>
              <a:xfrm>
                <a:off x="206388" y="4042483"/>
                <a:ext cx="4293604" cy="116967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i="1" dirty="0" smtClean="0">
                    <a:solidFill>
                      <a:schemeClr val="tx2">
                        <a:lumMod val="20000"/>
                        <a:lumOff val="80000"/>
                      </a:schemeClr>
                    </a:solidFill>
                  </a:rPr>
                  <a:t>E = hv = h</a:t>
                </a:r>
                <a:r>
                  <a:rPr lang="el-GR" i="1" dirty="0" smtClean="0">
                    <a:solidFill>
                      <a:schemeClr val="tx2">
                        <a:lumMod val="20000"/>
                        <a:lumOff val="80000"/>
                      </a:schemeClr>
                    </a:solidFill>
                  </a:rPr>
                  <a:t>ω</a:t>
                </a:r>
                <a:r>
                  <a:rPr lang="en-US" i="1" dirty="0" smtClean="0">
                    <a:solidFill>
                      <a:schemeClr val="tx2">
                        <a:lumMod val="20000"/>
                        <a:lumOff val="80000"/>
                      </a:schemeClr>
                    </a:solidFill>
                  </a:rPr>
                  <a:t> – </a:t>
                </a:r>
                <a:r>
                  <a:rPr lang="ru-RU" i="1" dirty="0" smtClean="0">
                    <a:solidFill>
                      <a:schemeClr val="tx2">
                        <a:lumMod val="20000"/>
                        <a:lumOff val="80000"/>
                      </a:schemeClr>
                    </a:solidFill>
                  </a:rPr>
                  <a:t>энергия фотона </a:t>
                </a:r>
              </a:p>
              <a:p>
                <a:r>
                  <a:rPr lang="en-US" i="1" dirty="0" smtClean="0">
                    <a:solidFill>
                      <a:schemeClr val="tx2">
                        <a:lumMod val="20000"/>
                        <a:lumOff val="80000"/>
                      </a:schemeClr>
                    </a:solidFill>
                  </a:rPr>
                  <a:t>E = mc</a:t>
                </a:r>
                <a:r>
                  <a:rPr lang="en-US" i="1" baseline="30000" dirty="0" smtClean="0">
                    <a:solidFill>
                      <a:schemeClr val="tx2">
                        <a:lumMod val="20000"/>
                        <a:lumOff val="80000"/>
                      </a:schemeClr>
                    </a:solidFill>
                  </a:rPr>
                  <a:t>2 </a:t>
                </a:r>
                <a:r>
                  <a:rPr lang="ru-RU" i="1" dirty="0" smtClean="0">
                    <a:solidFill>
                      <a:schemeClr val="tx2">
                        <a:lumMod val="20000"/>
                        <a:lumOff val="80000"/>
                      </a:schemeClr>
                    </a:solidFill>
                  </a:rPr>
                  <a:t>=&gt;</a:t>
                </a:r>
                <a:r>
                  <a:rPr lang="en-US" i="1" dirty="0" smtClean="0">
                    <a:solidFill>
                      <a:schemeClr val="tx2">
                        <a:lumMod val="20000"/>
                        <a:lumOff val="80000"/>
                      </a:schemeClr>
                    </a:solidFill>
                  </a:rPr>
                  <a:t> m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i="1" smtClean="0">
                            <a:solidFill>
                              <a:schemeClr val="tx2">
                                <a:lumMod val="20000"/>
                                <a:lumOff val="8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solidFill>
                              <a:schemeClr val="tx2">
                                <a:lumMod val="20000"/>
                                <a:lumOff val="80000"/>
                              </a:schemeClr>
                            </a:solidFill>
                            <a:latin typeface="Cambria Math"/>
                          </a:rPr>
                          <m:t>h</m:t>
                        </m:r>
                        <m:r>
                          <a:rPr lang="en-US" b="0" i="1" smtClean="0">
                            <a:solidFill>
                              <a:schemeClr val="tx2">
                                <a:lumMod val="20000"/>
                                <a:lumOff val="80000"/>
                              </a:schemeClr>
                            </a:solidFill>
                            <a:latin typeface="Cambria Math"/>
                          </a:rPr>
                          <m:t>𝑣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i="1" dirty="0">
                            <a:solidFill>
                              <a:schemeClr val="tx2">
                                <a:lumMod val="20000"/>
                                <a:lumOff val="80000"/>
                              </a:schemeClr>
                            </a:solidFill>
                          </a:rPr>
                          <m:t>c</m:t>
                        </m:r>
                        <m:r>
                          <m:rPr>
                            <m:nor/>
                          </m:rPr>
                          <a:rPr lang="en-US" i="1" baseline="30000" dirty="0">
                            <a:solidFill>
                              <a:schemeClr val="tx2">
                                <a:lumMod val="20000"/>
                                <a:lumOff val="80000"/>
                              </a:schemeClr>
                            </a:solidFill>
                          </a:rPr>
                          <m:t>2</m:t>
                        </m:r>
                      </m:den>
                    </m:f>
                  </m:oMath>
                </a14:m>
                <a:r>
                  <a:rPr lang="en-US" i="1" dirty="0" smtClean="0">
                    <a:solidFill>
                      <a:schemeClr val="tx2">
                        <a:lumMod val="20000"/>
                        <a:lumOff val="80000"/>
                      </a:schemeClr>
                    </a:solidFill>
                  </a:rPr>
                  <a:t> - </a:t>
                </a:r>
                <a:r>
                  <a:rPr lang="ru-RU" i="1" dirty="0" smtClean="0">
                    <a:solidFill>
                      <a:schemeClr val="tx2">
                        <a:lumMod val="20000"/>
                        <a:lumOff val="80000"/>
                      </a:schemeClr>
                    </a:solidFill>
                  </a:rPr>
                  <a:t>масса фотона</a:t>
                </a:r>
              </a:p>
              <a:p>
                <a:r>
                  <a:rPr lang="en-US" i="1" dirty="0" smtClean="0">
                    <a:solidFill>
                      <a:schemeClr val="tx2">
                        <a:lumMod val="20000"/>
                        <a:lumOff val="80000"/>
                      </a:schemeClr>
                    </a:solidFill>
                  </a:rPr>
                  <a:t>p = mc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i="1">
                            <a:solidFill>
                              <a:schemeClr val="tx2">
                                <a:lumMod val="20000"/>
                                <a:lumOff val="8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solidFill>
                              <a:schemeClr val="tx2">
                                <a:lumMod val="20000"/>
                                <a:lumOff val="80000"/>
                              </a:schemeClr>
                            </a:solidFill>
                            <a:latin typeface="Cambria Math"/>
                          </a:rPr>
                          <m:t>h𝑣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i="1" dirty="0">
                            <a:solidFill>
                              <a:schemeClr val="tx2">
                                <a:lumMod val="20000"/>
                                <a:lumOff val="80000"/>
                              </a:schemeClr>
                            </a:solidFill>
                          </a:rPr>
                          <m:t>c</m:t>
                        </m:r>
                      </m:den>
                    </m:f>
                  </m:oMath>
                </a14:m>
                <a:r>
                  <a:rPr lang="en-US" i="1" dirty="0" smtClean="0">
                    <a:solidFill>
                      <a:schemeClr val="tx2">
                        <a:lumMod val="20000"/>
                        <a:lumOff val="80000"/>
                      </a:schemeClr>
                    </a:solidFill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i="1">
                            <a:solidFill>
                              <a:schemeClr val="tx2">
                                <a:lumMod val="20000"/>
                                <a:lumOff val="8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solidFill>
                              <a:schemeClr val="tx2">
                                <a:lumMod val="20000"/>
                                <a:lumOff val="80000"/>
                              </a:schemeClr>
                            </a:solidFill>
                            <a:latin typeface="Cambria Math"/>
                          </a:rPr>
                          <m:t>h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l-GR" i="1" smtClean="0">
                            <a:solidFill>
                              <a:schemeClr val="tx2">
                                <a:lumMod val="20000"/>
                                <a:lumOff val="80000"/>
                              </a:schemeClr>
                            </a:solidFill>
                            <a:latin typeface="Cambria Math"/>
                          </a:rPr>
                          <m:t>λ</m:t>
                        </m:r>
                      </m:den>
                    </m:f>
                  </m:oMath>
                </a14:m>
                <a:r>
                  <a:rPr lang="en-US" i="1" dirty="0" smtClean="0">
                    <a:solidFill>
                      <a:schemeClr val="tx2">
                        <a:lumMod val="20000"/>
                        <a:lumOff val="80000"/>
                      </a:schemeClr>
                    </a:solidFill>
                  </a:rPr>
                  <a:t> - </a:t>
                </a:r>
                <a:r>
                  <a:rPr lang="ru-RU" i="1" dirty="0" smtClean="0">
                    <a:solidFill>
                      <a:schemeClr val="tx2">
                        <a:lumMod val="20000"/>
                        <a:lumOff val="80000"/>
                      </a:schemeClr>
                    </a:solidFill>
                  </a:rPr>
                  <a:t>импульс фотона</a:t>
                </a:r>
                <a:endParaRPr lang="ru-RU" i="1" dirty="0">
                  <a:solidFill>
                    <a:schemeClr val="tx2">
                      <a:lumMod val="20000"/>
                      <a:lumOff val="80000"/>
                    </a:schemeClr>
                  </a:solidFill>
                </a:endParaRPr>
              </a:p>
            </p:txBody>
          </p:sp>
        </mc:Choice>
        <mc:Fallback>
          <p:sp>
            <p:nvSpPr>
              <p:cNvPr id="16" name="Прямоугольник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5184" y="4042484"/>
                <a:ext cx="5724805" cy="1169679"/>
              </a:xfrm>
              <a:prstGeom prst="rect">
                <a:avLst/>
              </a:prstGeom>
              <a:blipFill rotWithShape="1">
                <a:blip r:embed="rId4"/>
                <a:stretch>
                  <a:fillRect l="-1278" t="-2083" b="-208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Прямоугольник 16"/>
          <p:cNvSpPr/>
          <p:nvPr/>
        </p:nvSpPr>
        <p:spPr>
          <a:xfrm>
            <a:off x="5359873" y="3673115"/>
            <a:ext cx="60256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i="1" u="sng" dirty="0" smtClean="0">
                <a:solidFill>
                  <a:srgbClr val="FFFF00"/>
                </a:solidFill>
              </a:rPr>
              <a:t>Корпускулярно–волновой дуализм света </a:t>
            </a:r>
            <a:endParaRPr lang="ru-RU" i="1" u="sng" dirty="0">
              <a:solidFill>
                <a:srgbClr val="FFFF0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039883" y="4282984"/>
            <a:ext cx="3004052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sz="2000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волновые свойства</a:t>
            </a:r>
          </a:p>
          <a:p>
            <a:r>
              <a:rPr lang="ru-RU" sz="1600" b="1" i="1" dirty="0" smtClean="0">
                <a:solidFill>
                  <a:schemeClr val="tx2">
                    <a:lumMod val="75000"/>
                  </a:schemeClr>
                </a:solidFill>
              </a:rPr>
              <a:t>(при распространении)</a:t>
            </a:r>
            <a:endParaRPr lang="ru-RU" sz="1600" b="1" i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8372716" y="4290205"/>
            <a:ext cx="3779256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sz="2000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корпускулярные свойства</a:t>
            </a:r>
          </a:p>
          <a:p>
            <a:r>
              <a:rPr lang="ru-RU" sz="1600" b="1" i="1" dirty="0" smtClean="0">
                <a:solidFill>
                  <a:schemeClr val="tx2">
                    <a:lumMod val="75000"/>
                  </a:schemeClr>
                </a:solidFill>
              </a:rPr>
              <a:t>(при излучении и поглощении)</a:t>
            </a:r>
            <a:endParaRPr lang="ru-RU" sz="1600" b="1" i="1" dirty="0">
              <a:solidFill>
                <a:schemeClr val="tx2">
                  <a:lumMod val="75000"/>
                </a:schemeClr>
              </a:solidFill>
            </a:endParaRPr>
          </a:p>
        </p:txBody>
      </p:sp>
      <p:cxnSp>
        <p:nvCxnSpPr>
          <p:cNvPr id="22" name="Прямая со стрелкой 21"/>
          <p:cNvCxnSpPr>
            <a:stCxn id="17" idx="2"/>
          </p:cNvCxnSpPr>
          <p:nvPr/>
        </p:nvCxnSpPr>
        <p:spPr>
          <a:xfrm flipH="1">
            <a:off x="6768075" y="4042448"/>
            <a:ext cx="1604640" cy="106633"/>
          </a:xfrm>
          <a:prstGeom prst="straightConnector1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8389108" y="4042484"/>
            <a:ext cx="1604640" cy="106633"/>
          </a:xfrm>
          <a:prstGeom prst="straightConnector1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4" name="Прямоугольник 23"/>
          <p:cNvSpPr/>
          <p:nvPr/>
        </p:nvSpPr>
        <p:spPr>
          <a:xfrm>
            <a:off x="5201650" y="4950597"/>
            <a:ext cx="319607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u="sng" dirty="0" smtClean="0">
                <a:solidFill>
                  <a:srgbClr val="FFFF00"/>
                </a:solidFill>
              </a:rPr>
              <a:t>Гипотеза де Бройля</a:t>
            </a:r>
            <a:endParaRPr lang="ru-RU" i="1" u="sng" dirty="0">
              <a:solidFill>
                <a:srgbClr val="FFFF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25" name="Прямоугольник 24"/>
              <p:cNvSpPr/>
              <p:nvPr/>
            </p:nvSpPr>
            <p:spPr>
              <a:xfrm>
                <a:off x="4560141" y="5366533"/>
                <a:ext cx="682587" cy="569451"/>
              </a:xfrm>
              <a:prstGeom prst="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/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el-GR" i="1" dirty="0" smtClean="0">
                    <a:solidFill>
                      <a:schemeClr val="tx2">
                        <a:lumMod val="75000"/>
                      </a:schemeClr>
                    </a:solidFill>
                  </a:rPr>
                  <a:t>λ</a:t>
                </a:r>
                <a:r>
                  <a:rPr lang="ru-RU" i="1" dirty="0" smtClean="0">
                    <a:solidFill>
                      <a:schemeClr val="tx2">
                        <a:lumMod val="75000"/>
                      </a:schemeClr>
                    </a:solidFill>
                  </a:rPr>
                  <a:t> 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000" i="1" smtClean="0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i="1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</a:rPr>
                          <m:t>h</m:t>
                        </m:r>
                      </m:num>
                      <m:den>
                        <m:r>
                          <a:rPr lang="en-US" sz="2000" b="0" i="1" smtClean="0">
                            <a:solidFill>
                              <a:schemeClr val="tx2">
                                <a:lumMod val="75000"/>
                              </a:schemeClr>
                            </a:solidFill>
                            <a:latin typeface="Cambria Math"/>
                          </a:rPr>
                          <m:t>𝑝</m:t>
                        </m:r>
                      </m:den>
                    </m:f>
                  </m:oMath>
                </a14:m>
                <a:endParaRPr lang="ru-RU" sz="2000" b="1" i="1" dirty="0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</mc:Choice>
        <mc:Fallback>
          <p:sp>
            <p:nvSpPr>
              <p:cNvPr id="25" name="Прямоугольник 2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80189" y="5366534"/>
                <a:ext cx="910116" cy="569451"/>
              </a:xfrm>
              <a:prstGeom prst="rect">
                <a:avLst/>
              </a:prstGeom>
              <a:blipFill rotWithShape="1">
                <a:blip r:embed="rId5"/>
                <a:stretch>
                  <a:fillRect l="-6140"/>
                </a:stretch>
              </a:blipFill>
              <a:ln/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Прямоугольник 26"/>
          <p:cNvSpPr/>
          <p:nvPr/>
        </p:nvSpPr>
        <p:spPr>
          <a:xfrm>
            <a:off x="4900545" y="5951104"/>
            <a:ext cx="28907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i="1" dirty="0" smtClean="0">
                <a:solidFill>
                  <a:srgbClr val="FFFF00"/>
                </a:solidFill>
              </a:rPr>
              <a:t>e </a:t>
            </a:r>
            <a:r>
              <a:rPr lang="ru-RU" i="1" dirty="0" smtClean="0">
                <a:solidFill>
                  <a:srgbClr val="FFFF00"/>
                </a:solidFill>
              </a:rPr>
              <a:t>и др. частицы обладают</a:t>
            </a:r>
          </a:p>
          <a:p>
            <a:r>
              <a:rPr lang="ru-RU" i="1" dirty="0" smtClean="0">
                <a:solidFill>
                  <a:srgbClr val="FFFF00"/>
                </a:solidFill>
              </a:rPr>
              <a:t>волновыми свойствами</a:t>
            </a:r>
            <a:endParaRPr lang="ru-RU" i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33861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 rotWithShape="1">
          <a:blip r:embed="rId2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4051" t="54709" r="4617" b="37829"/>
          <a:stretch/>
        </p:blipFill>
        <p:spPr bwMode="auto">
          <a:xfrm>
            <a:off x="4541122" y="5605920"/>
            <a:ext cx="3382463" cy="585108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1048815" y="-407"/>
            <a:ext cx="107045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b="1" dirty="0" smtClean="0">
                <a:ln w="1905">
                  <a:solidFill>
                    <a:srgbClr val="DC9E1F">
                      <a:lumMod val="60000"/>
                      <a:lumOff val="40000"/>
                    </a:srgbClr>
                  </a:solidFill>
                </a:ln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Явление радиоактивности</a:t>
            </a:r>
            <a:endParaRPr lang="ru-RU" sz="4000" b="1" dirty="0">
              <a:ln w="1905">
                <a:solidFill>
                  <a:srgbClr val="DC9E1F">
                    <a:lumMod val="60000"/>
                    <a:lumOff val="40000"/>
                  </a:srgbClr>
                </a:solidFill>
              </a:ln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6677" y="620689"/>
            <a:ext cx="1190532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i="1" dirty="0" smtClean="0">
                <a:solidFill>
                  <a:srgbClr val="FFFF00"/>
                </a:solidFill>
              </a:rPr>
              <a:t>способность нестабильных ядер превращаться в другие ядра, сопровождающееся испускание различных частиц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038529" y="1246003"/>
            <a:ext cx="3682868" cy="135421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u="sng" dirty="0" smtClean="0">
                <a:solidFill>
                  <a:srgbClr val="FFFF00"/>
                </a:solidFill>
              </a:rPr>
              <a:t>Открытие радиоактивности</a:t>
            </a:r>
          </a:p>
          <a:p>
            <a:pPr algn="ctr"/>
            <a:r>
              <a:rPr lang="ru-RU" sz="1600" i="1" dirty="0" smtClean="0">
                <a:solidFill>
                  <a:srgbClr val="FFFF00"/>
                </a:solidFill>
              </a:rPr>
              <a:t>А. Беккерель (фр.) – 1896г.</a:t>
            </a:r>
          </a:p>
          <a:p>
            <a:pPr algn="ctr"/>
            <a:r>
              <a:rPr lang="ru-RU" sz="1600" i="1" dirty="0" smtClean="0">
                <a:solidFill>
                  <a:srgbClr val="FFFF00"/>
                </a:solidFill>
              </a:rPr>
              <a:t>(соли </a:t>
            </a:r>
            <a:r>
              <a:rPr lang="en-US" sz="1600" i="1" dirty="0" smtClean="0">
                <a:solidFill>
                  <a:srgbClr val="FFFF00"/>
                </a:solidFill>
              </a:rPr>
              <a:t>U</a:t>
            </a:r>
            <a:r>
              <a:rPr lang="ru-RU" sz="1600" i="1" dirty="0" smtClean="0">
                <a:solidFill>
                  <a:srgbClr val="FFFF00"/>
                </a:solidFill>
              </a:rPr>
              <a:t> самопроизвольно излучают)</a:t>
            </a:r>
          </a:p>
          <a:p>
            <a:pPr algn="ctr"/>
            <a:r>
              <a:rPr lang="ru-RU" sz="1600" i="1" dirty="0" smtClean="0">
                <a:solidFill>
                  <a:srgbClr val="FFFF00"/>
                </a:solidFill>
              </a:rPr>
              <a:t>М. и П. Кюри (фр.) – 1898г. </a:t>
            </a:r>
          </a:p>
          <a:p>
            <a:pPr algn="ctr"/>
            <a:r>
              <a:rPr lang="ru-RU" sz="1600" i="1" dirty="0" smtClean="0">
                <a:solidFill>
                  <a:srgbClr val="FFFF00"/>
                </a:solidFill>
              </a:rPr>
              <a:t>(излучение </a:t>
            </a:r>
            <a:r>
              <a:rPr lang="en-US" sz="1600" i="1" dirty="0" err="1" smtClean="0">
                <a:solidFill>
                  <a:srgbClr val="FFFF00"/>
                </a:solidFill>
              </a:rPr>
              <a:t>Th</a:t>
            </a:r>
            <a:r>
              <a:rPr lang="en-US" sz="1600" i="1" dirty="0" smtClean="0">
                <a:solidFill>
                  <a:srgbClr val="FFFF00"/>
                </a:solidFill>
              </a:rPr>
              <a:t>, Po, Ra</a:t>
            </a:r>
            <a:r>
              <a:rPr lang="ru-RU" sz="1600" i="1" dirty="0" smtClean="0">
                <a:solidFill>
                  <a:srgbClr val="FFFF00"/>
                </a:solidFill>
              </a:rPr>
              <a:t>)</a:t>
            </a:r>
            <a:endParaRPr lang="ru-RU" sz="1600" dirty="0">
              <a:solidFill>
                <a:srgbClr val="FFFF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965511" y="1087102"/>
            <a:ext cx="22698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u="sng" dirty="0" smtClean="0">
                <a:solidFill>
                  <a:srgbClr val="FFFF00"/>
                </a:solidFill>
              </a:rPr>
              <a:t>Опыт Э. Резерфорда</a:t>
            </a:r>
            <a:endParaRPr lang="ru-RU" u="sng" dirty="0">
              <a:solidFill>
                <a:srgbClr val="FFFF00"/>
              </a:solidFill>
            </a:endParaRPr>
          </a:p>
        </p:txBody>
      </p:sp>
      <p:pic>
        <p:nvPicPr>
          <p:cNvPr id="1026" name="Picture 2" descr="C:\Documents and Settings\User\Рабочий стол\Рисунок1.bmp"/>
          <p:cNvPicPr>
            <a:picLocks noChangeAspect="1" noChangeArrowheads="1"/>
          </p:cNvPicPr>
          <p:nvPr/>
        </p:nvPicPr>
        <p:blipFill rotWithShape="1">
          <a:blip r:embed="rId3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1652" t="4484" b="5140"/>
          <a:stretch/>
        </p:blipFill>
        <p:spPr bwMode="auto">
          <a:xfrm>
            <a:off x="7985796" y="1456435"/>
            <a:ext cx="2887605" cy="1420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1045664" y="2621625"/>
            <a:ext cx="53581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u="sng" dirty="0" smtClean="0">
                <a:solidFill>
                  <a:srgbClr val="FFFF00"/>
                </a:solidFill>
              </a:rPr>
              <a:t>Физическая природа и свойства </a:t>
            </a:r>
            <a:r>
              <a:rPr lang="el-GR" i="1" u="sng" dirty="0" smtClean="0">
                <a:solidFill>
                  <a:srgbClr val="FFFF00"/>
                </a:solidFill>
              </a:rPr>
              <a:t>α</a:t>
            </a:r>
            <a:r>
              <a:rPr lang="ru-RU" i="1" u="sng" dirty="0" smtClean="0">
                <a:solidFill>
                  <a:srgbClr val="FFFF00"/>
                </a:solidFill>
              </a:rPr>
              <a:t>-, </a:t>
            </a:r>
            <a:r>
              <a:rPr lang="el-GR" i="1" u="sng" dirty="0" smtClean="0">
                <a:solidFill>
                  <a:srgbClr val="FFFF00"/>
                </a:solidFill>
              </a:rPr>
              <a:t>β</a:t>
            </a:r>
            <a:r>
              <a:rPr lang="ru-RU" i="1" u="sng" dirty="0" smtClean="0">
                <a:solidFill>
                  <a:srgbClr val="FFFF00"/>
                </a:solidFill>
              </a:rPr>
              <a:t>- и </a:t>
            </a:r>
            <a:r>
              <a:rPr lang="el-GR" i="1" u="sng" dirty="0" smtClean="0">
                <a:solidFill>
                  <a:srgbClr val="FFFF00"/>
                </a:solidFill>
              </a:rPr>
              <a:t>γ</a:t>
            </a:r>
            <a:r>
              <a:rPr lang="ru-RU" i="1" u="sng" dirty="0" smtClean="0">
                <a:solidFill>
                  <a:srgbClr val="FFFF00"/>
                </a:solidFill>
              </a:rPr>
              <a:t>-излучений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1027" name="Picture 3" descr="C:\Documents and Settings\User\Рабочий стол\Рисунок2.bmp"/>
          <p:cNvPicPr>
            <a:picLocks noChangeAspect="1" noChangeArrowheads="1"/>
          </p:cNvPicPr>
          <p:nvPr/>
        </p:nvPicPr>
        <p:blipFill rotWithShape="1">
          <a:blip r:embed="rId5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28" t="13368" r="1849" b="3157"/>
          <a:stretch/>
        </p:blipFill>
        <p:spPr bwMode="auto">
          <a:xfrm>
            <a:off x="550961" y="2999404"/>
            <a:ext cx="7276912" cy="213600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extLst/>
        </p:spPr>
      </p:pic>
      <p:sp>
        <p:nvSpPr>
          <p:cNvPr id="14" name="Прямоугольник 13"/>
          <p:cNvSpPr/>
          <p:nvPr/>
        </p:nvSpPr>
        <p:spPr>
          <a:xfrm>
            <a:off x="253565" y="5221802"/>
            <a:ext cx="33636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u="sng" dirty="0" smtClean="0">
                <a:solidFill>
                  <a:srgbClr val="FFFF00"/>
                </a:solidFill>
              </a:rPr>
              <a:t>Закон радиоактивного распада</a:t>
            </a:r>
            <a:endParaRPr lang="ru-RU" u="sng" dirty="0">
              <a:solidFill>
                <a:srgbClr val="FFFF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6" name="Прямоугольник 15"/>
              <p:cNvSpPr/>
              <p:nvPr/>
            </p:nvSpPr>
            <p:spPr>
              <a:xfrm>
                <a:off x="765457" y="5601665"/>
                <a:ext cx="1526880" cy="474617"/>
              </a:xfrm>
              <a:prstGeom prst="rect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en-US" dirty="0" smtClean="0">
                    <a:solidFill>
                      <a:schemeClr val="accent4">
                        <a:lumMod val="50000"/>
                      </a:schemeClr>
                    </a:solidFill>
                  </a:rPr>
                  <a:t>N = N</a:t>
                </a:r>
                <a:r>
                  <a:rPr lang="en-US" baseline="-25000" dirty="0" smtClean="0">
                    <a:solidFill>
                      <a:schemeClr val="accent4">
                        <a:lumMod val="50000"/>
                      </a:schemeClr>
                    </a:solidFill>
                  </a:rPr>
                  <a:t>0</a:t>
                </a:r>
                <a:r>
                  <a:rPr lang="en-US" dirty="0" smtClean="0">
                    <a:solidFill>
                      <a:schemeClr val="accent4">
                        <a:lumMod val="50000"/>
                      </a:schemeClr>
                    </a:solidFill>
                  </a:rPr>
                  <a:t> *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</a:rPr>
                          <m:t>2</m:t>
                        </m:r>
                      </m:e>
                      <m:sup>
                        <m:f>
                          <m:fPr>
                            <m:ctrlPr>
                              <a:rPr lang="en-US" i="1" smtClean="0">
                                <a:solidFill>
                                  <a:schemeClr val="accent4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b="0" i="1" smtClean="0">
                                <a:solidFill>
                                  <a:schemeClr val="accent4">
                                    <a:lumMod val="50000"/>
                                  </a:schemeClr>
                                </a:solidFill>
                                <a:latin typeface="Cambria Math"/>
                              </a:rPr>
                              <m:t>−</m:t>
                            </m:r>
                            <m:r>
                              <a:rPr lang="en-US" b="0" i="1" smtClean="0">
                                <a:solidFill>
                                  <a:schemeClr val="accent4">
                                    <a:lumMod val="50000"/>
                                  </a:schemeClr>
                                </a:solidFill>
                                <a:latin typeface="Cambria Math"/>
                              </a:rPr>
                              <m:t>𝑡</m:t>
                            </m:r>
                          </m:num>
                          <m:den>
                            <m:r>
                              <a:rPr lang="en-US" b="0" i="1" smtClean="0">
                                <a:solidFill>
                                  <a:schemeClr val="accent4">
                                    <a:lumMod val="50000"/>
                                  </a:schemeClr>
                                </a:solidFill>
                                <a:latin typeface="Cambria Math"/>
                              </a:rPr>
                              <m:t>𝑇</m:t>
                            </m:r>
                          </m:den>
                        </m:f>
                      </m:sup>
                    </m:sSup>
                  </m:oMath>
                </a14:m>
                <a:endParaRPr lang="ru-RU" sz="2000" b="1" dirty="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mc:Choice>
        <mc:Fallback>
          <p:sp>
            <p:nvSpPr>
              <p:cNvPr id="16" name="Прямоугольник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0609" y="5601666"/>
                <a:ext cx="2035840" cy="474617"/>
              </a:xfrm>
              <a:prstGeom prst="rect">
                <a:avLst/>
              </a:prstGeom>
              <a:blipFill rotWithShape="1">
                <a:blip r:embed="rId7"/>
                <a:stretch>
                  <a:fillRect b="-17500"/>
                </a:stretch>
              </a:blipFill>
              <a:ln>
                <a:solidFill>
                  <a:schemeClr val="accent4">
                    <a:lumMod val="75000"/>
                  </a:schemeClr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Прямоугольник 10"/>
          <p:cNvSpPr/>
          <p:nvPr/>
        </p:nvSpPr>
        <p:spPr>
          <a:xfrm>
            <a:off x="4829158" y="5232333"/>
            <a:ext cx="20892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u="sng" dirty="0" smtClean="0">
                <a:solidFill>
                  <a:srgbClr val="FFFF00"/>
                </a:solidFill>
              </a:rPr>
              <a:t>Правило смещения</a:t>
            </a:r>
            <a:endParaRPr lang="ru-RU" u="sng" dirty="0">
              <a:solidFill>
                <a:srgbClr val="FFFF00"/>
              </a:solidFill>
            </a:endParaRPr>
          </a:p>
        </p:txBody>
      </p:sp>
      <p:pic>
        <p:nvPicPr>
          <p:cNvPr id="1029" name="Picture 5" descr="C:\Documents and Settings\User\Рабочий стол\g.png"/>
          <p:cNvPicPr>
            <a:picLocks noChangeAspect="1" noChangeArrowheads="1"/>
          </p:cNvPicPr>
          <p:nvPr/>
        </p:nvPicPr>
        <p:blipFill rotWithShape="1">
          <a:blip r:embed="rId8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887" t="57656" r="59375" b="18134"/>
          <a:stretch/>
        </p:blipFill>
        <p:spPr bwMode="auto">
          <a:xfrm>
            <a:off x="8592278" y="4174566"/>
            <a:ext cx="2959413" cy="21155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7985797" y="3006842"/>
            <a:ext cx="387084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i="1" u="sng" dirty="0" smtClean="0">
                <a:solidFill>
                  <a:srgbClr val="FFFF00"/>
                </a:solidFill>
              </a:rPr>
              <a:t>Период полураспада Т </a:t>
            </a:r>
            <a:r>
              <a:rPr lang="ru-RU" sz="1600" i="1" dirty="0" smtClean="0">
                <a:solidFill>
                  <a:srgbClr val="FFFF00"/>
                </a:solidFill>
              </a:rPr>
              <a:t>– время, в течение которого распадается половина данного количества радиоактивных ядер.</a:t>
            </a:r>
            <a:endParaRPr lang="ru-RU" sz="16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74716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graphicFrame>
            <p:nvGraphicFramePr>
              <p:cNvPr id="3" name="Таблица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74200209"/>
                  </p:ext>
                </p:extLst>
              </p:nvPr>
            </p:nvGraphicFramePr>
            <p:xfrm>
              <a:off x="1187532" y="1346353"/>
              <a:ext cx="9664139" cy="5618798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3136607"/>
                    <a:gridCol w="3221379"/>
                    <a:gridCol w="3306153"/>
                  </a:tblGrid>
                  <a:tr h="5176493">
                    <a:tc>
                      <a:txBody>
                        <a:bodyPr/>
                        <a:lstStyle/>
                        <a:p>
                          <a:r>
                            <a:rPr kumimoji="0" lang="ru-RU" sz="2800" b="1" kern="1200" dirty="0" smtClean="0">
                              <a:solidFill>
                                <a:schemeClr val="lt1"/>
                              </a:solidFill>
                              <a:effectLst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Изотермический </a:t>
                          </a:r>
                        </a:p>
                        <a:p>
                          <a:r>
                            <a:rPr kumimoji="0" lang="ru-RU" sz="2800" b="1" kern="1200" dirty="0" smtClean="0">
                              <a:solidFill>
                                <a:schemeClr val="lt1"/>
                              </a:solidFill>
                              <a:effectLst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Т = со</a:t>
                          </a:r>
                          <a:r>
                            <a:rPr kumimoji="0" lang="en-US" sz="2800" b="1" kern="1200" dirty="0" err="1" smtClean="0">
                              <a:solidFill>
                                <a:schemeClr val="lt1"/>
                              </a:solidFill>
                              <a:effectLst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nst</a:t>
                          </a:r>
                          <a:endParaRPr kumimoji="0" lang="ru-RU" sz="2800" b="1" kern="1200" dirty="0" smtClean="0">
                            <a:solidFill>
                              <a:schemeClr val="lt1"/>
                            </a:solidFill>
                            <a:effectLst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  <a:p>
                          <a:r>
                            <a:rPr kumimoji="0" lang="en-US" sz="2800" b="1" kern="1200" dirty="0" err="1" smtClean="0">
                              <a:solidFill>
                                <a:schemeClr val="lt1"/>
                              </a:solidFill>
                              <a:effectLst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pV</a:t>
                          </a:r>
                          <a:r>
                            <a:rPr kumimoji="0" lang="en-US" sz="2800" b="1" kern="1200" dirty="0" smtClean="0">
                              <a:solidFill>
                                <a:schemeClr val="lt1"/>
                              </a:solidFill>
                              <a:effectLst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 =</a:t>
                          </a:r>
                          <a:r>
                            <a:rPr kumimoji="0" lang="en-US" sz="2800" b="1" kern="1200" dirty="0" err="1" smtClean="0">
                              <a:solidFill>
                                <a:schemeClr val="lt1"/>
                              </a:solidFill>
                              <a:effectLst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const</a:t>
                          </a:r>
                          <a:endParaRPr kumimoji="0" lang="ru-RU" sz="2800" b="1" kern="1200" dirty="0" smtClean="0">
                            <a:solidFill>
                              <a:schemeClr val="lt1"/>
                            </a:solidFill>
                            <a:effectLst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  <a:p>
                          <a:r>
                            <a:rPr kumimoji="0" lang="en-US" sz="2800" b="1" kern="1200" dirty="0" smtClean="0">
                              <a:solidFill>
                                <a:schemeClr val="lt1"/>
                              </a:solidFill>
                              <a:effectLst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p</a:t>
                          </a:r>
                          <a:r>
                            <a:rPr kumimoji="0" lang="en-US" sz="2800" b="1" kern="1200" baseline="-25000" dirty="0" smtClean="0">
                              <a:solidFill>
                                <a:schemeClr val="lt1"/>
                              </a:solidFill>
                              <a:effectLst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1</a:t>
                          </a:r>
                          <a:r>
                            <a:rPr kumimoji="0" lang="en-US" sz="2800" b="1" kern="1200" dirty="0" smtClean="0">
                              <a:solidFill>
                                <a:schemeClr val="lt1"/>
                              </a:solidFill>
                              <a:effectLst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V</a:t>
                          </a:r>
                          <a:r>
                            <a:rPr kumimoji="0" lang="en-US" sz="2800" b="1" kern="1200" baseline="-25000" dirty="0" smtClean="0">
                              <a:solidFill>
                                <a:schemeClr val="lt1"/>
                              </a:solidFill>
                              <a:effectLst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1</a:t>
                          </a:r>
                          <a:r>
                            <a:rPr kumimoji="0" lang="en-US" sz="2800" b="1" kern="1200" dirty="0" smtClean="0">
                              <a:solidFill>
                                <a:schemeClr val="lt1"/>
                              </a:solidFill>
                              <a:effectLst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 = p</a:t>
                          </a:r>
                          <a:r>
                            <a:rPr kumimoji="0" lang="en-US" sz="2800" b="1" kern="1200" baseline="-25000" dirty="0" smtClean="0">
                              <a:solidFill>
                                <a:schemeClr val="lt1"/>
                              </a:solidFill>
                              <a:effectLst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2</a:t>
                          </a:r>
                          <a:r>
                            <a:rPr kumimoji="0" lang="en-US" sz="2800" b="1" kern="1200" dirty="0" smtClean="0">
                              <a:solidFill>
                                <a:schemeClr val="lt1"/>
                              </a:solidFill>
                              <a:effectLst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V</a:t>
                          </a:r>
                          <a:r>
                            <a:rPr kumimoji="0" lang="en-US" sz="2800" b="1" kern="1200" baseline="-25000" dirty="0" smtClean="0">
                              <a:solidFill>
                                <a:schemeClr val="lt1"/>
                              </a:solidFill>
                              <a:effectLst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2 </a:t>
                          </a:r>
                          <a:endParaRPr kumimoji="0" lang="ru-RU" sz="2800" b="1" kern="1200" baseline="-25000" dirty="0" smtClean="0">
                            <a:solidFill>
                              <a:schemeClr val="lt1"/>
                            </a:solidFill>
                            <a:effectLst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  <a:p>
                          <a:r>
                            <a:rPr kumimoji="0" lang="ru-RU" sz="2800" b="1" kern="1200" dirty="0" smtClean="0">
                              <a:solidFill>
                                <a:schemeClr val="lt1"/>
                              </a:solidFill>
                              <a:effectLst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Закон </a:t>
                          </a:r>
                        </a:p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ru-RU" sz="2800" b="1" kern="1200" dirty="0" smtClean="0">
                              <a:solidFill>
                                <a:schemeClr val="lt1"/>
                              </a:solidFill>
                              <a:effectLst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Бойля-Мариотта</a:t>
                          </a:r>
                          <a:endParaRPr kumimoji="0" lang="en-US" sz="2800" b="1" kern="1200" baseline="-25000" dirty="0" smtClean="0">
                            <a:solidFill>
                              <a:schemeClr val="lt1"/>
                            </a:solidFill>
                            <a:effectLst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  <a:p>
                          <a:endParaRPr kumimoji="0" lang="en-US" sz="2800" b="1" kern="1200" baseline="-25000" dirty="0" smtClean="0">
                            <a:solidFill>
                              <a:schemeClr val="lt1"/>
                            </a:solidFill>
                            <a:effectLst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  <a:p>
                          <a:endParaRPr kumimoji="0" lang="en-US" sz="2800" b="1" kern="1200" baseline="-25000" dirty="0" smtClean="0">
                            <a:solidFill>
                              <a:schemeClr val="lt1"/>
                            </a:solidFill>
                            <a:effectLst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kumimoji="0" lang="ru-RU" sz="2800" b="1" kern="1200" dirty="0" smtClean="0">
                              <a:solidFill>
                                <a:schemeClr val="lt1"/>
                              </a:solidFill>
                              <a:effectLst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Изобарный </a:t>
                          </a:r>
                          <a:endParaRPr kumimoji="0" lang="ru-RU" sz="2800" b="1" kern="1200" dirty="0">
                            <a:solidFill>
                              <a:schemeClr val="lt1"/>
                            </a:solidFill>
                            <a:effectLst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  <a:p>
                          <a:r>
                            <a:rPr kumimoji="0" lang="en-US" sz="2800" b="1" kern="1200" dirty="0">
                              <a:solidFill>
                                <a:schemeClr val="lt1"/>
                              </a:solidFill>
                              <a:effectLst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p </a:t>
                          </a:r>
                          <a:r>
                            <a:rPr kumimoji="0" lang="en-US" sz="2800" b="1" kern="1200" dirty="0" smtClean="0">
                              <a:solidFill>
                                <a:schemeClr val="lt1"/>
                              </a:solidFill>
                              <a:effectLst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=</a:t>
                          </a:r>
                          <a:r>
                            <a:rPr kumimoji="0" lang="en-US" sz="2800" b="1" kern="1200" dirty="0" err="1" smtClean="0">
                              <a:solidFill>
                                <a:schemeClr val="lt1"/>
                              </a:solidFill>
                              <a:effectLst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conts</a:t>
                          </a:r>
                          <a:endParaRPr kumimoji="0" lang="ru-RU" sz="2800" b="1" kern="1200" dirty="0">
                            <a:solidFill>
                              <a:schemeClr val="lt1"/>
                            </a:solidFill>
                            <a:effectLst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  <a:p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kumimoji="0" lang="ru-RU" sz="2800" b="1" i="1" kern="1200">
                                      <a:solidFill>
                                        <a:schemeClr val="lt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fPr>
                                <m:num>
                                  <m:r>
                                    <a:rPr kumimoji="0" lang="en-US" sz="2800" b="1" i="1" kern="1200">
                                      <a:solidFill>
                                        <a:schemeClr val="lt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𝑉</m:t>
                                  </m:r>
                                </m:num>
                                <m:den>
                                  <m:r>
                                    <a:rPr kumimoji="0" lang="en-US" sz="2800" b="1" i="1" kern="1200">
                                      <a:solidFill>
                                        <a:schemeClr val="lt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𝑇</m:t>
                                  </m:r>
                                </m:den>
                              </m:f>
                            </m:oMath>
                          </a14:m>
                          <a:r>
                            <a:rPr kumimoji="0" lang="en-US" sz="2800" b="1" kern="1200" dirty="0">
                              <a:solidFill>
                                <a:schemeClr val="lt1"/>
                              </a:solidFill>
                              <a:effectLst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 = </a:t>
                          </a:r>
                          <a:r>
                            <a:rPr kumimoji="0" lang="en-US" sz="2800" b="1" kern="1200" dirty="0" err="1">
                              <a:solidFill>
                                <a:schemeClr val="lt1"/>
                              </a:solidFill>
                              <a:effectLst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const</a:t>
                          </a:r>
                          <a:endParaRPr kumimoji="0" lang="ru-RU" sz="2800" b="1" kern="1200" dirty="0">
                            <a:solidFill>
                              <a:schemeClr val="lt1"/>
                            </a:solidFill>
                            <a:effectLst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  <a:p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kumimoji="0" lang="ru-RU" sz="2800" b="1" i="1" kern="1200">
                                      <a:solidFill>
                                        <a:schemeClr val="lt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kumimoji="0" lang="ru-RU" sz="2800" b="1" i="1" kern="1200">
                                          <a:solidFill>
                                            <a:schemeClr val="lt1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kumimoji="0" lang="en-US" sz="2800" b="1" i="1" kern="1200">
                                          <a:solidFill>
                                            <a:schemeClr val="lt1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𝑉</m:t>
                                      </m:r>
                                    </m:e>
                                    <m:sub>
                                      <m:r>
                                        <a:rPr kumimoji="0" lang="en-US" sz="2800" b="1" i="1" kern="1200">
                                          <a:solidFill>
                                            <a:schemeClr val="lt1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1</m:t>
                                      </m:r>
                                    </m:sub>
                                  </m:sSub>
                                </m:num>
                                <m:den>
                                  <m:sSub>
                                    <m:sSubPr>
                                      <m:ctrlPr>
                                        <a:rPr kumimoji="0" lang="ru-RU" sz="2800" b="1" i="1" kern="1200">
                                          <a:solidFill>
                                            <a:schemeClr val="lt1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kumimoji="0" lang="en-US" sz="2800" b="1" i="1" kern="1200">
                                          <a:solidFill>
                                            <a:schemeClr val="lt1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𝑇</m:t>
                                      </m:r>
                                    </m:e>
                                    <m:sub>
                                      <m:r>
                                        <a:rPr kumimoji="0" lang="en-US" sz="2800" b="1" i="1" kern="1200">
                                          <a:solidFill>
                                            <a:schemeClr val="lt1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1</m:t>
                                      </m:r>
                                    </m:sub>
                                  </m:sSub>
                                </m:den>
                              </m:f>
                            </m:oMath>
                          </a14:m>
                          <a:r>
                            <a:rPr kumimoji="0" lang="en-US" sz="2800" b="1" kern="1200" dirty="0">
                              <a:solidFill>
                                <a:schemeClr val="lt1"/>
                              </a:solidFill>
                              <a:effectLst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 =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kumimoji="0" lang="ru-RU" sz="2800" b="1" i="1" kern="1200">
                                      <a:solidFill>
                                        <a:schemeClr val="lt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kumimoji="0" lang="ru-RU" sz="2800" b="1" i="1" kern="1200">
                                          <a:solidFill>
                                            <a:schemeClr val="lt1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kumimoji="0" lang="en-US" sz="2800" b="1" i="1" kern="1200">
                                          <a:solidFill>
                                            <a:schemeClr val="lt1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𝑉</m:t>
                                      </m:r>
                                    </m:e>
                                    <m:sub>
                                      <m:r>
                                        <a:rPr kumimoji="0" lang="en-US" sz="2800" b="1" i="1" kern="1200">
                                          <a:solidFill>
                                            <a:schemeClr val="lt1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2</m:t>
                                      </m:r>
                                    </m:sub>
                                  </m:sSub>
                                </m:num>
                                <m:den>
                                  <m:sSub>
                                    <m:sSubPr>
                                      <m:ctrlPr>
                                        <a:rPr kumimoji="0" lang="ru-RU" sz="2800" b="1" i="1" kern="1200">
                                          <a:solidFill>
                                            <a:schemeClr val="lt1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kumimoji="0" lang="en-US" sz="2800" b="1" i="1" kern="1200">
                                          <a:solidFill>
                                            <a:schemeClr val="lt1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𝑇</m:t>
                                      </m:r>
                                    </m:e>
                                    <m:sub>
                                      <m:r>
                                        <a:rPr kumimoji="0" lang="en-US" sz="2800" b="1" i="1" kern="1200">
                                          <a:solidFill>
                                            <a:schemeClr val="lt1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2</m:t>
                                      </m:r>
                                    </m:sub>
                                  </m:sSub>
                                </m:den>
                              </m:f>
                            </m:oMath>
                          </a14:m>
                          <a:endParaRPr kumimoji="0" lang="en-US" sz="2800" b="1" kern="1200" dirty="0" smtClean="0">
                            <a:solidFill>
                              <a:schemeClr val="lt1"/>
                            </a:solidFill>
                            <a:effectLst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ru-RU" sz="2800" b="1" kern="1200" dirty="0" smtClean="0">
                              <a:solidFill>
                                <a:schemeClr val="lt1"/>
                              </a:solidFill>
                              <a:effectLst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Закон                            Гей-Люссака</a:t>
                          </a:r>
                        </a:p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ru-RU" sz="2800" b="1" kern="1200" dirty="0" smtClean="0">
                            <a:solidFill>
                              <a:schemeClr val="lt1"/>
                            </a:solidFill>
                            <a:effectLst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US" sz="2800" b="1" kern="1200" dirty="0" smtClean="0">
                            <a:solidFill>
                              <a:schemeClr val="lt1"/>
                            </a:solidFill>
                            <a:effectLst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  <a:p>
                          <a:endParaRPr kumimoji="0" lang="en-US" sz="2800" b="1" kern="1200" dirty="0" smtClean="0">
                            <a:solidFill>
                              <a:schemeClr val="lt1"/>
                            </a:solidFill>
                            <a:effectLst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  <a:p>
                          <a:endParaRPr kumimoji="0" lang="en-US" sz="2800" b="1" kern="1200" dirty="0" smtClean="0">
                            <a:solidFill>
                              <a:schemeClr val="lt1"/>
                            </a:solidFill>
                            <a:effectLst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  <a:p>
                          <a:endParaRPr kumimoji="0" lang="ru-RU" sz="2800" b="1" kern="1200" dirty="0">
                            <a:solidFill>
                              <a:schemeClr val="lt1"/>
                            </a:solidFill>
                            <a:effectLst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  <a:p>
                          <a:endParaRPr lang="ru-RU" sz="2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kumimoji="0" lang="ru-RU" sz="2800" b="1" kern="1200" dirty="0" smtClean="0">
                              <a:solidFill>
                                <a:schemeClr val="lt1"/>
                              </a:solidFill>
                              <a:effectLst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Изохорный </a:t>
                          </a:r>
                          <a:endParaRPr kumimoji="0" lang="ru-RU" sz="2800" b="1" kern="1200" dirty="0">
                            <a:solidFill>
                              <a:schemeClr val="lt1"/>
                            </a:solidFill>
                            <a:effectLst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  <a:p>
                          <a:r>
                            <a:rPr kumimoji="0" lang="en-US" sz="2800" b="1" kern="1200" dirty="0">
                              <a:solidFill>
                                <a:schemeClr val="lt1"/>
                              </a:solidFill>
                              <a:effectLst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V = </a:t>
                          </a:r>
                          <a:r>
                            <a:rPr kumimoji="0" lang="en-US" sz="2800" b="1" kern="1200" dirty="0" err="1">
                              <a:solidFill>
                                <a:schemeClr val="lt1"/>
                              </a:solidFill>
                              <a:effectLst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const</a:t>
                          </a:r>
                          <a:endParaRPr kumimoji="0" lang="ru-RU" sz="2800" b="1" kern="1200" dirty="0">
                            <a:solidFill>
                              <a:schemeClr val="lt1"/>
                            </a:solidFill>
                            <a:effectLst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  <a:p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kumimoji="0" lang="ru-RU" sz="2800" b="1" i="1" kern="1200">
                                      <a:solidFill>
                                        <a:schemeClr val="lt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fPr>
                                <m:num>
                                  <m:r>
                                    <a:rPr kumimoji="0" lang="en-US" sz="2800" b="1" i="1" kern="1200">
                                      <a:solidFill>
                                        <a:schemeClr val="lt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𝑝</m:t>
                                  </m:r>
                                </m:num>
                                <m:den>
                                  <m:r>
                                    <a:rPr kumimoji="0" lang="en-US" sz="2800" b="1" i="1" kern="1200">
                                      <a:solidFill>
                                        <a:schemeClr val="lt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𝑇</m:t>
                                  </m:r>
                                </m:den>
                              </m:f>
                            </m:oMath>
                          </a14:m>
                          <a:r>
                            <a:rPr kumimoji="0" lang="en-US" sz="2800" b="1" kern="1200" dirty="0">
                              <a:solidFill>
                                <a:schemeClr val="lt1"/>
                              </a:solidFill>
                              <a:effectLst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 = </a:t>
                          </a:r>
                          <a:r>
                            <a:rPr kumimoji="0" lang="en-US" sz="2800" b="1" kern="1200" dirty="0" err="1">
                              <a:solidFill>
                                <a:schemeClr val="lt1"/>
                              </a:solidFill>
                              <a:effectLst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const</a:t>
                          </a:r>
                          <a:endParaRPr kumimoji="0" lang="ru-RU" sz="2800" b="1" kern="1200" dirty="0">
                            <a:solidFill>
                              <a:schemeClr val="lt1"/>
                            </a:solidFill>
                            <a:effectLst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  <a:p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kumimoji="0" lang="ru-RU" sz="2800" b="1" i="1" kern="1200">
                                      <a:solidFill>
                                        <a:schemeClr val="lt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kumimoji="0" lang="ru-RU" sz="2800" b="1" i="1" kern="1200">
                                          <a:solidFill>
                                            <a:schemeClr val="lt1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kumimoji="0" lang="en-US" sz="2800" b="1" i="1" kern="1200">
                                          <a:solidFill>
                                            <a:schemeClr val="lt1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𝑝</m:t>
                                      </m:r>
                                    </m:e>
                                    <m:sub>
                                      <m:r>
                                        <a:rPr kumimoji="0" lang="en-US" sz="2800" b="1" i="1" kern="1200">
                                          <a:solidFill>
                                            <a:schemeClr val="lt1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1</m:t>
                                      </m:r>
                                    </m:sub>
                                  </m:sSub>
                                </m:num>
                                <m:den>
                                  <m:sSub>
                                    <m:sSubPr>
                                      <m:ctrlPr>
                                        <a:rPr kumimoji="0" lang="ru-RU" sz="2800" b="1" i="1" kern="1200">
                                          <a:solidFill>
                                            <a:schemeClr val="lt1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kumimoji="0" lang="en-US" sz="2800" b="1" i="1" kern="1200">
                                          <a:solidFill>
                                            <a:schemeClr val="lt1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𝑇</m:t>
                                      </m:r>
                                    </m:e>
                                    <m:sub>
                                      <m:r>
                                        <a:rPr kumimoji="0" lang="en-US" sz="2800" b="1" i="1" kern="1200">
                                          <a:solidFill>
                                            <a:schemeClr val="lt1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1</m:t>
                                      </m:r>
                                    </m:sub>
                                  </m:sSub>
                                </m:den>
                              </m:f>
                            </m:oMath>
                          </a14:m>
                          <a:r>
                            <a:rPr kumimoji="0" lang="en-US" sz="2800" b="1" kern="1200" dirty="0">
                              <a:solidFill>
                                <a:schemeClr val="lt1"/>
                              </a:solidFill>
                              <a:effectLst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 =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kumimoji="0" lang="ru-RU" sz="2800" b="1" i="1" kern="1200">
                                      <a:solidFill>
                                        <a:schemeClr val="lt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kumimoji="0" lang="ru-RU" sz="2800" b="1" i="1" kern="1200">
                                          <a:solidFill>
                                            <a:schemeClr val="lt1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kumimoji="0" lang="en-US" sz="2800" b="1" i="1" kern="1200">
                                          <a:solidFill>
                                            <a:schemeClr val="lt1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𝑝</m:t>
                                      </m:r>
                                    </m:e>
                                    <m:sub>
                                      <m:r>
                                        <a:rPr kumimoji="0" lang="en-US" sz="2800" b="1" i="1" kern="1200">
                                          <a:solidFill>
                                            <a:schemeClr val="lt1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1</m:t>
                                      </m:r>
                                    </m:sub>
                                  </m:sSub>
                                </m:num>
                                <m:den>
                                  <m:sSub>
                                    <m:sSubPr>
                                      <m:ctrlPr>
                                        <a:rPr kumimoji="0" lang="ru-RU" sz="2800" b="1" i="1" kern="1200">
                                          <a:solidFill>
                                            <a:schemeClr val="lt1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kumimoji="0" lang="en-US" sz="2800" b="1" i="1" kern="1200">
                                          <a:solidFill>
                                            <a:schemeClr val="lt1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𝑇</m:t>
                                      </m:r>
                                    </m:e>
                                    <m:sub>
                                      <m:r>
                                        <a:rPr kumimoji="0" lang="en-US" sz="2800" b="1" i="1" kern="1200">
                                          <a:solidFill>
                                            <a:schemeClr val="lt1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1</m:t>
                                      </m:r>
                                    </m:sub>
                                  </m:sSub>
                                </m:den>
                              </m:f>
                            </m:oMath>
                          </a14:m>
                          <a:endParaRPr kumimoji="0" lang="ru-RU" sz="2800" b="1" kern="1200" dirty="0">
                            <a:solidFill>
                              <a:schemeClr val="lt1"/>
                            </a:solidFill>
                            <a:effectLst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ru-RU" sz="2800" b="1" kern="1200" dirty="0" smtClean="0">
                              <a:solidFill>
                                <a:schemeClr val="lt1"/>
                              </a:solidFill>
                              <a:effectLst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Закон Шарля</a:t>
                          </a:r>
                        </a:p>
                        <a:p>
                          <a:endParaRPr lang="ru-RU" sz="2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3" name="Таблица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xmlns="" xmlns:a14="http://schemas.microsoft.com/office/drawing/2010/main" val="2774200209"/>
                  </p:ext>
                </p:extLst>
              </p:nvPr>
            </p:nvGraphicFramePr>
            <p:xfrm>
              <a:off x="1187532" y="1346353"/>
              <a:ext cx="9664139" cy="563607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3136607"/>
                    <a:gridCol w="3221379"/>
                    <a:gridCol w="3306153"/>
                  </a:tblGrid>
                  <a:tr h="5636070">
                    <a:tc>
                      <a:txBody>
                        <a:bodyPr/>
                        <a:lstStyle/>
                        <a:p>
                          <a:r>
                            <a:rPr kumimoji="0" lang="ru-RU" sz="2800" b="1" kern="1200" dirty="0" smtClean="0">
                              <a:solidFill>
                                <a:schemeClr val="lt1"/>
                              </a:solidFill>
                              <a:effectLst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Изотермический </a:t>
                          </a:r>
                        </a:p>
                        <a:p>
                          <a:r>
                            <a:rPr kumimoji="0" lang="ru-RU" sz="2800" b="1" kern="1200" dirty="0" smtClean="0">
                              <a:solidFill>
                                <a:schemeClr val="lt1"/>
                              </a:solidFill>
                              <a:effectLst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Т = со</a:t>
                          </a:r>
                          <a:r>
                            <a:rPr kumimoji="0" lang="en-US" sz="2800" b="1" kern="1200" dirty="0" err="1" smtClean="0">
                              <a:solidFill>
                                <a:schemeClr val="lt1"/>
                              </a:solidFill>
                              <a:effectLst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nst</a:t>
                          </a:r>
                          <a:endParaRPr kumimoji="0" lang="ru-RU" sz="2800" b="1" kern="1200" dirty="0" smtClean="0">
                            <a:solidFill>
                              <a:schemeClr val="lt1"/>
                            </a:solidFill>
                            <a:effectLst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  <a:p>
                          <a:r>
                            <a:rPr kumimoji="0" lang="en-US" sz="2800" b="1" kern="1200" dirty="0" err="1" smtClean="0">
                              <a:solidFill>
                                <a:schemeClr val="lt1"/>
                              </a:solidFill>
                              <a:effectLst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pV</a:t>
                          </a:r>
                          <a:r>
                            <a:rPr kumimoji="0" lang="en-US" sz="2800" b="1" kern="1200" dirty="0" smtClean="0">
                              <a:solidFill>
                                <a:schemeClr val="lt1"/>
                              </a:solidFill>
                              <a:effectLst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 =</a:t>
                          </a:r>
                          <a:r>
                            <a:rPr kumimoji="0" lang="en-US" sz="2800" b="1" kern="1200" dirty="0" err="1" smtClean="0">
                              <a:solidFill>
                                <a:schemeClr val="lt1"/>
                              </a:solidFill>
                              <a:effectLst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const</a:t>
                          </a:r>
                          <a:endParaRPr kumimoji="0" lang="ru-RU" sz="2800" b="1" kern="1200" dirty="0" smtClean="0">
                            <a:solidFill>
                              <a:schemeClr val="lt1"/>
                            </a:solidFill>
                            <a:effectLst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  <a:p>
                          <a:r>
                            <a:rPr kumimoji="0" lang="en-US" sz="2800" b="1" kern="1200" dirty="0" smtClean="0">
                              <a:solidFill>
                                <a:schemeClr val="lt1"/>
                              </a:solidFill>
                              <a:effectLst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p</a:t>
                          </a:r>
                          <a:r>
                            <a:rPr kumimoji="0" lang="en-US" sz="2800" b="1" kern="1200" baseline="-25000" dirty="0" smtClean="0">
                              <a:solidFill>
                                <a:schemeClr val="lt1"/>
                              </a:solidFill>
                              <a:effectLst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1</a:t>
                          </a:r>
                          <a:r>
                            <a:rPr kumimoji="0" lang="en-US" sz="2800" b="1" kern="1200" dirty="0" smtClean="0">
                              <a:solidFill>
                                <a:schemeClr val="lt1"/>
                              </a:solidFill>
                              <a:effectLst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V</a:t>
                          </a:r>
                          <a:r>
                            <a:rPr kumimoji="0" lang="en-US" sz="2800" b="1" kern="1200" baseline="-25000" dirty="0" smtClean="0">
                              <a:solidFill>
                                <a:schemeClr val="lt1"/>
                              </a:solidFill>
                              <a:effectLst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1</a:t>
                          </a:r>
                          <a:r>
                            <a:rPr kumimoji="0" lang="en-US" sz="2800" b="1" kern="1200" dirty="0" smtClean="0">
                              <a:solidFill>
                                <a:schemeClr val="lt1"/>
                              </a:solidFill>
                              <a:effectLst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 = p</a:t>
                          </a:r>
                          <a:r>
                            <a:rPr kumimoji="0" lang="en-US" sz="2800" b="1" kern="1200" baseline="-25000" dirty="0" smtClean="0">
                              <a:solidFill>
                                <a:schemeClr val="lt1"/>
                              </a:solidFill>
                              <a:effectLst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2</a:t>
                          </a:r>
                          <a:r>
                            <a:rPr kumimoji="0" lang="en-US" sz="2800" b="1" kern="1200" dirty="0" smtClean="0">
                              <a:solidFill>
                                <a:schemeClr val="lt1"/>
                              </a:solidFill>
                              <a:effectLst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V</a:t>
                          </a:r>
                          <a:r>
                            <a:rPr kumimoji="0" lang="en-US" sz="2800" b="1" kern="1200" baseline="-25000" dirty="0" smtClean="0">
                              <a:solidFill>
                                <a:schemeClr val="lt1"/>
                              </a:solidFill>
                              <a:effectLst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2 </a:t>
                          </a:r>
                          <a:endParaRPr kumimoji="0" lang="ru-RU" sz="2800" b="1" kern="1200" baseline="-25000" dirty="0" smtClean="0">
                            <a:solidFill>
                              <a:schemeClr val="lt1"/>
                            </a:solidFill>
                            <a:effectLst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  <a:p>
                          <a:r>
                            <a:rPr kumimoji="0" lang="ru-RU" sz="2800" b="1" kern="1200" dirty="0" smtClean="0">
                              <a:solidFill>
                                <a:schemeClr val="lt1"/>
                              </a:solidFill>
                              <a:effectLst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Закон </a:t>
                          </a:r>
                        </a:p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ru-RU" sz="2800" b="1" kern="1200" dirty="0" smtClean="0">
                              <a:solidFill>
                                <a:schemeClr val="lt1"/>
                              </a:solidFill>
                              <a:effectLst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Бойля-Мариотта</a:t>
                          </a:r>
                          <a:endParaRPr kumimoji="0" lang="en-US" sz="2800" b="1" kern="1200" baseline="-25000" dirty="0" smtClean="0">
                            <a:solidFill>
                              <a:schemeClr val="lt1"/>
                            </a:solidFill>
                            <a:effectLst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  <a:p>
                          <a:endParaRPr kumimoji="0" lang="en-US" sz="2800" b="1" kern="1200" baseline="-25000" dirty="0" smtClean="0">
                            <a:solidFill>
                              <a:schemeClr val="lt1"/>
                            </a:solidFill>
                            <a:effectLst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  <a:p>
                          <a:endParaRPr kumimoji="0" lang="en-US" sz="2800" b="1" kern="1200" baseline="-25000" dirty="0" smtClean="0">
                            <a:solidFill>
                              <a:schemeClr val="lt1"/>
                            </a:solidFill>
                            <a:effectLst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0">
                          <a:blip r:embed="rId2"/>
                          <a:stretch>
                            <a:fillRect l="-97543" t="-1080" r="-103403" b="-43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0">
                          <a:blip r:embed="rId2"/>
                          <a:stretch>
                            <a:fillRect l="-192449" t="-1080" r="-737" b="-432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5" name="Рисунок 3" descr="image00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65044" b="16151"/>
          <a:stretch>
            <a:fillRect/>
          </a:stretch>
        </p:blipFill>
        <p:spPr bwMode="auto">
          <a:xfrm>
            <a:off x="1518132" y="4558237"/>
            <a:ext cx="2076450" cy="2066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 descr="D:\Школа\11 класс\Открытый урок\image008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4955" r="31528" b="14584"/>
          <a:stretch/>
        </p:blipFill>
        <p:spPr bwMode="auto">
          <a:xfrm>
            <a:off x="4841287" y="4577935"/>
            <a:ext cx="1990090" cy="210502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7" name="Рисунок 6" descr="D:\Школа\11 класс\Открытый урок\image008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7686" r="-87" b="14584"/>
          <a:stretch/>
        </p:blipFill>
        <p:spPr bwMode="auto">
          <a:xfrm>
            <a:off x="8078082" y="4539504"/>
            <a:ext cx="1923415" cy="210439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028208" y="119759"/>
            <a:ext cx="48834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ИЗОПРОЦЕССЫ</a:t>
            </a:r>
            <a:endParaRPr lang="ru-RU" sz="36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87689" y="94877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0" name="TextBox 9"/>
              <p:cNvSpPr txBox="1"/>
              <p:nvPr/>
            </p:nvSpPr>
            <p:spPr>
              <a:xfrm>
                <a:off x="639269" y="657731"/>
                <a:ext cx="10440409" cy="6603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8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ν</a:t>
                </a:r>
                <a:r>
                  <a:rPr lang="en-US" sz="28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𝑚</m:t>
                        </m:r>
                      </m:num>
                      <m:den>
                        <m:r>
                          <a:rPr lang="ru-RU" sz="2800" i="1">
                            <a:latin typeface="Cambria Math" panose="02040503050406030204" pitchFamily="18" charset="0"/>
                          </a:rPr>
                          <m:t>𝑀</m:t>
                        </m:r>
                      </m:den>
                    </m:f>
                  </m:oMath>
                </a14:m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</a:t>
                </a:r>
                <a:r>
                  <a:rPr lang="en-US" sz="28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const</a:t>
                </a:r>
                <a:r>
                  <a:rPr lang="ru-RU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один из параметров </a:t>
                </a:r>
                <a:r>
                  <a:rPr lang="en-US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V, p, T </a:t>
                </a:r>
                <a:r>
                  <a:rPr lang="ru-RU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остается постоянным</a:t>
                </a:r>
                <a:endParaRPr lang="ru-RU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9269" y="657731"/>
                <a:ext cx="10440409" cy="660374"/>
              </a:xfrm>
              <a:prstGeom prst="rect">
                <a:avLst/>
              </a:prstGeom>
              <a:blipFill rotWithShape="0">
                <a:blip r:embed="rId4"/>
                <a:stretch>
                  <a:fillRect l="-1226" t="-3704" b="-1111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1382525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9903" y="467890"/>
            <a:ext cx="8661858" cy="8737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4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Приобретать знания - храбрость</a:t>
            </a:r>
            <a:endParaRPr lang="ru-RU" sz="4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993802" y="190365"/>
            <a:ext cx="1581150" cy="142875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59903" y="2313783"/>
            <a:ext cx="7795404" cy="8880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4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Приумножать их – мудрость </a:t>
            </a:r>
            <a:endParaRPr lang="ru-RU" sz="4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2566" y="1931986"/>
            <a:ext cx="2174290" cy="217429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59903" y="4294088"/>
            <a:ext cx="8130495" cy="19195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4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умело применять – великое </a:t>
            </a:r>
            <a:endParaRPr lang="ru-RU" sz="48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4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искусство</a:t>
            </a:r>
            <a:endParaRPr lang="ru-RU" sz="4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4207" y="4386090"/>
            <a:ext cx="2171007" cy="2171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08794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Прямоугольник 1"/>
              <p:cNvSpPr/>
              <p:nvPr/>
            </p:nvSpPr>
            <p:spPr>
              <a:xfrm>
                <a:off x="233547" y="108923"/>
                <a:ext cx="11843657" cy="136127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spcAft>
                    <a:spcPts val="0"/>
                  </a:spcAft>
                </a:pPr>
                <a:r>
                  <a:rPr lang="ru-RU" b="1" dirty="0" smtClean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1.</a:t>
                </a:r>
                <a:r>
                  <a:rPr lang="ru-RU" dirty="0" smtClean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/>
                </a:r>
                <a:r>
                  <a:rPr lang="ru-RU" dirty="0" err="1" smtClean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Коэфициент</a:t>
                </a:r>
                <a:r>
                  <a:rPr lang="ru-RU" dirty="0" smtClean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/>
                </a:r>
                <a:r>
                  <a:rPr lang="ru-RU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полезного действия (КПД) некоторого двигателя определяется формулой η =</a:t>
                </a:r>
                <a14:m>
                  <m:oMath xmlns:m="http://schemas.openxmlformats.org/officeDocument/2006/math">
                    <m:r>
                      <a:rPr lang="ru-RU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 </m:t>
                    </m:r>
                    <m:f>
                      <m:fPr>
                        <m:ctrlPr>
                          <a:rPr lang="ru-RU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ru-RU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ru-RU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Т</m:t>
                            </m:r>
                          </m:e>
                          <m:sub>
                            <m:r>
                              <a:rPr lang="ru-RU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ru-RU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ru-RU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ru-RU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Т</m:t>
                            </m:r>
                          </m:e>
                          <m:sub>
                            <m:r>
                              <a:rPr lang="ru-RU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ru-RU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ru-RU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Т</m:t>
                            </m:r>
                          </m:e>
                          <m:sub>
                            <m:r>
                              <a:rPr lang="ru-RU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ru-RU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/>
                </a:r>
                <a:r>
                  <a:rPr lang="ru-RU" baseline="30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.</a:t>
                </a:r>
                <a:r>
                  <a:rPr lang="ru-RU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100%, где Т</a:t>
                </a:r>
                <a:r>
                  <a:rPr lang="ru-RU" baseline="-25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1</a:t>
                </a:r>
                <a:r>
                  <a:rPr lang="ru-RU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– температура нагревателя (К), Т</a:t>
                </a:r>
                <a:r>
                  <a:rPr lang="ru-RU" baseline="-25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2</a:t>
                </a:r>
                <a:r>
                  <a:rPr lang="ru-RU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температура холодильника (К). при какой минимальной температуре нагревателя Т</a:t>
                </a:r>
                <a:r>
                  <a:rPr lang="ru-RU" baseline="-25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1</a:t>
                </a:r>
                <a:r>
                  <a:rPr lang="ru-RU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КПД этого двигателя будет меньше 75%, если Т</a:t>
                </a:r>
                <a:r>
                  <a:rPr lang="ru-RU" baseline="-25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2</a:t>
                </a:r>
                <a:r>
                  <a:rPr lang="ru-RU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= 275 К? Ответ дать в К.</a:t>
                </a:r>
                <a:endParaRPr lang="ru-RU" sz="105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ru-RU" sz="1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Ответ: А-1000,  Б-1100,  В-900,  Д-1200</a:t>
                </a:r>
                <a:endParaRPr lang="ru-RU" sz="12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Прямоугольник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3547" y="108923"/>
                <a:ext cx="11843657" cy="1361270"/>
              </a:xfrm>
              <a:prstGeom prst="rect">
                <a:avLst/>
              </a:prstGeom>
              <a:blipFill rotWithShape="0">
                <a:blip r:embed="rId2"/>
                <a:stretch>
                  <a:fillRect l="-412" b="-358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Прямоугольник 2"/>
              <p:cNvSpPr/>
              <p:nvPr/>
            </p:nvSpPr>
            <p:spPr>
              <a:xfrm>
                <a:off x="233547" y="1494364"/>
                <a:ext cx="11641778" cy="132972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spcAft>
                    <a:spcPts val="0"/>
                  </a:spcAft>
                </a:pPr>
                <a:r>
                  <a:rPr lang="ru-RU" b="1" dirty="0" smtClean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2.</a:t>
                </a:r>
                <a:r>
                  <a:rPr lang="ru-RU" dirty="0" smtClean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К источнику ЭДС </a:t>
                </a:r>
                <a:r>
                  <a:rPr lang="ru-RU" dirty="0">
                    <a:effectLst/>
                    <a:latin typeface="Cambria Math" panose="02040503050406030204" pitchFamily="18" charset="0"/>
                    <a:ea typeface="Times New Roman" panose="02020603050405020304" pitchFamily="18" charset="0"/>
                  </a:rPr>
                  <a:t>𝓔</a:t>
                </a:r>
                <a:r>
                  <a:rPr lang="ru-RU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= 180 В и внутренним сопротивлением 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r </a:t>
                </a:r>
                <a:r>
                  <a:rPr lang="ru-RU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= 1 Ом, хотят подключить нагрузку с сопротивлением </a:t>
                </a:r>
                <a:r>
                  <a:rPr lang="ru-RU" dirty="0" smtClean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/>
                </a:r>
                <a:r>
                  <a:rPr lang="en-US" dirty="0" smtClean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R</a:t>
                </a:r>
                <a:r>
                  <a:rPr lang="ru-RU" dirty="0" smtClean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/>
                </a:r>
                <a:r>
                  <a:rPr lang="ru-RU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Ом. Напряжение на этой нагрузке, выражаемое в вольтах, задается формулой 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U</a:t>
                </a:r>
                <a:r>
                  <a:rPr lang="ru-RU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ℰ</m:t>
                        </m:r>
                        <m:r>
                          <a:rPr lang="ru-RU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𝑅</m:t>
                        </m:r>
                      </m:num>
                      <m:den>
                        <m:r>
                          <a:rPr lang="ru-RU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𝑅</m:t>
                        </m:r>
                        <m:r>
                          <a:rPr lang="ru-RU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+</m:t>
                        </m:r>
                        <m:r>
                          <a:rPr lang="ru-RU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𝑟</m:t>
                        </m:r>
                      </m:den>
                    </m:f>
                  </m:oMath>
                </a14:m>
                <a:r>
                  <a:rPr lang="ru-RU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. При каком наименьшем значении сопротивления нагрузки напряжение на ней будет не менее 170 В? Ответ выразить в омах.</a:t>
                </a:r>
                <a:endParaRPr lang="ru-RU" sz="105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228600" algn="just"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ru-RU" sz="1600" b="1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Ответ</a:t>
                </a:r>
                <a:r>
                  <a:rPr lang="ru-RU" sz="1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  А-13, Б-17, В-11, Д-7</a:t>
                </a:r>
                <a:endParaRPr lang="ru-RU" sz="12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Прямоугольник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3547" y="1494364"/>
                <a:ext cx="11641778" cy="1329723"/>
              </a:xfrm>
              <a:prstGeom prst="rect">
                <a:avLst/>
              </a:prstGeom>
              <a:blipFill rotWithShape="0">
                <a:blip r:embed="rId3"/>
                <a:stretch>
                  <a:fillRect l="-419" t="-2752" r="-890" b="-367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4" name="Прямоугольник 3"/>
              <p:cNvSpPr/>
              <p:nvPr/>
            </p:nvSpPr>
            <p:spPr>
              <a:xfrm>
                <a:off x="233547" y="2848258"/>
                <a:ext cx="11641778" cy="10441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spcAft>
                    <a:spcPts val="0"/>
                  </a:spcAft>
                </a:pPr>
                <a:r>
                  <a:rPr lang="ru-RU" b="1" dirty="0" smtClean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3.</a:t>
                </a:r>
                <a:r>
                  <a:rPr lang="ru-RU" dirty="0" smtClean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При </a:t>
                </a:r>
                <a:r>
                  <a:rPr lang="ru-RU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адиабатическом процессе для идеального газа выполняется закон </a:t>
                </a:r>
                <a:r>
                  <a:rPr lang="ru-RU" i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р</a:t>
                </a:r>
                <a:r>
                  <a:rPr lang="en-US" i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V</a:t>
                </a:r>
                <a:r>
                  <a:rPr lang="en-US" i="1" baseline="30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k</a:t>
                </a:r>
                <a:r>
                  <a:rPr lang="en-US" i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/>
                </a:r>
                <a:r>
                  <a:rPr lang="ru-RU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= 2,56</a:t>
                </a:r>
                <a:r>
                  <a:rPr lang="ru-RU" baseline="30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.</a:t>
                </a:r>
                <a:r>
                  <a:rPr lang="ru-RU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10</a:t>
                </a:r>
                <a:r>
                  <a:rPr lang="ru-RU" baseline="30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6</a:t>
                </a:r>
                <a:r>
                  <a:rPr lang="ru-RU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Па</a:t>
                </a:r>
                <a:r>
                  <a:rPr lang="ru-RU" baseline="30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.</a:t>
                </a:r>
                <a:r>
                  <a:rPr lang="ru-RU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м</a:t>
                </a:r>
                <a:r>
                  <a:rPr lang="ru-RU" baseline="30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4</a:t>
                </a:r>
                <a:r>
                  <a:rPr lang="ru-RU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., где </a:t>
                </a:r>
                <a:r>
                  <a:rPr lang="ru-RU" i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р </a:t>
                </a:r>
                <a:r>
                  <a:rPr lang="ru-RU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– давление газа в Па, </a:t>
                </a:r>
                <a:r>
                  <a:rPr lang="en-US" i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V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/>
                </a:r>
                <a:r>
                  <a:rPr lang="ru-RU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– объем газа в м</a:t>
                </a:r>
                <a:r>
                  <a:rPr lang="ru-RU" baseline="30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3</a:t>
                </a:r>
                <a:r>
                  <a:rPr lang="ru-RU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, </a:t>
                </a:r>
                <a:r>
                  <a:rPr lang="en-US" i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k</a:t>
                </a:r>
                <a:r>
                  <a:rPr lang="ru-RU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ru-RU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ru-RU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. Найдите, какой объем </a:t>
                </a:r>
                <a:r>
                  <a:rPr lang="en-US" i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V </a:t>
                </a:r>
                <a:r>
                  <a:rPr lang="ru-RU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(в м</a:t>
                </a:r>
                <a:r>
                  <a:rPr lang="ru-RU" baseline="30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3</a:t>
                </a:r>
                <a:r>
                  <a:rPr lang="ru-RU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) будет занимать газ при </a:t>
                </a:r>
                <a:r>
                  <a:rPr lang="ru-RU" i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р </a:t>
                </a:r>
                <a:r>
                  <a:rPr lang="ru-RU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= 6,25 </a:t>
                </a:r>
                <a:r>
                  <a:rPr lang="ru-RU" baseline="30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.</a:t>
                </a:r>
                <a:r>
                  <a:rPr lang="ru-RU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10</a:t>
                </a:r>
                <a:r>
                  <a:rPr lang="ru-RU" baseline="30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6</a:t>
                </a:r>
                <a:r>
                  <a:rPr lang="ru-RU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Па.</a:t>
                </a:r>
                <a:endParaRPr lang="ru-RU" sz="105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228600" algn="just"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ru-RU" sz="1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Ответ:  А-0,512, Б-15,   В-512,  Д-0,2</a:t>
                </a:r>
                <a:endParaRPr lang="ru-RU" sz="12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Прямоугольник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3547" y="2848258"/>
                <a:ext cx="11641778" cy="1044197"/>
              </a:xfrm>
              <a:prstGeom prst="rect">
                <a:avLst/>
              </a:prstGeom>
              <a:blipFill rotWithShape="0">
                <a:blip r:embed="rId4"/>
                <a:stretch>
                  <a:fillRect l="-419" t="-2907" b="-407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Прямоугольник 4"/>
          <p:cNvSpPr/>
          <p:nvPr/>
        </p:nvSpPr>
        <p:spPr>
          <a:xfrm>
            <a:off x="233547" y="3681804"/>
            <a:ext cx="11641778" cy="17604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0"/>
              </a:spcAft>
            </a:pP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4. 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Установка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для демонстрации адиабатического сжатия представляет собой сосуд с поршнем, резко сжимающий газ. При этом объем и давление связаны соотношением </a:t>
            </a:r>
            <a:r>
              <a:rPr lang="en-US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pV</a:t>
            </a:r>
            <a:r>
              <a:rPr lang="ru-RU" i="1" baseline="30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1,4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= </a:t>
            </a:r>
            <a:r>
              <a:rPr lang="en-US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const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где </a:t>
            </a:r>
            <a:r>
              <a:rPr lang="ru-RU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р(атм.) –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давление в газе,</a:t>
            </a:r>
            <a:r>
              <a:rPr lang="ru-RU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V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 объем газа в литрах. Изначально объем газа равнялся 16 л, а его давление равно 1 атм. В соответствии с техническими характеристиками поршень насоса выдерживает давление не более 128 атм. Определите, до какого минимального объема можно сжать газ. Ответ выразите в литрах.</a:t>
            </a:r>
            <a:endParaRPr lang="ru-RU" sz="105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28600" algn="just">
              <a:lnSpc>
                <a:spcPct val="115000"/>
              </a:lnSpc>
              <a:spcAft>
                <a:spcPts val="1000"/>
              </a:spcAft>
            </a:pP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Ответ:   А-0,8,  Б-0,5,  В-1,7,  Д-2</a:t>
            </a:r>
            <a:endParaRPr lang="ru-RU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33547" y="5353800"/>
            <a:ext cx="11641778" cy="14834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0"/>
              </a:spcAft>
            </a:pP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5. 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При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температуре 0</a:t>
            </a:r>
            <a:r>
              <a:rPr lang="ru-RU" baseline="30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0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 рельс имеет длину </a:t>
            </a:r>
            <a:r>
              <a:rPr lang="en-US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l</a:t>
            </a:r>
            <a:r>
              <a:rPr lang="ru-RU" i="1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0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= 12,5м. при возрастании температуры происходит тепловое расширение рельса, и его длина , выраженная в метрах, меняется по закону </a:t>
            </a:r>
            <a:r>
              <a:rPr lang="en-US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l</a:t>
            </a:r>
            <a:r>
              <a:rPr lang="ru-RU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(</a:t>
            </a:r>
            <a:r>
              <a:rPr lang="en-US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t</a:t>
            </a:r>
            <a:r>
              <a:rPr lang="ru-RU" i="1" baseline="30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0</a:t>
            </a:r>
            <a:r>
              <a:rPr lang="ru-RU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) = </a:t>
            </a:r>
            <a:r>
              <a:rPr lang="en-US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l</a:t>
            </a:r>
            <a:r>
              <a:rPr lang="ru-RU" i="1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0</a:t>
            </a:r>
            <a:r>
              <a:rPr lang="ru-RU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(1 + α</a:t>
            </a:r>
            <a:r>
              <a:rPr lang="en-US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t</a:t>
            </a:r>
            <a:r>
              <a:rPr lang="ru-RU" i="1" baseline="30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0</a:t>
            </a:r>
            <a:r>
              <a:rPr lang="ru-RU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),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где </a:t>
            </a:r>
            <a:r>
              <a:rPr lang="ru-RU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α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= 1,2 </a:t>
            </a:r>
            <a:r>
              <a:rPr lang="ru-RU" baseline="30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10</a:t>
            </a:r>
            <a:r>
              <a:rPr lang="ru-RU" baseline="30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-5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(</a:t>
            </a:r>
            <a:r>
              <a:rPr lang="ru-RU" baseline="30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0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С)</a:t>
            </a:r>
            <a:r>
              <a:rPr lang="ru-RU" baseline="30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-1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– </a:t>
            </a: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коэфициент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теплового расширения, </a:t>
            </a:r>
            <a:r>
              <a:rPr lang="en-US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t</a:t>
            </a:r>
            <a:r>
              <a:rPr lang="ru-RU" i="1" baseline="30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0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– температура (</a:t>
            </a:r>
            <a:r>
              <a:rPr lang="ru-RU" baseline="30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0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С). При какой температуре рельс удлинится на 6 мм? Ответ дать в </a:t>
            </a:r>
            <a:r>
              <a:rPr lang="ru-RU" baseline="30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0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С.</a:t>
            </a:r>
            <a:endParaRPr lang="ru-RU" sz="105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28600" algn="just">
              <a:lnSpc>
                <a:spcPct val="115000"/>
              </a:lnSpc>
              <a:spcAft>
                <a:spcPts val="1000"/>
              </a:spcAft>
            </a:pP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Ответ:  А-40,  Б-45,  В-27,   Д-12</a:t>
            </a:r>
            <a:endParaRPr lang="ru-RU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46758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/>
          <a:srcRect l="13248" r="12620"/>
          <a:stretch/>
        </p:blipFill>
        <p:spPr>
          <a:xfrm>
            <a:off x="291440" y="1746531"/>
            <a:ext cx="3432662" cy="463051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553889" y="1746531"/>
            <a:ext cx="7205848" cy="417139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  <a:spcAft>
                <a:spcPts val="1000"/>
              </a:spcAft>
            </a:pPr>
            <a:r>
              <a:rPr lang="ru-RU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«Так много в математике физики, как много в физике математики, </a:t>
            </a:r>
            <a:r>
              <a:rPr lang="ru-RU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и </a:t>
            </a:r>
            <a:r>
              <a:rPr lang="ru-RU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уже </a:t>
            </a:r>
            <a:r>
              <a:rPr lang="ru-RU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перестаю находить </a:t>
            </a:r>
            <a:r>
              <a:rPr lang="ru-RU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разницу между этими науками</a:t>
            </a:r>
            <a:r>
              <a:rPr lang="ru-RU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algn="r">
              <a:lnSpc>
                <a:spcPct val="115000"/>
              </a:lnSpc>
              <a:spcAft>
                <a:spcPts val="1000"/>
              </a:spcAft>
            </a:pPr>
            <a:endParaRPr lang="ru-RU" sz="3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lnSpc>
                <a:spcPct val="115000"/>
              </a:lnSpc>
              <a:spcAft>
                <a:spcPts val="1000"/>
              </a:spcAft>
            </a:pPr>
            <a:r>
              <a:rPr lang="ru-RU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А</a:t>
            </a:r>
            <a:r>
              <a:rPr lang="ru-RU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Эйнштейн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377635"/>
            <a:ext cx="12192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Физика в математике</a:t>
            </a:r>
            <a:endParaRPr lang="ru-RU" sz="6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18814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g-fotki.yandex.ru/get/4125/65387414.90/0_c24dc_2f920a84_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07332" y="880023"/>
            <a:ext cx="1028700" cy="1323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img-fotki.yandex.ru/get/4125/65387414.90/0_c24dc_2f920a84_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07764" y="2765894"/>
            <a:ext cx="1028700" cy="1323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img-fotki.yandex.ru/get/4125/65387414.90/0_c24dc_2f920a84_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07332" y="4778591"/>
            <a:ext cx="1028700" cy="1323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r.mtdata.ru/r480x-/u1/photo3A86/20222128808-0/original.jpeg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831365" y="4224081"/>
            <a:ext cx="2214180" cy="2585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animashki.info/uploads/posts/2016-11/1479989271_2316-hram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10226" y="4089869"/>
            <a:ext cx="2076098" cy="2768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202388" y="2203998"/>
            <a:ext cx="2298475" cy="199201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827625" y="166950"/>
            <a:ext cx="3048000" cy="1905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36791" y="981017"/>
            <a:ext cx="3333750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23068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3859" y="814646"/>
            <a:ext cx="974251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задание. </a:t>
            </a:r>
          </a:p>
          <a:p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Прототипы заданий № 7, 10 из ЕГЭ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18523" y="3063834"/>
            <a:ext cx="3706081" cy="2737262"/>
          </a:xfrm>
          <a:prstGeom prst="rect">
            <a:avLst/>
          </a:prstGeom>
        </p:spPr>
      </p:pic>
      <p:pic>
        <p:nvPicPr>
          <p:cNvPr id="1026" name="Picture 2" descr="http://edu-lider.ru/wp-content/uploads/2013/11/%D0%B4%D0%BE%D0%BC%D0%B0%D1%88%D0%BD%D0%B5%D0%B5-%D0%B7%D0%B0%D0%B4%D0%B0%D0%BD%D0%B8%D0%B5-%D0%B2%D1%88%D0%BA%D0%BE%D0%BB%D0%B5-4-e148422614513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9336" y="3495304"/>
            <a:ext cx="2543175" cy="2543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medaboutme.ru/upload/medialibrary/dc8/shutterstock_152529953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59616" y="3063834"/>
            <a:ext cx="4401802" cy="3270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55195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17001" y="1664362"/>
            <a:ext cx="520610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 мудрее всего?</a:t>
            </a: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17001" y="380602"/>
            <a:ext cx="557780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 быстрее всего?</a:t>
            </a: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46551" y="380603"/>
            <a:ext cx="160729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4800" b="1" dirty="0" smtClean="0"/>
              <a:t> </a:t>
            </a:r>
            <a:r>
              <a:rPr lang="ru-RU" sz="48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Ум </a:t>
            </a: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118788" y="1702905"/>
            <a:ext cx="256512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4800" b="1" dirty="0" smtClean="0"/>
              <a:t> </a:t>
            </a:r>
            <a:r>
              <a:rPr lang="ru-RU" sz="48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Время </a:t>
            </a: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17001" y="2948122"/>
            <a:ext cx="590533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 приятнее всего?</a:t>
            </a: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597911" y="2894474"/>
            <a:ext cx="652178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>
              <a:spcAft>
                <a:spcPts val="0"/>
              </a:spcAft>
            </a:pP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48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Достичь </a:t>
            </a:r>
            <a:r>
              <a:rPr lang="ru-RU" sz="4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желаемого</a:t>
            </a:r>
            <a:endParaRPr lang="ru-RU" sz="48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264229" y="4086043"/>
            <a:ext cx="260532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>
              <a:spcAft>
                <a:spcPts val="0"/>
              </a:spcAft>
            </a:pPr>
            <a:r>
              <a:rPr lang="ru-RU" sz="5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Фалес</a:t>
            </a:r>
            <a:endParaRPr lang="ru-RU" sz="54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16268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322618" y="779756"/>
            <a:ext cx="7215448" cy="41365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>
              <a:spcAft>
                <a:spcPts val="0"/>
              </a:spcAft>
            </a:pPr>
            <a:r>
              <a:rPr lang="ru-RU" sz="3600" i="1" dirty="0" smtClean="0">
                <a:solidFill>
                  <a:srgbClr val="00000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Cambria" panose="02040503050406030204" pitchFamily="18" charset="0"/>
              </a:rPr>
              <a:t>Считай</a:t>
            </a:r>
            <a:r>
              <a:rPr lang="ru-RU" sz="3600" i="1" dirty="0" smtClean="0">
                <a:solidFill>
                  <a:srgbClr val="000000"/>
                </a:solidFill>
                <a:latin typeface="Brush Script MT" panose="03060802040406070304" pitchFamily="66" charset="0"/>
                <a:ea typeface="Times New Roman" panose="02020603050405020304" pitchFamily="18" charset="0"/>
              </a:rPr>
              <a:t> </a:t>
            </a:r>
            <a:r>
              <a:rPr lang="ru-RU" sz="3600" i="1" dirty="0" smtClean="0">
                <a:solidFill>
                  <a:srgbClr val="00000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Cambria" panose="02040503050406030204" pitchFamily="18" charset="0"/>
              </a:rPr>
              <a:t>несчастным</a:t>
            </a:r>
            <a:r>
              <a:rPr lang="ru-RU" sz="3600" i="1" dirty="0" smtClean="0">
                <a:solidFill>
                  <a:srgbClr val="000000"/>
                </a:solidFill>
                <a:latin typeface="Brush Script MT" panose="03060802040406070304" pitchFamily="66" charset="0"/>
                <a:ea typeface="Times New Roman" panose="02020603050405020304" pitchFamily="18" charset="0"/>
              </a:rPr>
              <a:t> </a:t>
            </a:r>
            <a:r>
              <a:rPr lang="ru-RU" sz="3600" i="1" dirty="0" smtClean="0">
                <a:solidFill>
                  <a:srgbClr val="00000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Cambria" panose="02040503050406030204" pitchFamily="18" charset="0"/>
              </a:rPr>
              <a:t>тот</a:t>
            </a:r>
            <a:r>
              <a:rPr lang="ru-RU" sz="3600" i="1" dirty="0" smtClean="0">
                <a:solidFill>
                  <a:srgbClr val="000000"/>
                </a:solidFill>
                <a:latin typeface="Brush Script MT" panose="03060802040406070304" pitchFamily="66" charset="0"/>
                <a:ea typeface="Times New Roman" panose="02020603050405020304" pitchFamily="18" charset="0"/>
              </a:rPr>
              <a:t> </a:t>
            </a:r>
            <a:r>
              <a:rPr lang="ru-RU" sz="3600" i="1" dirty="0" smtClean="0">
                <a:solidFill>
                  <a:srgbClr val="00000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Cambria" panose="02040503050406030204" pitchFamily="18" charset="0"/>
              </a:rPr>
              <a:t>день</a:t>
            </a:r>
            <a:r>
              <a:rPr lang="ru-RU" sz="3600" i="1" dirty="0" smtClean="0">
                <a:solidFill>
                  <a:srgbClr val="000000"/>
                </a:solidFill>
                <a:latin typeface="Brush Script MT" panose="03060802040406070304" pitchFamily="66" charset="0"/>
                <a:ea typeface="Times New Roman" panose="02020603050405020304" pitchFamily="18" charset="0"/>
              </a:rPr>
              <a:t> </a:t>
            </a:r>
            <a:r>
              <a:rPr lang="ru-RU" sz="3600" i="1" dirty="0" smtClean="0">
                <a:solidFill>
                  <a:srgbClr val="00000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Cambria" panose="02040503050406030204" pitchFamily="18" charset="0"/>
              </a:rPr>
              <a:t>или</a:t>
            </a:r>
            <a:r>
              <a:rPr lang="ru-RU" sz="3600" i="1" dirty="0" smtClean="0">
                <a:solidFill>
                  <a:srgbClr val="000000"/>
                </a:solidFill>
                <a:latin typeface="Brush Script MT" panose="03060802040406070304" pitchFamily="66" charset="0"/>
                <a:ea typeface="Times New Roman" panose="02020603050405020304" pitchFamily="18" charset="0"/>
              </a:rPr>
              <a:t> </a:t>
            </a:r>
            <a:r>
              <a:rPr lang="ru-RU" sz="3600" i="1" dirty="0" smtClean="0">
                <a:solidFill>
                  <a:srgbClr val="00000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Cambria" panose="02040503050406030204" pitchFamily="18" charset="0"/>
              </a:rPr>
              <a:t>час</a:t>
            </a:r>
            <a:r>
              <a:rPr lang="ru-RU" sz="3600" i="1" dirty="0" smtClean="0">
                <a:solidFill>
                  <a:srgbClr val="000000"/>
                </a:solidFill>
                <a:latin typeface="Brush Script MT" panose="03060802040406070304" pitchFamily="66" charset="0"/>
                <a:ea typeface="Times New Roman" panose="02020603050405020304" pitchFamily="18" charset="0"/>
              </a:rPr>
              <a:t>, </a:t>
            </a:r>
            <a:r>
              <a:rPr lang="ru-RU" sz="3600" i="1" dirty="0" smtClean="0">
                <a:solidFill>
                  <a:srgbClr val="00000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Cambria" panose="02040503050406030204" pitchFamily="18" charset="0"/>
              </a:rPr>
              <a:t>в</a:t>
            </a:r>
            <a:r>
              <a:rPr lang="ru-RU" sz="3600" i="1" dirty="0" smtClean="0">
                <a:solidFill>
                  <a:srgbClr val="000000"/>
                </a:solidFill>
                <a:latin typeface="Brush Script MT" panose="03060802040406070304" pitchFamily="66" charset="0"/>
                <a:ea typeface="Times New Roman" panose="02020603050405020304" pitchFamily="18" charset="0"/>
              </a:rPr>
              <a:t> </a:t>
            </a:r>
            <a:r>
              <a:rPr lang="ru-RU" sz="3600" i="1" dirty="0" smtClean="0">
                <a:solidFill>
                  <a:srgbClr val="00000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Cambria" panose="02040503050406030204" pitchFamily="18" charset="0"/>
              </a:rPr>
              <a:t>который</a:t>
            </a:r>
            <a:r>
              <a:rPr lang="ru-RU" sz="3600" i="1" dirty="0" smtClean="0">
                <a:solidFill>
                  <a:srgbClr val="000000"/>
                </a:solidFill>
                <a:latin typeface="Brush Script MT" panose="03060802040406070304" pitchFamily="66" charset="0"/>
                <a:ea typeface="Times New Roman" panose="02020603050405020304" pitchFamily="18" charset="0"/>
              </a:rPr>
              <a:t> </a:t>
            </a:r>
            <a:r>
              <a:rPr lang="ru-RU" sz="3600" i="1" dirty="0" smtClean="0">
                <a:solidFill>
                  <a:srgbClr val="00000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Cambria" panose="02040503050406030204" pitchFamily="18" charset="0"/>
              </a:rPr>
              <a:t>ты</a:t>
            </a:r>
            <a:r>
              <a:rPr lang="ru-RU" sz="3600" i="1" dirty="0" smtClean="0">
                <a:solidFill>
                  <a:srgbClr val="000000"/>
                </a:solidFill>
                <a:latin typeface="Brush Script MT" panose="03060802040406070304" pitchFamily="66" charset="0"/>
                <a:ea typeface="Times New Roman" panose="02020603050405020304" pitchFamily="18" charset="0"/>
              </a:rPr>
              <a:t> </a:t>
            </a:r>
            <a:r>
              <a:rPr lang="ru-RU" sz="3600" i="1" dirty="0" smtClean="0">
                <a:solidFill>
                  <a:srgbClr val="00000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Cambria" panose="02040503050406030204" pitchFamily="18" charset="0"/>
              </a:rPr>
              <a:t>не</a:t>
            </a:r>
            <a:r>
              <a:rPr lang="ru-RU" sz="3600" i="1" dirty="0" smtClean="0">
                <a:solidFill>
                  <a:srgbClr val="000000"/>
                </a:solidFill>
                <a:latin typeface="Brush Script MT" panose="03060802040406070304" pitchFamily="66" charset="0"/>
                <a:ea typeface="Times New Roman" panose="02020603050405020304" pitchFamily="18" charset="0"/>
              </a:rPr>
              <a:t> </a:t>
            </a:r>
            <a:r>
              <a:rPr lang="ru-RU" sz="3600" i="1" dirty="0" smtClean="0">
                <a:solidFill>
                  <a:srgbClr val="00000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Cambria" panose="02040503050406030204" pitchFamily="18" charset="0"/>
              </a:rPr>
              <a:t>усвоил</a:t>
            </a:r>
            <a:r>
              <a:rPr lang="ru-RU" sz="3600" i="1" dirty="0" smtClean="0">
                <a:solidFill>
                  <a:srgbClr val="000000"/>
                </a:solidFill>
                <a:latin typeface="Brush Script MT" panose="03060802040406070304" pitchFamily="66" charset="0"/>
                <a:ea typeface="Times New Roman" panose="02020603050405020304" pitchFamily="18" charset="0"/>
              </a:rPr>
              <a:t> </a:t>
            </a:r>
            <a:r>
              <a:rPr lang="ru-RU" sz="3600" i="1" dirty="0" smtClean="0">
                <a:solidFill>
                  <a:srgbClr val="00000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Cambria" panose="02040503050406030204" pitchFamily="18" charset="0"/>
              </a:rPr>
              <a:t>ничего</a:t>
            </a:r>
            <a:r>
              <a:rPr lang="ru-RU" sz="3600" i="1" dirty="0" smtClean="0">
                <a:solidFill>
                  <a:srgbClr val="000000"/>
                </a:solidFill>
                <a:latin typeface="Brush Script MT" panose="03060802040406070304" pitchFamily="66" charset="0"/>
                <a:ea typeface="Times New Roman" panose="02020603050405020304" pitchFamily="18" charset="0"/>
              </a:rPr>
              <a:t> </a:t>
            </a:r>
            <a:r>
              <a:rPr lang="ru-RU" sz="3600" i="1" dirty="0" smtClean="0">
                <a:solidFill>
                  <a:srgbClr val="00000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Cambria" panose="02040503050406030204" pitchFamily="18" charset="0"/>
              </a:rPr>
              <a:t>нового</a:t>
            </a:r>
            <a:r>
              <a:rPr lang="ru-RU" sz="3600" i="1" dirty="0" smtClean="0">
                <a:solidFill>
                  <a:srgbClr val="000000"/>
                </a:solidFill>
                <a:latin typeface="Brush Script MT" panose="03060802040406070304" pitchFamily="66" charset="0"/>
                <a:ea typeface="Times New Roman" panose="02020603050405020304" pitchFamily="18" charset="0"/>
              </a:rPr>
              <a:t> </a:t>
            </a:r>
            <a:r>
              <a:rPr lang="ru-RU" sz="3600" i="1" dirty="0" smtClean="0">
                <a:solidFill>
                  <a:srgbClr val="00000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Cambria" panose="02040503050406030204" pitchFamily="18" charset="0"/>
              </a:rPr>
              <a:t>и</a:t>
            </a:r>
            <a:r>
              <a:rPr lang="ru-RU" sz="3600" i="1" dirty="0" smtClean="0">
                <a:solidFill>
                  <a:srgbClr val="000000"/>
                </a:solidFill>
                <a:latin typeface="Brush Script MT" panose="03060802040406070304" pitchFamily="66" charset="0"/>
                <a:ea typeface="Times New Roman" panose="02020603050405020304" pitchFamily="18" charset="0"/>
              </a:rPr>
              <a:t> </a:t>
            </a:r>
            <a:r>
              <a:rPr lang="ru-RU" sz="3600" i="1" dirty="0" smtClean="0">
                <a:solidFill>
                  <a:srgbClr val="00000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Cambria" panose="02040503050406030204" pitchFamily="18" charset="0"/>
              </a:rPr>
              <a:t>ничего</a:t>
            </a:r>
            <a:r>
              <a:rPr lang="ru-RU" sz="3600" i="1" dirty="0" smtClean="0">
                <a:solidFill>
                  <a:srgbClr val="000000"/>
                </a:solidFill>
                <a:latin typeface="Brush Script MT" panose="03060802040406070304" pitchFamily="66" charset="0"/>
                <a:ea typeface="Times New Roman" panose="02020603050405020304" pitchFamily="18" charset="0"/>
              </a:rPr>
              <a:t> </a:t>
            </a:r>
            <a:r>
              <a:rPr lang="ru-RU" sz="3600" i="1" dirty="0" smtClean="0">
                <a:solidFill>
                  <a:srgbClr val="00000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Cambria" panose="02040503050406030204" pitchFamily="18" charset="0"/>
              </a:rPr>
              <a:t>не</a:t>
            </a:r>
            <a:r>
              <a:rPr lang="ru-RU" sz="3600" i="1" dirty="0" smtClean="0">
                <a:solidFill>
                  <a:srgbClr val="000000"/>
                </a:solidFill>
                <a:latin typeface="Brush Script MT" panose="03060802040406070304" pitchFamily="66" charset="0"/>
                <a:ea typeface="Times New Roman" panose="02020603050405020304" pitchFamily="18" charset="0"/>
              </a:rPr>
              <a:t> </a:t>
            </a:r>
            <a:r>
              <a:rPr lang="ru-RU" sz="3600" i="1" dirty="0" smtClean="0">
                <a:solidFill>
                  <a:srgbClr val="00000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Cambria" panose="02040503050406030204" pitchFamily="18" charset="0"/>
              </a:rPr>
              <a:t>прибавил</a:t>
            </a:r>
            <a:r>
              <a:rPr lang="ru-RU" sz="3600" i="1" dirty="0" smtClean="0">
                <a:solidFill>
                  <a:srgbClr val="000000"/>
                </a:solidFill>
                <a:latin typeface="Brush Script MT" panose="03060802040406070304" pitchFamily="66" charset="0"/>
                <a:ea typeface="Times New Roman" panose="02020603050405020304" pitchFamily="18" charset="0"/>
              </a:rPr>
              <a:t> </a:t>
            </a:r>
            <a:r>
              <a:rPr lang="ru-RU" sz="3600" i="1" dirty="0" smtClean="0">
                <a:solidFill>
                  <a:srgbClr val="00000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Cambria" panose="02040503050406030204" pitchFamily="18" charset="0"/>
              </a:rPr>
              <a:t>к</a:t>
            </a:r>
            <a:r>
              <a:rPr lang="ru-RU" sz="3600" i="1" dirty="0" smtClean="0">
                <a:solidFill>
                  <a:srgbClr val="000000"/>
                </a:solidFill>
                <a:latin typeface="Brush Script MT" panose="03060802040406070304" pitchFamily="66" charset="0"/>
                <a:ea typeface="Times New Roman" panose="02020603050405020304" pitchFamily="18" charset="0"/>
              </a:rPr>
              <a:t> </a:t>
            </a:r>
            <a:r>
              <a:rPr lang="ru-RU" sz="3600" i="1" dirty="0" smtClean="0">
                <a:solidFill>
                  <a:srgbClr val="00000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Cambria" panose="02040503050406030204" pitchFamily="18" charset="0"/>
              </a:rPr>
              <a:t>своему</a:t>
            </a:r>
            <a:r>
              <a:rPr lang="ru-RU" sz="3600" i="1" dirty="0" smtClean="0">
                <a:solidFill>
                  <a:srgbClr val="000000"/>
                </a:solidFill>
                <a:latin typeface="Brush Script MT" panose="03060802040406070304" pitchFamily="66" charset="0"/>
                <a:ea typeface="Times New Roman" panose="02020603050405020304" pitchFamily="18" charset="0"/>
              </a:rPr>
              <a:t> </a:t>
            </a:r>
            <a:r>
              <a:rPr lang="ru-RU" sz="3600" i="1" dirty="0" smtClean="0">
                <a:solidFill>
                  <a:srgbClr val="00000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Cambria" panose="02040503050406030204" pitchFamily="18" charset="0"/>
              </a:rPr>
              <a:t>образованию</a:t>
            </a:r>
            <a:r>
              <a:rPr lang="ru-RU" sz="3600" i="1" dirty="0" smtClean="0">
                <a:solidFill>
                  <a:srgbClr val="000000"/>
                </a:solidFill>
                <a:latin typeface="Brush Script MT" panose="03060802040406070304" pitchFamily="66" charset="0"/>
                <a:ea typeface="Times New Roman" panose="02020603050405020304" pitchFamily="18" charset="0"/>
                <a:cs typeface="Edwardian Script ITC" panose="030303020407070D0804" pitchFamily="66" charset="0"/>
              </a:rPr>
              <a:t>»</a:t>
            </a:r>
            <a:endParaRPr lang="ru-RU" sz="3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r">
              <a:lnSpc>
                <a:spcPct val="115000"/>
              </a:lnSpc>
              <a:spcAft>
                <a:spcPts val="1000"/>
              </a:spcAft>
            </a:pPr>
            <a:r>
              <a:rPr lang="ru-RU" sz="3600" i="1" dirty="0" smtClean="0">
                <a:solidFill>
                  <a:srgbClr val="000000"/>
                </a:solidFill>
                <a:latin typeface="Brush Script MT" panose="030608020404060703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                                                                                                       </a:t>
            </a:r>
            <a:r>
              <a:rPr lang="ru-RU" sz="3600" b="1" i="1" dirty="0" smtClean="0">
                <a:solidFill>
                  <a:srgbClr val="000000"/>
                </a:solidFill>
                <a:latin typeface="Brush Script MT" panose="030608020404060703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ru-RU" sz="3600" b="1" i="1" dirty="0" smtClean="0">
                <a:solidFill>
                  <a:srgbClr val="000000"/>
                </a:solidFill>
                <a:latin typeface="Cambria" panose="02040503050406030204" pitchFamily="18" charset="0"/>
                <a:ea typeface="Calibri" panose="020F0502020204030204" pitchFamily="34" charset="0"/>
                <a:cs typeface="Cambria" panose="02040503050406030204" pitchFamily="18" charset="0"/>
              </a:rPr>
              <a:t>Я</a:t>
            </a:r>
            <a:r>
              <a:rPr lang="ru-RU" sz="3600" b="1" i="1" dirty="0" smtClean="0">
                <a:solidFill>
                  <a:srgbClr val="000000"/>
                </a:solidFill>
                <a:latin typeface="Brush Script MT" panose="030608020404060703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ru-RU" sz="3600" b="1" i="1" dirty="0" smtClean="0">
                <a:solidFill>
                  <a:srgbClr val="000000"/>
                </a:solidFill>
                <a:latin typeface="Cambria" panose="02040503050406030204" pitchFamily="18" charset="0"/>
                <a:ea typeface="Calibri" panose="020F0502020204030204" pitchFamily="34" charset="0"/>
                <a:cs typeface="Cambria" panose="02040503050406030204" pitchFamily="18" charset="0"/>
              </a:rPr>
              <a:t>А</a:t>
            </a:r>
            <a:r>
              <a:rPr lang="ru-RU" sz="3600" b="1" i="1" dirty="0" smtClean="0">
                <a:solidFill>
                  <a:srgbClr val="000000"/>
                </a:solidFill>
                <a:latin typeface="Brush Script MT" panose="030608020404060703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ru-RU" sz="3600" b="1" i="1" dirty="0" smtClean="0">
                <a:solidFill>
                  <a:srgbClr val="000000"/>
                </a:solidFill>
                <a:latin typeface="Cambria" panose="02040503050406030204" pitchFamily="18" charset="0"/>
                <a:ea typeface="Calibri" panose="020F0502020204030204" pitchFamily="34" charset="0"/>
                <a:cs typeface="Cambria" panose="02040503050406030204" pitchFamily="18" charset="0"/>
              </a:rPr>
              <a:t>Коменский</a:t>
            </a:r>
            <a:r>
              <a:rPr lang="ru-RU" sz="3600" b="1" i="1" dirty="0" smtClean="0">
                <a:solidFill>
                  <a:srgbClr val="000000"/>
                </a:solidFill>
                <a:latin typeface="Brush Script MT" panose="030608020404060703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) 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72930" y="0"/>
            <a:ext cx="506748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03535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6764" y="508137"/>
            <a:ext cx="27108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u="none" strike="noStrike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800" b="1" u="none" strike="noStrike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 = t° + 273 K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4" name="Прямоугольник 3"/>
              <p:cNvSpPr/>
              <p:nvPr/>
            </p:nvSpPr>
            <p:spPr>
              <a:xfrm>
                <a:off x="392830" y="1763019"/>
                <a:ext cx="1751954" cy="11048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ru-RU" sz="3600" b="1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3</a:t>
                </a:r>
                <a:r>
                  <a:rPr lang="ru-RU" sz="3600" b="1" i="1" dirty="0" smtClean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. а </a:t>
                </a:r>
                <a:r>
                  <a:rPr lang="ru-RU" sz="3600" b="1" i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6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ru-RU" sz="3600" b="1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ru-RU" sz="3600" b="1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𝒗</m:t>
                            </m:r>
                          </m:e>
                          <m:sup>
                            <m:r>
                              <a:rPr lang="ru-RU" sz="3600" b="1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num>
                      <m:den>
                        <m:r>
                          <a:rPr lang="ru-RU" sz="36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𝑹</m:t>
                        </m:r>
                      </m:den>
                    </m:f>
                  </m:oMath>
                </a14:m>
                <a:endParaRPr lang="ru-RU" sz="1600" b="1" i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Прямоугольник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2830" y="1763019"/>
                <a:ext cx="1751954" cy="1104854"/>
              </a:xfrm>
              <a:prstGeom prst="rect">
                <a:avLst/>
              </a:prstGeom>
              <a:blipFill rotWithShape="0">
                <a:blip r:embed="rId2"/>
                <a:stretch>
                  <a:fillRect l="-10417" b="-552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5" name="Прямоугольник 4"/>
              <p:cNvSpPr/>
              <p:nvPr/>
            </p:nvSpPr>
            <p:spPr>
              <a:xfrm>
                <a:off x="386764" y="2669549"/>
                <a:ext cx="2820387" cy="9389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ru-RU" sz="3200" b="1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4</a:t>
                </a:r>
                <a:r>
                  <a:rPr lang="en-US" sz="3200" b="1" dirty="0" smtClean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ru-RU" sz="3600" b="1" i="1" dirty="0" smtClean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F </a:t>
                </a:r>
                <a:r>
                  <a:rPr lang="ru-RU" sz="3600" b="1" i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= </a:t>
                </a:r>
                <a:r>
                  <a:rPr lang="en-US" sz="3600" b="1" i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6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ru-RU" sz="3600" b="1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ru-RU" sz="3600" b="1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𝒎</m:t>
                            </m:r>
                          </m:e>
                          <m:sub>
                            <m:r>
                              <a:rPr lang="ru-RU" sz="3600" b="1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sub>
                        </m:sSub>
                        <m:sSub>
                          <m:sSubPr>
                            <m:ctrlPr>
                              <a:rPr lang="ru-RU" sz="3600" b="1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ru-RU" sz="3600" b="1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𝒎</m:t>
                            </m:r>
                          </m:e>
                          <m:sub>
                            <m:r>
                              <a:rPr lang="ru-RU" sz="3600" b="1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b>
                        </m:sSub>
                      </m:num>
                      <m:den>
                        <m:sSup>
                          <m:sSupPr>
                            <m:ctrlPr>
                              <a:rPr lang="ru-RU" sz="3600" b="1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ru-RU" sz="3600" b="1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𝑹</m:t>
                            </m:r>
                          </m:e>
                          <m:sup>
                            <m:r>
                              <a:rPr lang="ru-RU" sz="3600" b="1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endParaRPr lang="ru-RU" sz="1400" b="1" i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Прямоугольник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6764" y="2669549"/>
                <a:ext cx="2820387" cy="938975"/>
              </a:xfrm>
              <a:prstGeom prst="rect">
                <a:avLst/>
              </a:prstGeom>
              <a:blipFill rotWithShape="0">
                <a:blip r:embed="rId3"/>
                <a:stretch>
                  <a:fillRect l="-5400" b="-103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Прямоугольник 5"/>
          <p:cNvSpPr/>
          <p:nvPr/>
        </p:nvSpPr>
        <p:spPr>
          <a:xfrm>
            <a:off x="386764" y="3664738"/>
            <a:ext cx="2530821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sz="32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32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sz="3200" b="1" baseline="-25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32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ρ</a:t>
            </a:r>
            <a:r>
              <a:rPr lang="ru-RU" sz="3200" b="1" i="1" baseline="-25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</a:t>
            </a:r>
            <a:r>
              <a:rPr lang="en-US" sz="3200" b="1" i="1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gV</a:t>
            </a:r>
            <a:r>
              <a:rPr lang="ru-RU" sz="3200" b="1" baseline="-25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endParaRPr lang="ru-RU" sz="1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7" name="Прямоугольник 6"/>
              <p:cNvSpPr/>
              <p:nvPr/>
            </p:nvSpPr>
            <p:spPr>
              <a:xfrm>
                <a:off x="368207" y="4347105"/>
                <a:ext cx="2564741" cy="13295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ru-RU" sz="3200" b="1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6</a:t>
                </a:r>
                <a:r>
                  <a:rPr lang="ru-RU" sz="3200" b="1" dirty="0" smtClean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US" sz="3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 = k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6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ru-RU" sz="3600" b="1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3600" b="1" i="1">
                                <a:latin typeface="Cambria Math" panose="02040503050406030204" pitchFamily="18" charset="0"/>
                              </a:rPr>
                              <m:t>𝒒</m:t>
                            </m:r>
                          </m:e>
                          <m:sub>
                            <m:r>
                              <a:rPr lang="en-US" sz="3600" b="1" i="1">
                                <a:latin typeface="Cambria Math" panose="02040503050406030204" pitchFamily="18" charset="0"/>
                              </a:rPr>
                              <m:t>𝟏</m:t>
                            </m:r>
                          </m:sub>
                        </m:sSub>
                        <m:sSub>
                          <m:sSubPr>
                            <m:ctrlPr>
                              <a:rPr lang="ru-RU" sz="3600" b="1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3600" b="1" i="1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en-US" sz="3600" b="1" i="1">
                                <a:latin typeface="Cambria Math" panose="02040503050406030204" pitchFamily="18" charset="0"/>
                              </a:rPr>
                              <m:t>𝒒</m:t>
                            </m:r>
                          </m:e>
                          <m:sub>
                            <m:r>
                              <a:rPr lang="en-US" sz="3600" b="1" i="1">
                                <a:latin typeface="Cambria Math" panose="02040503050406030204" pitchFamily="18" charset="0"/>
                              </a:rPr>
                              <m:t>𝟐</m:t>
                            </m:r>
                          </m:sub>
                        </m:sSub>
                      </m:num>
                      <m:den>
                        <m:sSup>
                          <m:sSupPr>
                            <m:ctrlPr>
                              <a:rPr lang="ru-RU" sz="3600" b="1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3600" b="1" i="1">
                                <a:latin typeface="Cambria Math" panose="02040503050406030204" pitchFamily="18" charset="0"/>
                              </a:rPr>
                              <m:t>𝒓</m:t>
                            </m:r>
                          </m:e>
                          <m:sup>
                            <m:r>
                              <a:rPr lang="en-US" sz="3600" b="1" i="1">
                                <a:latin typeface="Cambria Math" panose="02040503050406030204" pitchFamily="18" charset="0"/>
                              </a:rPr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endParaRPr lang="ru-RU" sz="3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endParaRPr lang="ru-RU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7" name="Прямоугольник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8207" y="4347105"/>
                <a:ext cx="2564741" cy="1329531"/>
              </a:xfrm>
              <a:prstGeom prst="rect">
                <a:avLst/>
              </a:prstGeom>
              <a:blipFill rotWithShape="0">
                <a:blip r:embed="rId4"/>
                <a:stretch>
                  <a:fillRect l="-593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Прямоугольник 7"/>
          <p:cNvSpPr/>
          <p:nvPr/>
        </p:nvSpPr>
        <p:spPr>
          <a:xfrm>
            <a:off x="386764" y="1125196"/>
            <a:ext cx="2738250" cy="6227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2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3200" b="1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200" b="1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υ</a:t>
            </a:r>
            <a:r>
              <a:rPr lang="ru-RU" sz="3200" b="1" i="1" baseline="-25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ru-RU" sz="3200" b="1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υ</a:t>
            </a:r>
            <a:r>
              <a:rPr lang="ru-RU" sz="3200" b="1" i="1" baseline="-25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0х</a:t>
            </a:r>
            <a:r>
              <a:rPr lang="ru-RU" sz="3200" b="1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+ а</a:t>
            </a:r>
            <a:r>
              <a:rPr lang="ru-RU" sz="3200" b="1" i="1" baseline="-25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en-US" sz="3200" b="1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endParaRPr lang="ru-RU" sz="1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9" name="Прямоугольник 8"/>
              <p:cNvSpPr/>
              <p:nvPr/>
            </p:nvSpPr>
            <p:spPr>
              <a:xfrm>
                <a:off x="386764" y="5466983"/>
                <a:ext cx="1547218" cy="105439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3200" b="1" dirty="0" smtClean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7. </a:t>
                </a:r>
                <a:r>
                  <a:rPr lang="en-US" sz="3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40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000" b="1" i="1">
                            <a:latin typeface="Cambria Math" panose="02040503050406030204" pitchFamily="18" charset="0"/>
                          </a:rPr>
                          <m:t>𝑭</m:t>
                        </m:r>
                      </m:num>
                      <m:den>
                        <m:r>
                          <a:rPr lang="en-US" sz="4000" b="1" i="1">
                            <a:latin typeface="Cambria Math" panose="02040503050406030204" pitchFamily="18" charset="0"/>
                          </a:rPr>
                          <m:t>𝒒</m:t>
                        </m:r>
                      </m:den>
                    </m:f>
                  </m:oMath>
                </a14:m>
                <a:endParaRPr lang="ru-RU" sz="40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Прямоугольник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6764" y="5466983"/>
                <a:ext cx="1547218" cy="1054391"/>
              </a:xfrm>
              <a:prstGeom prst="rect">
                <a:avLst/>
              </a:prstGeom>
              <a:blipFill rotWithShape="0">
                <a:blip r:embed="rId5"/>
                <a:stretch>
                  <a:fillRect l="-984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10" name="Прямоугольник 9"/>
              <p:cNvSpPr/>
              <p:nvPr/>
            </p:nvSpPr>
            <p:spPr>
              <a:xfrm>
                <a:off x="4147755" y="421581"/>
                <a:ext cx="2893293" cy="93281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3200" b="1" dirty="0" smtClean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8. </a:t>
                </a:r>
                <a:r>
                  <a:rPr lang="en-US" sz="36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 </a:t>
                </a:r>
                <a:r>
                  <a:rPr lang="en-US" sz="3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 k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6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3600" b="1" i="1">
                            <a:latin typeface="Cambria Math" panose="02040503050406030204" pitchFamily="18" charset="0"/>
                          </a:rPr>
                          <m:t>𝒒</m:t>
                        </m:r>
                      </m:num>
                      <m:den>
                        <m:r>
                          <a:rPr lang="en-US" sz="3600" b="1" i="1">
                            <a:latin typeface="Cambria Math" panose="02040503050406030204" pitchFamily="18" charset="0"/>
                          </a:rPr>
                          <m:t>(</m:t>
                        </m:r>
                        <m:sSup>
                          <m:sSupPr>
                            <m:ctrlPr>
                              <a:rPr lang="ru-RU" sz="3600" b="1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3600" b="1" i="1">
                                <a:latin typeface="Cambria Math" panose="02040503050406030204" pitchFamily="18" charset="0"/>
                              </a:rPr>
                              <m:t>𝑹</m:t>
                            </m:r>
                            <m:r>
                              <a:rPr lang="en-US" sz="3600" b="1" i="1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sz="3600" b="1" i="1">
                                <a:latin typeface="Cambria Math" panose="02040503050406030204" pitchFamily="18" charset="0"/>
                              </a:rPr>
                              <m:t>𝒓</m:t>
                            </m:r>
                            <m:r>
                              <a:rPr lang="en-US" sz="3600" b="1" i="1">
                                <a:latin typeface="Cambria Math" panose="02040503050406030204" pitchFamily="18" charset="0"/>
                              </a:rPr>
                              <m:t>)</m:t>
                            </m:r>
                          </m:e>
                          <m:sup>
                            <m:r>
                              <a:rPr lang="en-US" sz="3600" b="1" i="1">
                                <a:latin typeface="Cambria Math" panose="02040503050406030204" pitchFamily="18" charset="0"/>
                              </a:rPr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endParaRPr lang="ru-RU" sz="3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0" name="Прямоугольник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47755" y="421581"/>
                <a:ext cx="2893293" cy="932819"/>
              </a:xfrm>
              <a:prstGeom prst="rect">
                <a:avLst/>
              </a:prstGeom>
              <a:blipFill rotWithShape="0">
                <a:blip r:embed="rId6"/>
                <a:stretch>
                  <a:fillRect l="-5263" t="-392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Прямоугольник 10"/>
          <p:cNvSpPr/>
          <p:nvPr/>
        </p:nvSpPr>
        <p:spPr>
          <a:xfrm>
            <a:off x="4147755" y="1248281"/>
            <a:ext cx="618932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9. 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= q(φ</a:t>
            </a:r>
            <a:r>
              <a:rPr lang="en-US" sz="32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φ</a:t>
            </a:r>
            <a:r>
              <a:rPr lang="en-US" sz="32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= – q(φ</a:t>
            </a:r>
            <a:r>
              <a:rPr lang="en-US" sz="32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φ</a:t>
            </a:r>
            <a:r>
              <a:rPr lang="en-US" sz="32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=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2" name="Прямоугольник 11"/>
              <p:cNvSpPr/>
              <p:nvPr/>
            </p:nvSpPr>
            <p:spPr>
              <a:xfrm>
                <a:off x="4170386" y="2106045"/>
                <a:ext cx="2870662" cy="18024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3200" b="1" dirty="0" smtClean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10. </a:t>
                </a:r>
                <a:r>
                  <a:rPr lang="en-US" sz="3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</a:t>
                </a:r>
                <a:r>
                  <a:rPr lang="en-US" sz="40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40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000" b="1" i="1">
                            <a:latin typeface="Cambria Math" panose="02040503050406030204" pitchFamily="18" charset="0"/>
                          </a:rPr>
                          <m:t>𝒒</m:t>
                        </m:r>
                      </m:num>
                      <m:den>
                        <m:r>
                          <a:rPr lang="en-US" sz="4000" b="1" i="1">
                            <a:latin typeface="Cambria Math" panose="02040503050406030204" pitchFamily="18" charset="0"/>
                          </a:rPr>
                          <m:t>𝑼</m:t>
                        </m:r>
                      </m:den>
                    </m:f>
                  </m:oMath>
                </a14:m>
                <a:endParaRPr lang="ru-RU" sz="40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32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11. C</a:t>
                </a:r>
                <a:r>
                  <a:rPr lang="en-US" sz="40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40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ru-RU" sz="4000" b="1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4000" b="1" i="1">
                                <a:latin typeface="Cambria Math" panose="02040503050406030204" pitchFamily="18" charset="0"/>
                              </a:rPr>
                              <m:t>𝜺𝜺</m:t>
                            </m:r>
                          </m:e>
                          <m:sub>
                            <m:r>
                              <a:rPr lang="en-US" sz="4000" b="1" i="1">
                                <a:latin typeface="Cambria Math" panose="02040503050406030204" pitchFamily="18" charset="0"/>
                              </a:rPr>
                              <m:t>𝟎</m:t>
                            </m:r>
                          </m:sub>
                        </m:sSub>
                        <m:r>
                          <a:rPr lang="en-US" sz="4000" b="1" i="1">
                            <a:latin typeface="Cambria Math" panose="02040503050406030204" pitchFamily="18" charset="0"/>
                          </a:rPr>
                          <m:t>𝑺</m:t>
                        </m:r>
                      </m:num>
                      <m:den>
                        <m:r>
                          <a:rPr lang="en-US" sz="4000" b="1" i="1">
                            <a:latin typeface="Cambria Math" panose="02040503050406030204" pitchFamily="18" charset="0"/>
                          </a:rPr>
                          <m:t>𝒅</m:t>
                        </m:r>
                      </m:den>
                    </m:f>
                  </m:oMath>
                </a14:m>
                <a:endParaRPr lang="ru-RU" sz="32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2" name="Прямоугольник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70386" y="2106045"/>
                <a:ext cx="2870662" cy="1802416"/>
              </a:xfrm>
              <a:prstGeom prst="rect">
                <a:avLst/>
              </a:prstGeom>
              <a:blipFill rotWithShape="0">
                <a:blip r:embed="rId7"/>
                <a:stretch>
                  <a:fillRect l="-5308" t="-2365" b="-574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13" name="Прямоугольник 12"/>
              <p:cNvSpPr/>
              <p:nvPr/>
            </p:nvSpPr>
            <p:spPr>
              <a:xfrm>
                <a:off x="3716589" y="4008134"/>
                <a:ext cx="4649863" cy="100373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3200" b="1" dirty="0" smtClean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sz="3200" b="1" dirty="0" smtClean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6</a:t>
                </a:r>
                <a:r>
                  <a:rPr lang="ru-RU" sz="3200" b="1" dirty="0" smtClean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US" sz="3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W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6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3600" b="1" i="1">
                            <a:latin typeface="Cambria Math" panose="02040503050406030204" pitchFamily="18" charset="0"/>
                          </a:rPr>
                          <m:t>𝒒𝑼</m:t>
                        </m:r>
                      </m:num>
                      <m:den>
                        <m:r>
                          <a:rPr lang="en-US" sz="3600" b="1" i="1">
                            <a:latin typeface="Cambria Math" panose="02040503050406030204" pitchFamily="18" charset="0"/>
                          </a:rPr>
                          <m:t>𝟐</m:t>
                        </m:r>
                      </m:den>
                    </m:f>
                    <m:r>
                      <a:rPr lang="en-US" sz="3600" b="1" i="1">
                        <a:latin typeface="Cambria Math" panose="02040503050406030204" pitchFamily="18" charset="0"/>
                      </a:rPr>
                      <m:t>= </m:t>
                    </m:r>
                    <m:f>
                      <m:fPr>
                        <m:ctrlPr>
                          <a:rPr lang="ru-RU" sz="36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ru-RU" sz="3600" b="1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3600" b="1" i="1">
                                <a:latin typeface="Cambria Math" panose="02040503050406030204" pitchFamily="18" charset="0"/>
                              </a:rPr>
                              <m:t>𝑪𝑼</m:t>
                            </m:r>
                          </m:e>
                          <m:sup>
                            <m:r>
                              <a:rPr lang="en-US" sz="3600" b="1" i="1">
                                <a:latin typeface="Cambria Math" panose="02040503050406030204" pitchFamily="18" charset="0"/>
                              </a:rPr>
                              <m:t>𝟐</m:t>
                            </m:r>
                          </m:sup>
                        </m:sSup>
                      </m:num>
                      <m:den>
                        <m:r>
                          <a:rPr lang="en-US" sz="3600" b="1" i="1">
                            <a:latin typeface="Cambria Math" panose="02040503050406030204" pitchFamily="18" charset="0"/>
                          </a:rPr>
                          <m:t>𝟐</m:t>
                        </m:r>
                      </m:den>
                    </m:f>
                    <m:r>
                      <a:rPr lang="en-US" sz="3600" b="1" i="1">
                        <a:latin typeface="Cambria Math" panose="02040503050406030204" pitchFamily="18" charset="0"/>
                      </a:rPr>
                      <m:t>= </m:t>
                    </m:r>
                    <m:f>
                      <m:fPr>
                        <m:ctrlPr>
                          <a:rPr lang="ru-RU" sz="36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ru-RU" sz="3600" b="1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3600" b="1" i="1">
                                <a:latin typeface="Cambria Math" panose="02040503050406030204" pitchFamily="18" charset="0"/>
                              </a:rPr>
                              <m:t>𝒒</m:t>
                            </m:r>
                          </m:e>
                          <m:sup>
                            <m:r>
                              <a:rPr lang="en-US" sz="3600" b="1" i="1">
                                <a:latin typeface="Cambria Math" panose="02040503050406030204" pitchFamily="18" charset="0"/>
                              </a:rPr>
                              <m:t>𝟐</m:t>
                            </m:r>
                          </m:sup>
                        </m:sSup>
                      </m:num>
                      <m:den>
                        <m:r>
                          <a:rPr lang="en-US" sz="3600" b="1" i="1">
                            <a:latin typeface="Cambria Math" panose="02040503050406030204" pitchFamily="18" charset="0"/>
                          </a:rPr>
                          <m:t>𝟐</m:t>
                        </m:r>
                        <m:r>
                          <a:rPr lang="en-US" sz="3600" b="1" i="1">
                            <a:latin typeface="Cambria Math" panose="02040503050406030204" pitchFamily="18" charset="0"/>
                          </a:rPr>
                          <m:t>𝑪</m:t>
                        </m:r>
                      </m:den>
                    </m:f>
                  </m:oMath>
                </a14:m>
                <a:endParaRPr lang="ru-RU" sz="3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3" name="Прямоугольник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16589" y="4008134"/>
                <a:ext cx="4649863" cy="1003736"/>
              </a:xfrm>
              <a:prstGeom prst="rect">
                <a:avLst/>
              </a:prstGeom>
              <a:blipFill rotWithShape="0">
                <a:blip r:embed="rId8"/>
                <a:stretch>
                  <a:fillRect l="-3412" b="-975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14" name="Прямоугольник 13"/>
              <p:cNvSpPr/>
              <p:nvPr/>
            </p:nvSpPr>
            <p:spPr>
              <a:xfrm>
                <a:off x="4170386" y="5861908"/>
                <a:ext cx="3503908" cy="99238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n-US" sz="3200" b="1" dirty="0" smtClean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18. </a:t>
                </a:r>
                <a:r>
                  <a:rPr lang="en-US" sz="3200" b="1" dirty="0" err="1" smtClean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hν</a:t>
                </a:r>
                <a:r>
                  <a:rPr lang="en-US" sz="3200" b="1" dirty="0" smtClean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= A</a:t>
                </a:r>
                <a:r>
                  <a:rPr lang="ru-RU" sz="3200" b="1" baseline="-25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вых</a:t>
                </a:r>
                <a:r>
                  <a:rPr lang="ru-RU" sz="3200" b="1" baseline="-25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ru-RU" sz="32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2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ru-RU" sz="3200" b="1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3200" b="1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𝒎</m:t>
                            </m:r>
                            <m:r>
                              <a:rPr lang="en-US" sz="3200" b="1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𝝊</m:t>
                            </m:r>
                          </m:e>
                          <m:sup>
                            <m:r>
                              <a:rPr lang="ru-RU" sz="3200" b="1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num>
                      <m:den>
                        <m:r>
                          <a:rPr lang="ru-RU" sz="32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endParaRPr lang="ru-RU" sz="32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4" name="Прямоугольник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70386" y="5861908"/>
                <a:ext cx="3503908" cy="992388"/>
              </a:xfrm>
              <a:prstGeom prst="rect">
                <a:avLst/>
              </a:prstGeom>
              <a:blipFill rotWithShape="0">
                <a:blip r:embed="rId9"/>
                <a:stretch>
                  <a:fillRect l="-4348" b="-555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Прямоугольник 2"/>
              <p:cNvSpPr/>
              <p:nvPr/>
            </p:nvSpPr>
            <p:spPr>
              <a:xfrm>
                <a:off x="4170386" y="5203266"/>
                <a:ext cx="3310009" cy="65864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n-US" sz="3200" b="1" dirty="0" smtClean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17. F</a:t>
                </a:r>
                <a:r>
                  <a:rPr lang="ru-RU" sz="3200" b="1" baseline="-25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а</a:t>
                </a:r>
                <a:r>
                  <a:rPr lang="ru-RU" sz="32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=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qυB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ru-RU" sz="32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uncPr>
                      <m:fName>
                        <m:r>
                          <a:rPr lang="en-US" sz="32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𝒔𝒊𝒏</m:t>
                        </m:r>
                      </m:fName>
                      <m:e>
                        <m:r>
                          <a:rPr lang="en-US" sz="32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𝜶</m:t>
                        </m:r>
                      </m:e>
                    </m:func>
                  </m:oMath>
                </a14:m>
                <a:endParaRPr lang="ru-RU" sz="1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Прямоугольник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70386" y="5203266"/>
                <a:ext cx="3310009" cy="658642"/>
              </a:xfrm>
              <a:prstGeom prst="rect">
                <a:avLst/>
              </a:prstGeom>
              <a:blipFill rotWithShape="0">
                <a:blip r:embed="rId10"/>
                <a:stretch>
                  <a:fillRect l="-4604" t="-8333" b="-2222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15" name="Прямоугольник 14"/>
              <p:cNvSpPr/>
              <p:nvPr/>
            </p:nvSpPr>
            <p:spPr>
              <a:xfrm>
                <a:off x="9390656" y="2142398"/>
                <a:ext cx="2377913" cy="185166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n-US" sz="3200" b="1" dirty="0" smtClean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12. I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2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32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𝑼</m:t>
                        </m:r>
                      </m:num>
                      <m:den>
                        <m:r>
                          <a:rPr lang="en-US" sz="32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𝑹</m:t>
                        </m:r>
                      </m:den>
                    </m:f>
                  </m:oMath>
                </a14:m>
                <a:endParaRPr lang="ru-RU" sz="32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n-US" sz="3200" b="1" dirty="0" smtClean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13. I 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2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32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𝓔</m:t>
                        </m:r>
                      </m:num>
                      <m:den>
                        <m:r>
                          <a:rPr lang="en-US" sz="32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𝑹</m:t>
                        </m:r>
                        <m:r>
                          <a:rPr lang="en-US" sz="32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sz="32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𝒓</m:t>
                        </m:r>
                      </m:den>
                    </m:f>
                  </m:oMath>
                </a14:m>
                <a:endParaRPr lang="ru-RU" sz="32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5" name="Прямоугольник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90656" y="2142398"/>
                <a:ext cx="2377913" cy="1851661"/>
              </a:xfrm>
              <a:prstGeom prst="rect">
                <a:avLst/>
              </a:prstGeom>
              <a:blipFill rotWithShape="0">
                <a:blip r:embed="rId11"/>
                <a:stretch>
                  <a:fillRect l="-6394" b="-361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16" name="Прямоугольник 15"/>
              <p:cNvSpPr/>
              <p:nvPr/>
            </p:nvSpPr>
            <p:spPr>
              <a:xfrm>
                <a:off x="9390656" y="4297990"/>
                <a:ext cx="2372855" cy="185993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n-US" sz="3200" b="1" dirty="0" smtClean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14. R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2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32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𝑼</m:t>
                        </m:r>
                      </m:num>
                      <m:den>
                        <m:r>
                          <a:rPr lang="en-US" sz="32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𝑰</m:t>
                        </m:r>
                      </m:den>
                    </m:f>
                  </m:oMath>
                </a14:m>
                <a:endParaRPr lang="ru-RU" sz="32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n-US" sz="3200" b="1" dirty="0" smtClean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15. R 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= ρ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2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32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𝒍</m:t>
                        </m:r>
                      </m:num>
                      <m:den>
                        <m:r>
                          <a:rPr lang="en-US" sz="32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𝑺</m:t>
                        </m:r>
                      </m:den>
                    </m:f>
                  </m:oMath>
                </a14:m>
                <a:endParaRPr lang="ru-RU" sz="32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6" name="Прямоугольник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90656" y="4297990"/>
                <a:ext cx="2372855" cy="1859933"/>
              </a:xfrm>
              <a:prstGeom prst="rect">
                <a:avLst/>
              </a:prstGeom>
              <a:blipFill rotWithShape="0">
                <a:blip r:embed="rId12"/>
                <a:stretch>
                  <a:fillRect l="-6410" b="-360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3402603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7" grpId="0" animBg="1"/>
      <p:bldP spid="8" grpId="0"/>
      <p:bldP spid="9" grpId="0" animBg="1"/>
      <p:bldP spid="10" grpId="0" animBg="1"/>
      <p:bldP spid="11" grpId="0"/>
      <p:bldP spid="12" grpId="0" animBg="1"/>
      <p:bldP spid="13" grpId="0" animBg="1"/>
      <p:bldP spid="14" grpId="0" animBg="1"/>
      <p:bldP spid="3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Прямоугольник 1"/>
              <p:cNvSpPr/>
              <p:nvPr/>
            </p:nvSpPr>
            <p:spPr>
              <a:xfrm>
                <a:off x="737061" y="713048"/>
                <a:ext cx="10152612" cy="5854551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txBody>
              <a:bodyPr wrap="square">
                <a:spAutoFit/>
              </a:bodyPr>
              <a:lstStyle/>
              <a:p>
                <a:pPr marL="742950" indent="-742950">
                  <a:lnSpc>
                    <a:spcPct val="115000"/>
                  </a:lnSpc>
                  <a:spcAft>
                    <a:spcPts val="1000"/>
                  </a:spcAft>
                  <a:buAutoNum type="arabicParenR"/>
                </a:pPr>
                <a:r>
                  <a:rPr lang="ru-RU" sz="3600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2-5х=11-2х,      </a:t>
                </a:r>
              </a:p>
              <a:p>
                <a:pPr marL="742950" indent="-742950">
                  <a:lnSpc>
                    <a:spcPct val="115000"/>
                  </a:lnSpc>
                  <a:spcAft>
                    <a:spcPts val="1000"/>
                  </a:spcAft>
                  <a:buAutoNum type="arabicParenR"/>
                </a:pPr>
                <a14:m>
                  <m:oMath xmlns:m="http://schemas.openxmlformats.org/officeDocument/2006/math">
                    <m:f>
                      <m:fPr>
                        <m:ctrlPr>
                          <a:rPr lang="ru-RU" sz="36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360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ru-RU" sz="360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7х+2</m:t>
                        </m:r>
                        <m:r>
                          <a:rPr lang="ru-RU" sz="3600" b="0" i="0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 </m:t>
                        </m:r>
                      </m:den>
                    </m:f>
                  </m:oMath>
                </a14:m>
                <a:r>
                  <a:rPr lang="ru-RU" sz="3600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6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360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ru-RU" sz="360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3х−6</m:t>
                        </m:r>
                      </m:den>
                    </m:f>
                  </m:oMath>
                </a14:m>
                <a:r>
                  <a:rPr lang="ru-RU" sz="36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,      </a:t>
                </a:r>
                <a:endParaRPr lang="ru-RU" sz="3600" dirty="0" smtClean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742950" indent="-742950">
                  <a:lnSpc>
                    <a:spcPct val="115000"/>
                  </a:lnSpc>
                  <a:spcAft>
                    <a:spcPts val="1000"/>
                  </a:spcAft>
                  <a:buAutoNum type="arabicParenR"/>
                </a:pPr>
                <a:r>
                  <a:rPr lang="ru-RU" sz="3600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Х</a:t>
                </a:r>
                <a:r>
                  <a:rPr lang="ru-RU" sz="3600" baseline="30000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ru-RU" sz="3600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-4х-45=0</a:t>
                </a:r>
                <a:r>
                  <a:rPr lang="ru-RU" sz="36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,      </a:t>
                </a:r>
                <a:endParaRPr lang="ru-RU" sz="3600" dirty="0" smtClean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742950" indent="-742950">
                  <a:lnSpc>
                    <a:spcPct val="115000"/>
                  </a:lnSpc>
                  <a:spcAft>
                    <a:spcPts val="1000"/>
                  </a:spcAft>
                  <a:buAutoNum type="arabicParenR"/>
                </a:pPr>
                <a:r>
                  <a:rPr lang="ru-RU" sz="3600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r>
                  <a:rPr lang="ru-RU" sz="3600" baseline="30000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х-4</a:t>
                </a:r>
                <a:r>
                  <a:rPr lang="ru-RU" sz="3600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=9</a:t>
                </a:r>
                <a:r>
                  <a:rPr lang="ru-RU" sz="36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,       </a:t>
                </a:r>
                <a:endParaRPr lang="ru-RU" sz="3600" dirty="0" smtClean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742950" indent="-742950">
                  <a:lnSpc>
                    <a:spcPct val="115000"/>
                  </a:lnSpc>
                  <a:spcAft>
                    <a:spcPts val="1000"/>
                  </a:spcAft>
                  <a:buAutoNum type="arabicParenR"/>
                </a:pPr>
                <a:r>
                  <a:rPr lang="ru-RU" sz="3600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6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36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ru-RU" sz="36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ru-RU" sz="36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ru-RU" sz="3600" baseline="30000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х-7</a:t>
                </a:r>
                <a:r>
                  <a:rPr lang="ru-RU" sz="3600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=10</a:t>
                </a:r>
                <a:r>
                  <a:rPr lang="ru-RU" sz="3600" baseline="30000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х</a:t>
                </a:r>
                <a:r>
                  <a:rPr lang="ru-RU" sz="3600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,</a:t>
                </a:r>
                <a:endParaRPr lang="ru-RU" sz="3600" i="1" dirty="0" smtClean="0">
                  <a:solidFill>
                    <a:srgbClr val="000000"/>
                  </a:solidFill>
                  <a:effectLst/>
                  <a:latin typeface="Cambria Math" panose="020405030504060302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ru-RU" sz="3600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/>
                </a:r>
              </a:p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ru-RU" sz="3600" baseline="30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</a:t>
                </a:r>
                <a:endParaRPr lang="ru-RU" sz="36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Прямоугольник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7061" y="713048"/>
                <a:ext cx="10152612" cy="5854551"/>
              </a:xfrm>
              <a:prstGeom prst="rect">
                <a:avLst/>
              </a:prstGeom>
              <a:blipFill rotWithShape="0">
                <a:blip r:embed="rId2"/>
                <a:stretch>
                  <a:fillRect l="-1622" t="-114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Прямоугольник 2"/>
              <p:cNvSpPr/>
              <p:nvPr/>
            </p:nvSpPr>
            <p:spPr>
              <a:xfrm>
                <a:off x="6339839" y="713048"/>
                <a:ext cx="5297978" cy="52418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1"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ru-RU" sz="36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6)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6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36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−6</m:t>
                        </m:r>
                        <m:r>
                          <a:rPr lang="ru-RU" sz="36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𝑠𝑖𝑛</m:t>
                        </m:r>
                        <m:r>
                          <a:rPr lang="ru-RU" sz="36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32</m:t>
                        </m:r>
                      </m:num>
                      <m:den>
                        <m:r>
                          <a:rPr lang="ru-RU" sz="36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𝑠𝑖𝑛</m:t>
                        </m:r>
                        <m:r>
                          <a:rPr lang="ru-RU" sz="36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16</m:t>
                        </m:r>
                        <m:r>
                          <a:rPr lang="ru-RU" sz="36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𝑠𝑖𝑛</m:t>
                        </m:r>
                        <m:r>
                          <a:rPr lang="ru-RU" sz="36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74</m:t>
                        </m:r>
                      </m:den>
                    </m:f>
                  </m:oMath>
                </a14:m>
                <a:r>
                  <a:rPr lang="ru-RU" sz="36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,        </a:t>
                </a:r>
              </a:p>
              <a:p>
                <a:pPr lvl="1"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ru-RU" sz="36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7)  </a:t>
                </a:r>
                <a:r>
                  <a:rPr lang="en-US" sz="3600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Log</a:t>
                </a:r>
                <a:r>
                  <a:rPr lang="ru-RU" sz="3600" baseline="-25000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6</a:t>
                </a:r>
                <a:r>
                  <a:rPr lang="ru-RU" sz="3600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(-3+х)=1,</a:t>
                </a:r>
              </a:p>
              <a:p>
                <a:pPr lvl="1"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ru-RU" sz="36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8)  </a:t>
                </a:r>
                <a:r>
                  <a:rPr lang="ru-RU" sz="3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ru-RU" sz="3600" baseline="30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r>
                  <a:rPr lang="ru-RU" sz="3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*16</a:t>
                </a:r>
                <a:r>
                  <a:rPr lang="ru-RU" sz="3600" baseline="30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-0,5</a:t>
                </a:r>
                <a:r>
                  <a:rPr lang="ru-RU" sz="3600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,</a:t>
                </a:r>
              </a:p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ru-RU" sz="3600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9) 18*3</a:t>
                </a:r>
                <a:r>
                  <a:rPr lang="en-US" sz="3600" baseline="30000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log</a:t>
                </a:r>
                <a:r>
                  <a:rPr lang="ru-RU" sz="3600" baseline="-25000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r>
                  <a:rPr lang="ru-RU" sz="3600" baseline="30000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4</a:t>
                </a:r>
                <a:r>
                  <a:rPr lang="ru-RU" sz="3600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.</a:t>
                </a:r>
                <a:r>
                  <a:rPr lang="ru-RU" sz="3600" baseline="30000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/>
                </a:r>
                <a:endParaRPr lang="ru-RU" sz="3600" dirty="0"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14:m>
                  <m:oMath xmlns:m="http://schemas.openxmlformats.org/officeDocument/2006/math">
                    <m:r>
                      <a:rPr lang="ru-RU" sz="3600" b="0" i="1" smtClean="0">
                        <a:latin typeface="Cambria Math" panose="02040503050406030204" pitchFamily="18" charset="0"/>
                      </a:rPr>
                      <m:t>  10)  </m:t>
                    </m:r>
                    <m:rad>
                      <m:radPr>
                        <m:degHide m:val="on"/>
                        <m:ctrlPr>
                          <a:rPr lang="ru-RU" sz="36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ru-RU" sz="3600" i="1">
                            <a:latin typeface="Cambria Math" panose="02040503050406030204" pitchFamily="18" charset="0"/>
                          </a:rPr>
                          <m:t>2х+3</m:t>
                        </m:r>
                      </m:e>
                    </m:rad>
                  </m:oMath>
                </a14:m>
                <a:r>
                  <a:rPr lang="ru-RU" sz="3600" dirty="0"/>
                  <a:t> = 3</a:t>
                </a:r>
              </a:p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endParaRPr lang="ru-RU" sz="3600" baseline="30000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ru-RU" sz="3600" baseline="30000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/>
                </a:r>
              </a:p>
            </p:txBody>
          </p:sp>
        </mc:Choice>
        <mc:Fallback>
          <p:sp>
            <p:nvSpPr>
              <p:cNvPr id="3" name="Прямоугольник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39839" y="713048"/>
                <a:ext cx="5297978" cy="5241820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4"/>
          <p:cNvSpPr txBox="1"/>
          <p:nvPr/>
        </p:nvSpPr>
        <p:spPr>
          <a:xfrm>
            <a:off x="4505498" y="771345"/>
            <a:ext cx="714895" cy="64633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- 3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05498" y="1686060"/>
            <a:ext cx="714895" cy="64633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- 2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05498" y="2565783"/>
            <a:ext cx="1546168" cy="64633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9;  -5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05498" y="3341716"/>
            <a:ext cx="714895" cy="64633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6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05498" y="4256116"/>
            <a:ext cx="931026" cy="64633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3,5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169237" y="771345"/>
            <a:ext cx="1094508" cy="64633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- 12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357659" y="1862051"/>
            <a:ext cx="820188" cy="64633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 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357659" y="2759825"/>
            <a:ext cx="698268" cy="64633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318866" y="3664881"/>
            <a:ext cx="720436" cy="64633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72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357659" y="4721629"/>
            <a:ext cx="698268" cy="64633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52336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857233"/>
            <a:ext cx="10363200" cy="2725131"/>
          </a:xfrm>
        </p:spPr>
        <p:txBody>
          <a:bodyPr>
            <a:normAutofit/>
          </a:bodyPr>
          <a:lstStyle/>
          <a:p>
            <a:r>
              <a:rPr lang="ru-RU" sz="4800" dirty="0"/>
              <a:t>Термодинамика. КПД и количество </a:t>
            </a:r>
            <a:r>
              <a:rPr lang="ru-RU" sz="4800" dirty="0" smtClean="0"/>
              <a:t>теплоты. </a:t>
            </a:r>
            <a:r>
              <a:rPr lang="ru-RU" sz="4800" dirty="0"/>
              <a:t>Тепловой двигатель </a:t>
            </a:r>
          </a:p>
        </p:txBody>
      </p:sp>
    </p:spTree>
    <p:extLst>
      <p:ext uri="{BB962C8B-B14F-4D97-AF65-F5344CB8AC3E}">
        <p14:creationId xmlns:p14="http://schemas.microsoft.com/office/powerpoint/2010/main" xmlns="" val="24115688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Прямоугольник 25"/>
          <p:cNvSpPr/>
          <p:nvPr/>
        </p:nvSpPr>
        <p:spPr>
          <a:xfrm>
            <a:off x="9334523" y="2666995"/>
            <a:ext cx="2286016" cy="285752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bg1"/>
                </a:solidFill>
              </a:rPr>
              <a:t>Холодильник</a:t>
            </a:r>
          </a:p>
        </p:txBody>
      </p:sp>
      <p:sp>
        <p:nvSpPr>
          <p:cNvPr id="21" name="Стрелка вниз 20"/>
          <p:cNvSpPr/>
          <p:nvPr/>
        </p:nvSpPr>
        <p:spPr>
          <a:xfrm rot="16200000">
            <a:off x="3428982" y="3333749"/>
            <a:ext cx="1047757" cy="1809763"/>
          </a:xfrm>
          <a:prstGeom prst="downArrow">
            <a:avLst/>
          </a:prstGeom>
          <a:solidFill>
            <a:srgbClr val="EF3987"/>
          </a:solidFill>
          <a:ln>
            <a:solidFill>
              <a:srgbClr val="B3115A"/>
            </a:solidFill>
          </a:ln>
        </p:spPr>
        <p:style>
          <a:lnRef idx="2">
            <a:schemeClr val="accent6">
              <a:shade val="50000"/>
            </a:schemeClr>
          </a:lnRef>
          <a:fillRef idx="1002">
            <a:schemeClr val="dk1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Тепловой двигатель</a:t>
            </a:r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5048243" y="3333749"/>
            <a:ext cx="1714512" cy="17145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71462" y="2571744"/>
            <a:ext cx="2190765" cy="285752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Нагреватель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143494" y="3810003"/>
            <a:ext cx="1619261" cy="913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67" dirty="0">
                <a:solidFill>
                  <a:schemeClr val="bg1"/>
                </a:solidFill>
              </a:rPr>
              <a:t>Рабочее тело</a:t>
            </a:r>
          </a:p>
        </p:txBody>
      </p:sp>
      <p:sp>
        <p:nvSpPr>
          <p:cNvPr id="13" name="Стрелка вниз 12"/>
          <p:cNvSpPr/>
          <p:nvPr/>
        </p:nvSpPr>
        <p:spPr>
          <a:xfrm rot="16200000">
            <a:off x="7524760" y="3238499"/>
            <a:ext cx="1047757" cy="2000264"/>
          </a:xfrm>
          <a:prstGeom prst="downArrow">
            <a:avLst/>
          </a:prstGeom>
          <a:solidFill>
            <a:srgbClr val="873AC0"/>
          </a:solidFill>
          <a:ln>
            <a:solidFill>
              <a:srgbClr val="7013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pic>
        <p:nvPicPr>
          <p:cNvPr id="16" name="Рисунок 15" descr="Untitled-2.png"/>
          <p:cNvPicPr>
            <a:picLocks noChangeAspect="1"/>
          </p:cNvPicPr>
          <p:nvPr/>
        </p:nvPicPr>
        <p:blipFill>
          <a:blip r:embed="rId3" cstate="print"/>
          <a:srcRect l="11252" t="43130" r="71871" b="41868"/>
          <a:stretch>
            <a:fillRect/>
          </a:stretch>
        </p:blipFill>
        <p:spPr>
          <a:xfrm>
            <a:off x="3047979" y="4000504"/>
            <a:ext cx="642939" cy="571504"/>
          </a:xfrm>
          <a:prstGeom prst="rect">
            <a:avLst/>
          </a:prstGeom>
        </p:spPr>
      </p:pic>
      <p:pic>
        <p:nvPicPr>
          <p:cNvPr id="17" name="Рисунок 16" descr="Untitled-2.png"/>
          <p:cNvPicPr>
            <a:picLocks noChangeAspect="1"/>
          </p:cNvPicPr>
          <p:nvPr/>
        </p:nvPicPr>
        <p:blipFill>
          <a:blip r:embed="rId3" cstate="print"/>
          <a:srcRect l="30003" t="43131" r="51244" b="41867"/>
          <a:stretch>
            <a:fillRect/>
          </a:stretch>
        </p:blipFill>
        <p:spPr>
          <a:xfrm>
            <a:off x="7048507" y="4000504"/>
            <a:ext cx="714379" cy="571504"/>
          </a:xfrm>
          <a:prstGeom prst="rect">
            <a:avLst/>
          </a:prstGeom>
        </p:spPr>
      </p:pic>
      <p:pic>
        <p:nvPicPr>
          <p:cNvPr id="18" name="Рисунок 17" descr="Untitled-2.png"/>
          <p:cNvPicPr>
            <a:picLocks noChangeAspect="1"/>
          </p:cNvPicPr>
          <p:nvPr/>
        </p:nvPicPr>
        <p:blipFill>
          <a:blip r:embed="rId3" cstate="print"/>
          <a:srcRect l="52507" t="43130" r="34366" b="43743"/>
          <a:stretch>
            <a:fillRect/>
          </a:stretch>
        </p:blipFill>
        <p:spPr>
          <a:xfrm>
            <a:off x="571461" y="4762509"/>
            <a:ext cx="666755" cy="666755"/>
          </a:xfrm>
          <a:prstGeom prst="rect">
            <a:avLst/>
          </a:prstGeom>
        </p:spPr>
      </p:pic>
      <p:pic>
        <p:nvPicPr>
          <p:cNvPr id="19" name="Рисунок 18" descr="Untitled-2.png"/>
          <p:cNvPicPr>
            <a:picLocks noChangeAspect="1"/>
          </p:cNvPicPr>
          <p:nvPr/>
        </p:nvPicPr>
        <p:blipFill>
          <a:blip r:embed="rId3" cstate="print"/>
          <a:srcRect l="75010" t="43131" r="11863" b="43742"/>
          <a:stretch>
            <a:fillRect/>
          </a:stretch>
        </p:blipFill>
        <p:spPr>
          <a:xfrm>
            <a:off x="9429773" y="4857760"/>
            <a:ext cx="666755" cy="666755"/>
          </a:xfrm>
          <a:prstGeom prst="rect">
            <a:avLst/>
          </a:prstGeom>
        </p:spPr>
      </p:pic>
      <p:sp>
        <p:nvSpPr>
          <p:cNvPr id="20" name="Стрелка вправо 19"/>
          <p:cNvSpPr/>
          <p:nvPr/>
        </p:nvSpPr>
        <p:spPr>
          <a:xfrm rot="16200000">
            <a:off x="5286369" y="1952615"/>
            <a:ext cx="1238259" cy="95250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ru-RU" sz="2400" dirty="0"/>
          </a:p>
        </p:txBody>
      </p:sp>
      <p:sp>
        <p:nvSpPr>
          <p:cNvPr id="15" name="TextBox 14"/>
          <p:cNvSpPr txBox="1"/>
          <p:nvPr/>
        </p:nvSpPr>
        <p:spPr>
          <a:xfrm>
            <a:off x="5619747" y="2476493"/>
            <a:ext cx="461986" cy="6667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733" dirty="0">
                <a:solidFill>
                  <a:schemeClr val="bg1"/>
                </a:solidFill>
              </a:rPr>
              <a:t>А</a:t>
            </a:r>
          </a:p>
        </p:txBody>
      </p:sp>
    </p:spTree>
    <p:extLst>
      <p:ext uri="{BB962C8B-B14F-4D97-AF65-F5344CB8AC3E}">
        <p14:creationId xmlns:p14="http://schemas.microsoft.com/office/powerpoint/2010/main" xmlns="" val="8436823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000"/>
                            </p:stCondLst>
                            <p:childTnLst>
                              <p:par>
                                <p:cTn id="6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1" grpId="0" animBg="1"/>
      <p:bldP spid="2" grpId="0"/>
      <p:bldP spid="6" grpId="0" animBg="1"/>
      <p:bldP spid="8" grpId="0" animBg="1"/>
      <p:bldP spid="11" grpId="0"/>
      <p:bldP spid="13" grpId="0" animBg="1"/>
      <p:bldP spid="20" grpId="0" animBg="1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4381488" y="3905254"/>
            <a:ext cx="5068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T</a:t>
            </a:r>
            <a:r>
              <a:rPr lang="en-US" sz="1867" dirty="0"/>
              <a:t>1</a:t>
            </a:r>
            <a:endParaRPr lang="ru-RU" sz="1867" dirty="0"/>
          </a:p>
        </p:txBody>
      </p:sp>
      <p:sp>
        <p:nvSpPr>
          <p:cNvPr id="24" name="TextBox 23"/>
          <p:cNvSpPr txBox="1"/>
          <p:nvPr/>
        </p:nvSpPr>
        <p:spPr>
          <a:xfrm>
            <a:off x="4095737" y="3429001"/>
            <a:ext cx="9236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T</a:t>
            </a:r>
            <a:r>
              <a:rPr lang="en-US" sz="1867" dirty="0"/>
              <a:t>1</a:t>
            </a:r>
            <a:r>
              <a:rPr lang="en-US" sz="2400" dirty="0"/>
              <a:t>-</a:t>
            </a:r>
            <a:r>
              <a:rPr lang="en-US" sz="3200" dirty="0"/>
              <a:t>T</a:t>
            </a:r>
            <a:r>
              <a:rPr lang="en-US" sz="1867" dirty="0"/>
              <a:t>2</a:t>
            </a:r>
            <a:endParaRPr lang="ru-RU" sz="1867" dirty="0"/>
          </a:p>
        </p:txBody>
      </p:sp>
      <p:sp>
        <p:nvSpPr>
          <p:cNvPr id="20" name="TextBox 19"/>
          <p:cNvSpPr txBox="1"/>
          <p:nvPr/>
        </p:nvSpPr>
        <p:spPr>
          <a:xfrm>
            <a:off x="2857478" y="3905254"/>
            <a:ext cx="5822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Q</a:t>
            </a:r>
            <a:r>
              <a:rPr lang="en-US" sz="1867" dirty="0"/>
              <a:t>1</a:t>
            </a:r>
            <a:endParaRPr lang="ru-RU" sz="1867" dirty="0"/>
          </a:p>
        </p:txBody>
      </p:sp>
      <p:sp>
        <p:nvSpPr>
          <p:cNvPr id="17" name="TextBox 16"/>
          <p:cNvSpPr txBox="1"/>
          <p:nvPr/>
        </p:nvSpPr>
        <p:spPr>
          <a:xfrm>
            <a:off x="2571726" y="3429001"/>
            <a:ext cx="10743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Q</a:t>
            </a:r>
            <a:r>
              <a:rPr lang="en-US" sz="1867" dirty="0"/>
              <a:t>1</a:t>
            </a:r>
            <a:r>
              <a:rPr lang="en-US" sz="2400" dirty="0"/>
              <a:t>-</a:t>
            </a:r>
            <a:r>
              <a:rPr lang="en-US" sz="3200" dirty="0"/>
              <a:t>Q</a:t>
            </a:r>
            <a:r>
              <a:rPr lang="en-US" sz="1867" dirty="0"/>
              <a:t>2</a:t>
            </a:r>
            <a:endParaRPr lang="ru-RU" sz="1867" dirty="0"/>
          </a:p>
        </p:txBody>
      </p:sp>
      <p:sp>
        <p:nvSpPr>
          <p:cNvPr id="11" name="TextBox 10"/>
          <p:cNvSpPr txBox="1"/>
          <p:nvPr/>
        </p:nvSpPr>
        <p:spPr>
          <a:xfrm>
            <a:off x="1333467" y="3905254"/>
            <a:ext cx="12382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err="1"/>
              <a:t>А</a:t>
            </a:r>
            <a:r>
              <a:rPr lang="ru-RU" sz="1867" dirty="0" err="1"/>
              <a:t>зат</a:t>
            </a:r>
            <a:endParaRPr lang="ru-RU" sz="1867" dirty="0"/>
          </a:p>
        </p:txBody>
      </p:sp>
      <p:sp>
        <p:nvSpPr>
          <p:cNvPr id="10" name="TextBox 9"/>
          <p:cNvSpPr txBox="1"/>
          <p:nvPr/>
        </p:nvSpPr>
        <p:spPr>
          <a:xfrm>
            <a:off x="1333467" y="3429001"/>
            <a:ext cx="13335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err="1"/>
              <a:t>А</a:t>
            </a:r>
            <a:r>
              <a:rPr lang="ru-RU" sz="1867" dirty="0" err="1"/>
              <a:t>пол</a:t>
            </a:r>
            <a:endParaRPr lang="ru-RU" sz="1867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Коэффициент полезного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действия</a:t>
            </a:r>
            <a:r>
              <a:rPr lang="ru-RU" dirty="0" smtClean="0"/>
              <a:t> и количество теплоты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761963" y="1714488"/>
            <a:ext cx="6286544" cy="14052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133" b="1" dirty="0"/>
              <a:t>Коэффициент полезного действия</a:t>
            </a:r>
            <a:r>
              <a:rPr lang="ru-RU" sz="2133" dirty="0"/>
              <a:t> (</a:t>
            </a:r>
            <a:r>
              <a:rPr lang="ru-RU" sz="2133" b="1" dirty="0"/>
              <a:t>КПД</a:t>
            </a:r>
            <a:r>
              <a:rPr lang="ru-RU" sz="2133" dirty="0"/>
              <a:t>) — характеристика эффективности системы, отношение полезной работы (</a:t>
            </a:r>
            <a:r>
              <a:rPr lang="ru-RU" sz="2133" b="1" dirty="0" err="1"/>
              <a:t>А</a:t>
            </a:r>
            <a:r>
              <a:rPr lang="ru-RU" sz="1400" b="1" dirty="0" err="1"/>
              <a:t>пол</a:t>
            </a:r>
            <a:r>
              <a:rPr lang="ru-RU" sz="2133" dirty="0"/>
              <a:t>) к затраченной (</a:t>
            </a:r>
            <a:r>
              <a:rPr lang="ru-RU" sz="2133" b="1" dirty="0" err="1"/>
              <a:t>А</a:t>
            </a:r>
            <a:r>
              <a:rPr lang="ru-RU" sz="1400" b="1" dirty="0" err="1"/>
              <a:t>зат</a:t>
            </a:r>
            <a:r>
              <a:rPr lang="ru-RU" sz="2133" dirty="0"/>
              <a:t>), обозначается обычно</a:t>
            </a:r>
            <a:r>
              <a:rPr lang="ru-RU" sz="2133" b="1" dirty="0"/>
              <a:t> </a:t>
            </a:r>
            <a:r>
              <a:rPr lang="en-US" sz="2133" b="1" dirty="0"/>
              <a:t>ɳ</a:t>
            </a:r>
            <a:r>
              <a:rPr lang="ru-RU" sz="2133" b="1" dirty="0"/>
              <a:t> </a:t>
            </a:r>
            <a:r>
              <a:rPr lang="ru-RU" sz="2133" dirty="0"/>
              <a:t>(«эта»). Основные формулы</a:t>
            </a:r>
            <a:r>
              <a:rPr lang="en-US" sz="2133" dirty="0"/>
              <a:t>:</a:t>
            </a:r>
            <a:r>
              <a:rPr lang="ru-RU" sz="2133" dirty="0"/>
              <a:t>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61963" y="3619502"/>
            <a:ext cx="5549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ɳ</a:t>
            </a:r>
            <a:r>
              <a:rPr lang="ru-RU" sz="2400" b="1" dirty="0"/>
              <a:t>=</a:t>
            </a:r>
            <a:endParaRPr lang="ru-RU" sz="2400" dirty="0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28718" y="3905253"/>
            <a:ext cx="762005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2190723" y="3714753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/>
              <a:t>=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7048507" y="1714488"/>
            <a:ext cx="4762533" cy="17334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133" dirty="0"/>
              <a:t>Для характеристики изменения внутренней энергии при теплообмене вводится величина, называемая количеством теплоты и обозначаемая </a:t>
            </a:r>
            <a:r>
              <a:rPr lang="ru-RU" sz="2133" b="1" dirty="0"/>
              <a:t>Q</a:t>
            </a:r>
            <a:r>
              <a:rPr lang="ru-RU" sz="2133" dirty="0"/>
              <a:t>.</a:t>
            </a:r>
            <a:r>
              <a:rPr lang="en-US" sz="2133" dirty="0"/>
              <a:t> </a:t>
            </a:r>
            <a:r>
              <a:rPr lang="ru-RU" sz="2133" dirty="0"/>
              <a:t>Основные формулы</a:t>
            </a:r>
            <a:r>
              <a:rPr lang="en-US" sz="2133" dirty="0"/>
              <a:t>:</a:t>
            </a:r>
            <a:endParaRPr lang="ru-RU" sz="2133" dirty="0"/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2666976" y="3905253"/>
            <a:ext cx="1047757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4190987" y="3905253"/>
            <a:ext cx="1047757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3714734" y="3714753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=</a:t>
            </a:r>
            <a:endParaRPr lang="ru-RU" sz="2400" dirty="0"/>
          </a:p>
        </p:txBody>
      </p:sp>
      <p:sp>
        <p:nvSpPr>
          <p:cNvPr id="26" name="TextBox 25"/>
          <p:cNvSpPr txBox="1"/>
          <p:nvPr/>
        </p:nvSpPr>
        <p:spPr>
          <a:xfrm>
            <a:off x="552288" y="4509127"/>
            <a:ext cx="523878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err="1"/>
              <a:t>А</a:t>
            </a:r>
            <a:r>
              <a:rPr lang="ru-RU" sz="1867" dirty="0" err="1"/>
              <a:t>пол</a:t>
            </a:r>
            <a:r>
              <a:rPr lang="ru-RU" sz="1867" dirty="0"/>
              <a:t>.</a:t>
            </a:r>
            <a:r>
              <a:rPr lang="en-US" sz="1867" dirty="0"/>
              <a:t> </a:t>
            </a:r>
            <a:r>
              <a:rPr lang="en-US" sz="2400" dirty="0"/>
              <a:t>=</a:t>
            </a:r>
            <a:r>
              <a:rPr lang="en-US" sz="1867" dirty="0"/>
              <a:t> </a:t>
            </a:r>
            <a:r>
              <a:rPr lang="en-US" sz="3200" dirty="0"/>
              <a:t>Q</a:t>
            </a:r>
            <a:r>
              <a:rPr lang="ru-RU" sz="1600" dirty="0"/>
              <a:t>нагрев. и </a:t>
            </a:r>
            <a:r>
              <a:rPr lang="ru-RU" sz="1600" dirty="0" err="1"/>
              <a:t>охлаж</a:t>
            </a:r>
            <a:r>
              <a:rPr lang="ru-RU" sz="1600" dirty="0"/>
              <a:t>.</a:t>
            </a:r>
            <a:r>
              <a:rPr lang="en-US" sz="2400" dirty="0"/>
              <a:t>;</a:t>
            </a:r>
            <a:endParaRPr lang="ru-RU" sz="2400" dirty="0"/>
          </a:p>
          <a:p>
            <a:endParaRPr lang="ru-RU" sz="2400" dirty="0"/>
          </a:p>
        </p:txBody>
      </p:sp>
      <p:sp>
        <p:nvSpPr>
          <p:cNvPr id="28" name="TextBox 27"/>
          <p:cNvSpPr txBox="1"/>
          <p:nvPr/>
        </p:nvSpPr>
        <p:spPr>
          <a:xfrm>
            <a:off x="3752773" y="4509127"/>
            <a:ext cx="37147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err="1"/>
              <a:t>А</a:t>
            </a:r>
            <a:r>
              <a:rPr lang="ru-RU" sz="1867" dirty="0" err="1"/>
              <a:t>зат</a:t>
            </a:r>
            <a:r>
              <a:rPr lang="ru-RU" sz="1867" dirty="0"/>
              <a:t>.</a:t>
            </a:r>
            <a:r>
              <a:rPr lang="en-US" sz="1867" dirty="0"/>
              <a:t> </a:t>
            </a:r>
            <a:r>
              <a:rPr lang="en-US" sz="2400" dirty="0"/>
              <a:t>= </a:t>
            </a:r>
            <a:r>
              <a:rPr lang="en-US" sz="3200" dirty="0"/>
              <a:t>Q</a:t>
            </a:r>
            <a:r>
              <a:rPr lang="ru-RU" sz="1600" dirty="0"/>
              <a:t>горения</a:t>
            </a:r>
            <a:r>
              <a:rPr lang="en-US" sz="2400" dirty="0"/>
              <a:t> = </a:t>
            </a:r>
            <a:r>
              <a:rPr lang="en-US" sz="2400" dirty="0" err="1"/>
              <a:t>qm</a:t>
            </a:r>
            <a:endParaRPr lang="ru-RU" sz="2400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7048507" y="3714753"/>
            <a:ext cx="27928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/>
              <a:t>Q</a:t>
            </a:r>
            <a:r>
              <a:rPr lang="ru-RU" sz="1600" dirty="0"/>
              <a:t>нагрев. и </a:t>
            </a:r>
            <a:r>
              <a:rPr lang="ru-RU" sz="1600" dirty="0" err="1"/>
              <a:t>охлаж</a:t>
            </a:r>
            <a:r>
              <a:rPr lang="ru-RU" sz="1600" dirty="0"/>
              <a:t>.</a:t>
            </a:r>
            <a:r>
              <a:rPr lang="en-US" sz="1600" dirty="0"/>
              <a:t> </a:t>
            </a:r>
            <a:r>
              <a:rPr lang="en-US" sz="2400" dirty="0"/>
              <a:t>= cm</a:t>
            </a:r>
            <a:r>
              <a:rPr lang="el-GR" sz="1467" b="1" dirty="0"/>
              <a:t>Δ</a:t>
            </a:r>
            <a:r>
              <a:rPr lang="en-US" sz="2400" dirty="0"/>
              <a:t>T</a:t>
            </a:r>
            <a:endParaRPr lang="ru-RU" sz="2400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7048508" y="4286257"/>
            <a:ext cx="28552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/>
              <a:t>Q</a:t>
            </a:r>
            <a:r>
              <a:rPr lang="ru-RU" sz="1600" dirty="0" err="1"/>
              <a:t>парообр</a:t>
            </a:r>
            <a:r>
              <a:rPr lang="ru-RU" sz="1600" dirty="0"/>
              <a:t>. и </a:t>
            </a:r>
            <a:r>
              <a:rPr lang="ru-RU" sz="1600" dirty="0" err="1"/>
              <a:t>конденс</a:t>
            </a:r>
            <a:r>
              <a:rPr lang="ru-RU" sz="1600" dirty="0"/>
              <a:t>.</a:t>
            </a:r>
            <a:r>
              <a:rPr lang="en-US" sz="1600" dirty="0"/>
              <a:t> </a:t>
            </a:r>
            <a:r>
              <a:rPr lang="en-US" sz="2400" dirty="0"/>
              <a:t>= </a:t>
            </a:r>
            <a:r>
              <a:rPr lang="en-US" sz="2400" dirty="0" err="1"/>
              <a:t>rm</a:t>
            </a:r>
            <a:endParaRPr lang="ru-RU" sz="2400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7048507" y="4857761"/>
            <a:ext cx="2518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/>
              <a:t>Q</a:t>
            </a:r>
            <a:r>
              <a:rPr lang="ru-RU" sz="1600" dirty="0" err="1"/>
              <a:t>плав</a:t>
            </a:r>
            <a:r>
              <a:rPr lang="ru-RU" sz="1600" dirty="0"/>
              <a:t>. и </a:t>
            </a:r>
            <a:r>
              <a:rPr lang="ru-RU" sz="1600" dirty="0" err="1"/>
              <a:t>кристал</a:t>
            </a:r>
            <a:r>
              <a:rPr lang="ru-RU" sz="1600" dirty="0"/>
              <a:t>.</a:t>
            </a:r>
            <a:r>
              <a:rPr lang="en-US" sz="1600" dirty="0"/>
              <a:t> </a:t>
            </a:r>
            <a:r>
              <a:rPr lang="en-US" sz="2400" dirty="0"/>
              <a:t>= </a:t>
            </a:r>
            <a:r>
              <a:rPr lang="el-GR" sz="2400" b="1" dirty="0"/>
              <a:t>λ</a:t>
            </a:r>
            <a:r>
              <a:rPr lang="en-US" sz="2400" dirty="0"/>
              <a:t>m</a:t>
            </a:r>
            <a:endParaRPr lang="ru-RU" sz="2400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7048508" y="5429265"/>
            <a:ext cx="179497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/>
              <a:t>Q</a:t>
            </a:r>
            <a:r>
              <a:rPr lang="ru-RU" sz="1600" dirty="0"/>
              <a:t>горения</a:t>
            </a:r>
            <a:r>
              <a:rPr lang="en-US" sz="2400" dirty="0"/>
              <a:t>= </a:t>
            </a:r>
            <a:r>
              <a:rPr lang="en-US" sz="2400" dirty="0" err="1"/>
              <a:t>qm</a:t>
            </a:r>
            <a:endParaRPr lang="ru-RU" sz="2400" dirty="0"/>
          </a:p>
        </p:txBody>
      </p:sp>
      <p:sp>
        <p:nvSpPr>
          <p:cNvPr id="31" name="TextBox 30"/>
          <p:cNvSpPr txBox="1"/>
          <p:nvPr/>
        </p:nvSpPr>
        <p:spPr>
          <a:xfrm>
            <a:off x="529189" y="5074126"/>
            <a:ext cx="523878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err="1"/>
              <a:t>А</a:t>
            </a:r>
            <a:r>
              <a:rPr lang="ru-RU" sz="1867" dirty="0" err="1"/>
              <a:t>пол</a:t>
            </a:r>
            <a:r>
              <a:rPr lang="ru-RU" sz="1867" dirty="0"/>
              <a:t>.</a:t>
            </a:r>
            <a:r>
              <a:rPr lang="en-US" sz="1867" dirty="0"/>
              <a:t> </a:t>
            </a:r>
            <a:r>
              <a:rPr lang="en-US" sz="2400" dirty="0"/>
              <a:t>=</a:t>
            </a:r>
            <a:r>
              <a:rPr lang="en-US" sz="1867" dirty="0"/>
              <a:t> </a:t>
            </a:r>
            <a:r>
              <a:rPr lang="en-US" sz="3200" dirty="0"/>
              <a:t>Q</a:t>
            </a:r>
            <a:r>
              <a:rPr lang="ru-RU" sz="1600" dirty="0" err="1"/>
              <a:t>парообр</a:t>
            </a:r>
            <a:r>
              <a:rPr lang="ru-RU" sz="1600" dirty="0"/>
              <a:t>. и </a:t>
            </a:r>
            <a:r>
              <a:rPr lang="ru-RU" sz="1600" dirty="0" err="1"/>
              <a:t>конденс</a:t>
            </a:r>
            <a:r>
              <a:rPr lang="ru-RU" sz="1600" dirty="0"/>
              <a:t>.</a:t>
            </a:r>
          </a:p>
          <a:p>
            <a:endParaRPr lang="ru-RU" sz="2400" dirty="0"/>
          </a:p>
        </p:txBody>
      </p:sp>
      <p:sp>
        <p:nvSpPr>
          <p:cNvPr id="32" name="TextBox 31"/>
          <p:cNvSpPr txBox="1"/>
          <p:nvPr/>
        </p:nvSpPr>
        <p:spPr>
          <a:xfrm>
            <a:off x="540738" y="5678845"/>
            <a:ext cx="523878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err="1"/>
              <a:t>А</a:t>
            </a:r>
            <a:r>
              <a:rPr lang="ru-RU" sz="1867" dirty="0" err="1"/>
              <a:t>пол</a:t>
            </a:r>
            <a:r>
              <a:rPr lang="ru-RU" sz="1867" dirty="0"/>
              <a:t>.</a:t>
            </a:r>
            <a:r>
              <a:rPr lang="en-US" sz="1867" dirty="0"/>
              <a:t> </a:t>
            </a:r>
            <a:r>
              <a:rPr lang="en-US" sz="2400" dirty="0"/>
              <a:t>=</a:t>
            </a:r>
            <a:r>
              <a:rPr lang="en-US" sz="1867" dirty="0"/>
              <a:t> </a:t>
            </a:r>
            <a:r>
              <a:rPr lang="en-US" sz="3200" dirty="0"/>
              <a:t>Q</a:t>
            </a:r>
            <a:r>
              <a:rPr lang="ru-RU" sz="1600" dirty="0" err="1"/>
              <a:t>плав</a:t>
            </a:r>
            <a:r>
              <a:rPr lang="ru-RU" sz="1600" dirty="0"/>
              <a:t>. и </a:t>
            </a:r>
            <a:r>
              <a:rPr lang="ru-RU" sz="1600" dirty="0" err="1"/>
              <a:t>кристал</a:t>
            </a:r>
            <a:r>
              <a:rPr lang="ru-RU" sz="1600" dirty="0"/>
              <a:t>.</a:t>
            </a: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39657347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0"/>
                            </p:stCondLst>
                            <p:childTnLst>
                              <p:par>
                                <p:cTn id="9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6000"/>
                            </p:stCondLst>
                            <p:childTnLst>
                              <p:par>
                                <p:cTn id="9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7000"/>
                            </p:stCondLst>
                            <p:childTnLst>
                              <p:par>
                                <p:cTn id="10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8000"/>
                            </p:stCondLst>
                            <p:childTnLst>
                              <p:par>
                                <p:cTn id="10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9000"/>
                            </p:stCondLst>
                            <p:childTnLst>
                              <p:par>
                                <p:cTn id="1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4" grpId="0"/>
      <p:bldP spid="20" grpId="0"/>
      <p:bldP spid="17" grpId="0"/>
      <p:bldP spid="11" grpId="0"/>
      <p:bldP spid="10" grpId="0"/>
      <p:bldP spid="2" grpId="0"/>
      <p:bldP spid="3" grpId="0"/>
      <p:bldP spid="4" grpId="0"/>
      <p:bldP spid="12" grpId="0"/>
      <p:bldP spid="14" grpId="0"/>
      <p:bldP spid="23" grpId="0"/>
      <p:bldP spid="26" grpId="0"/>
      <p:bldP spid="28" grpId="0"/>
      <p:bldP spid="29" grpId="0"/>
      <p:bldP spid="21" grpId="0"/>
      <p:bldP spid="27" grpId="0"/>
      <p:bldP spid="30" grpId="0"/>
      <p:bldP spid="31" grpId="0"/>
      <p:bldP spid="3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81486" y="89666"/>
            <a:ext cx="6770508" cy="7680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Тепловое расширение тел</a:t>
            </a:r>
            <a:endParaRPr lang="ru-RU" sz="20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389" t="-1285" b="1285"/>
          <a:stretch/>
        </p:blipFill>
        <p:spPr>
          <a:xfrm>
            <a:off x="228007" y="926490"/>
            <a:ext cx="4898451" cy="291705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9506" y="4665561"/>
            <a:ext cx="3990975" cy="2295525"/>
          </a:xfrm>
          <a:prstGeom prst="rect">
            <a:avLst/>
          </a:prstGeom>
        </p:spPr>
      </p:pic>
      <p:pic>
        <p:nvPicPr>
          <p:cNvPr id="2050" name="Picture 2" descr="http://schooled.ru/textbook/physics/7klas/7klas.files/image061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4248"/>
          <a:stretch/>
        </p:blipFill>
        <p:spPr bwMode="auto">
          <a:xfrm>
            <a:off x="6987586" y="857697"/>
            <a:ext cx="4987103" cy="3054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6084917" y="292028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55" name="Picture 7" descr="http://kaf-fiz-1586.narod.ru/11bf/dop_uchebnik/thermal_expansion.files/image002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3940"/>
          <a:stretch/>
        </p:blipFill>
        <p:spPr bwMode="auto">
          <a:xfrm>
            <a:off x="4422248" y="3427004"/>
            <a:ext cx="3242088" cy="69549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</p:pic>
      <p:sp>
        <p:nvSpPr>
          <p:cNvPr id="9" name="Прямоугольник 8"/>
          <p:cNvSpPr/>
          <p:nvPr/>
        </p:nvSpPr>
        <p:spPr>
          <a:xfrm>
            <a:off x="1749728" y="4009168"/>
            <a:ext cx="82474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000000"/>
                </a:solidFill>
                <a:latin typeface="Symbol" panose="05050102010706020507" pitchFamily="18" charset="2"/>
              </a:rPr>
              <a:t>a</a:t>
            </a:r>
            <a:r>
              <a:rPr lang="ru-RU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 - коэффициент линейного теплового расширения</a:t>
            </a:r>
            <a:endParaRPr lang="ru-RU" sz="2800" b="1" dirty="0"/>
          </a:p>
        </p:txBody>
      </p:sp>
      <p:pic>
        <p:nvPicPr>
          <p:cNvPr id="13" name="Рисунок 12" descr="http://kaf-fiz-1586.narod.ru/11bf/dop_uchebnik/thermal_expansion.files/image006.png"/>
          <p:cNvPicPr/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1538" t="-1" r="3078" b="6870"/>
          <a:stretch/>
        </p:blipFill>
        <p:spPr bwMode="auto">
          <a:xfrm>
            <a:off x="4488932" y="4447956"/>
            <a:ext cx="3191970" cy="67601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</p:pic>
      <p:sp>
        <p:nvSpPr>
          <p:cNvPr id="10" name="Прямоугольник 9"/>
          <p:cNvSpPr/>
          <p:nvPr/>
        </p:nvSpPr>
        <p:spPr>
          <a:xfrm>
            <a:off x="4190481" y="5247424"/>
            <a:ext cx="8308557" cy="61927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1000"/>
              </a:spcAft>
            </a:pPr>
            <a:r>
              <a:rPr lang="ru-RU" sz="32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600" b="1" dirty="0">
                <a:solidFill>
                  <a:srgbClr val="000000"/>
                </a:solidFill>
                <a:latin typeface="Symbol" panose="05050102010706020507" pitchFamily="18" charset="2"/>
                <a:ea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ru-RU" sz="26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- </a:t>
            </a:r>
            <a:r>
              <a:rPr lang="ru-RU" sz="2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коэффициент объёмного </a:t>
            </a:r>
            <a:r>
              <a:rPr lang="ru-RU" sz="2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теплового расширения</a:t>
            </a:r>
            <a:r>
              <a:rPr lang="ru-RU" sz="2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6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23466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theme/theme1.xml><?xml version="1.0" encoding="utf-8"?>
<a:theme xmlns:a="http://schemas.openxmlformats.org/drawingml/2006/main" name="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1464</TotalTime>
  <Words>718</Words>
  <Application>Microsoft Office PowerPoint</Application>
  <PresentationFormat>Произвольный</PresentationFormat>
  <Paragraphs>145</Paragraphs>
  <Slides>22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Office Theme</vt:lpstr>
      <vt:lpstr>Слайд 1</vt:lpstr>
      <vt:lpstr>Слайд 2</vt:lpstr>
      <vt:lpstr>Слайд 3</vt:lpstr>
      <vt:lpstr>Слайд 4</vt:lpstr>
      <vt:lpstr>Слайд 5</vt:lpstr>
      <vt:lpstr>Термодинамика. КПД и количество теплоты. Тепловой двигатель </vt:lpstr>
      <vt:lpstr>Тепловой двигатель</vt:lpstr>
      <vt:lpstr>Коэффициент полезного действия и количество теплоты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Сергей</dc:creator>
  <cp:lastModifiedBy>user</cp:lastModifiedBy>
  <cp:revision>71</cp:revision>
  <dcterms:created xsi:type="dcterms:W3CDTF">2017-03-08T02:34:49Z</dcterms:created>
  <dcterms:modified xsi:type="dcterms:W3CDTF">2017-03-16T11:58:07Z</dcterms:modified>
</cp:coreProperties>
</file>