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7" r:id="rId2"/>
    <p:sldId id="284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75" r:id="rId13"/>
    <p:sldId id="285" r:id="rId14"/>
    <p:sldId id="286" r:id="rId15"/>
    <p:sldId id="287" r:id="rId16"/>
    <p:sldId id="277" r:id="rId17"/>
    <p:sldId id="278" r:id="rId18"/>
    <p:sldId id="280" r:id="rId19"/>
    <p:sldId id="279" r:id="rId20"/>
    <p:sldId id="281" r:id="rId21"/>
    <p:sldId id="269" r:id="rId22"/>
    <p:sldId id="283" r:id="rId23"/>
    <p:sldId id="274" r:id="rId24"/>
    <p:sldId id="28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2467" autoAdjust="0"/>
  </p:normalViewPr>
  <p:slideViewPr>
    <p:cSldViewPr>
      <p:cViewPr varScale="1">
        <p:scale>
          <a:sx n="107" d="100"/>
          <a:sy n="107" d="100"/>
        </p:scale>
        <p:origin x="-17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324DB4-BC59-4F75-A936-7B2EEC0D933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B6B05-FBB3-4B28-A86D-797DDEDB5DB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B6B05-FBB3-4B28-A86D-797DDEDB5DBA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&#1041;&#1077;&#1079;&#1086;&#1087;&#1072;&#1089;&#1085;&#1086;&#1089;&#1090;&#1100;_&#1076;&#1086;&#1088;&#1086;&#1078;&#1085;&#1086;&#1075;&#1086;_&#1076;&#1074;&#1080;&#1078;&#1077;&#1085;&#1080;&#1103;" TargetMode="Externa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vk.com/doc519375580_639421456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Первомайский филиал областного государственного бюджетного профессионального образовательного учреждения </a:t>
            </a:r>
            <a:br>
              <a:rPr lang="ru-RU" sz="20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«Томский аграрный колледж»</a:t>
            </a:r>
            <a:br>
              <a:rPr lang="ru-RU" sz="20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(ПмФ ОГБПОУ «ТАК»)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И</a:t>
            </a:r>
            <a:r>
              <a:rPr lang="ru-RU" sz="24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сследовательский и практико-ориентированный проект:</a:t>
            </a:r>
            <a:br>
              <a:rPr lang="ru-RU" sz="24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«Физика и дорожная безопасность»</a:t>
            </a:r>
            <a:r>
              <a:rPr lang="ru-RU" sz="24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Авторы-разработчики</a:t>
            </a:r>
            <a:r>
              <a:rPr lang="ru-RU" sz="22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:  </a:t>
            </a:r>
            <a:r>
              <a:rPr lang="ru-RU" sz="22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/>
            </a:r>
            <a:br>
              <a:rPr lang="ru-RU" sz="22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         Корнева </a:t>
            </a:r>
            <a:r>
              <a:rPr lang="ru-RU" sz="22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Е</a:t>
            </a:r>
            <a:r>
              <a:rPr lang="en-US" sz="22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.</a:t>
            </a:r>
            <a:r>
              <a:rPr lang="ru-RU" sz="22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М</a:t>
            </a:r>
            <a:r>
              <a:rPr lang="en-US" sz="22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.</a:t>
            </a:r>
            <a:r>
              <a:rPr lang="ru-RU" sz="22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, преподаватель,                 </a:t>
            </a:r>
            <a:br>
              <a:rPr lang="ru-RU" sz="22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                                  </a:t>
            </a:r>
            <a:r>
              <a:rPr lang="ru-RU" sz="22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         </a:t>
            </a:r>
            <a:r>
              <a:rPr lang="ru-RU" sz="22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Никитин Дмитрий, студент </a:t>
            </a:r>
            <a:r>
              <a:rPr lang="ru-RU" sz="2200" dirty="0" err="1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гр.№</a:t>
            </a:r>
            <a:r>
              <a:rPr lang="ru-RU" sz="22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 196 п</a:t>
            </a:r>
            <a:r>
              <a:rPr lang="ru-RU" sz="2200" dirty="0" smtClean="0">
                <a:solidFill>
                  <a:srgbClr val="002060"/>
                </a:solidFill>
                <a:latin typeface="Arial Narrow" pitchFamily="34" charset="0"/>
              </a:rPr>
              <a:t>о профессии </a:t>
            </a:r>
            <a:br>
              <a:rPr lang="ru-RU" sz="2200" dirty="0" smtClean="0">
                <a:solidFill>
                  <a:srgbClr val="002060"/>
                </a:solidFill>
                <a:latin typeface="Arial Narrow" pitchFamily="34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Arial Narrow" pitchFamily="34" charset="0"/>
              </a:rPr>
              <a:t>                            </a:t>
            </a:r>
            <a:r>
              <a:rPr lang="ru-RU" sz="2200" dirty="0" smtClean="0">
                <a:solidFill>
                  <a:srgbClr val="002060"/>
                </a:solidFill>
                <a:latin typeface="Arial Narrow" pitchFamily="34" charset="0"/>
              </a:rPr>
              <a:t>          </a:t>
            </a:r>
            <a:r>
              <a:rPr lang="ru-RU" sz="2200" dirty="0" smtClean="0">
                <a:solidFill>
                  <a:srgbClr val="002060"/>
                </a:solidFill>
                <a:latin typeface="Arial Narrow" pitchFamily="34" charset="0"/>
              </a:rPr>
              <a:t>«Мастер сельскохозяйственного производства» </a:t>
            </a:r>
            <a:r>
              <a:rPr lang="ru-RU" sz="22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/>
            </a:r>
            <a:br>
              <a:rPr lang="ru-RU" sz="22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/>
            </a:r>
            <a:br>
              <a:rPr lang="ru-RU" sz="22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 </a:t>
            </a:r>
            <a:br>
              <a:rPr lang="ru-RU" sz="22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                </a:t>
            </a:r>
            <a:br>
              <a:rPr lang="ru-RU" sz="22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с. Первомайское, 2022 г</a:t>
            </a:r>
            <a:r>
              <a:rPr lang="ru-RU" sz="24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.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endParaRPr lang="ru-RU" sz="2400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571500" y="1000125"/>
          <a:ext cx="1009650" cy="747713"/>
        </p:xfrm>
        <a:graphic>
          <a:graphicData uri="http://schemas.openxmlformats.org/presentationml/2006/ole">
            <p:oleObj spid="_x0000_s1026" name="Acrobat Document" r:id="rId3" imgW="9472320" imgH="6693480" progId="AcroExch.Document.7">
              <p:embed/>
            </p:oleObj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Реализация проекта</a:t>
            </a:r>
            <a:endParaRPr lang="ru-RU" sz="3200" b="1" dirty="0">
              <a:solidFill>
                <a:srgbClr val="002060"/>
              </a:solidFill>
              <a:latin typeface="Arial Narrow" pitchFamily="34" charset="0"/>
              <a:cs typeface="Arial" pitchFamily="34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714356"/>
          <a:ext cx="9144000" cy="6528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0034"/>
                <a:gridCol w="4929222"/>
                <a:gridCol w="1214446"/>
                <a:gridCol w="2500298"/>
              </a:tblGrid>
              <a:tr h="90186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 Narrow" pitchFamily="34" charset="0"/>
                          <a:cs typeface="Arial" pitchFamily="34" charset="0"/>
                        </a:rPr>
                        <a:t>№</a:t>
                      </a:r>
                      <a:r>
                        <a:rPr lang="ru-RU" baseline="0" dirty="0" smtClean="0">
                          <a:latin typeface="Arial Narrow" pitchFamily="34" charset="0"/>
                          <a:cs typeface="Arial" pitchFamily="34" charset="0"/>
                        </a:rPr>
                        <a:t>  </a:t>
                      </a:r>
                    </a:p>
                    <a:p>
                      <a:pPr algn="ctr"/>
                      <a:r>
                        <a:rPr lang="ru-RU" baseline="0" dirty="0" err="1" smtClean="0">
                          <a:latin typeface="Arial Narrow" pitchFamily="34" charset="0"/>
                          <a:cs typeface="Arial" pitchFamily="34" charset="0"/>
                        </a:rPr>
                        <a:t>п</a:t>
                      </a:r>
                      <a:r>
                        <a:rPr lang="ru-RU" baseline="0" dirty="0" smtClean="0">
                          <a:latin typeface="Arial Narrow" pitchFamily="34" charset="0"/>
                          <a:cs typeface="Arial" pitchFamily="34" charset="0"/>
                        </a:rPr>
                        <a:t>/</a:t>
                      </a:r>
                      <a:r>
                        <a:rPr lang="ru-RU" baseline="0" dirty="0" err="1" smtClean="0">
                          <a:latin typeface="Arial Narrow" pitchFamily="34" charset="0"/>
                          <a:cs typeface="Arial" pitchFamily="34" charset="0"/>
                        </a:rPr>
                        <a:t>п</a:t>
                      </a:r>
                      <a:endParaRPr lang="ru-RU" dirty="0"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Arial Narrow" pitchFamily="34" charset="0"/>
                          <a:cs typeface="Arial" pitchFamily="34" charset="0"/>
                        </a:rPr>
                        <a:t>        Мероприятия</a:t>
                      </a:r>
                      <a:endParaRPr lang="ru-RU" sz="2800" dirty="0"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Arial Narrow" pitchFamily="34" charset="0"/>
                          <a:cs typeface="Arial" pitchFamily="34" charset="0"/>
                        </a:rPr>
                        <a:t>Сроки</a:t>
                      </a:r>
                      <a:endParaRPr lang="ru-RU" sz="2800" dirty="0"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Arial Narrow" pitchFamily="34" charset="0"/>
                          <a:cs typeface="Arial" pitchFamily="34" charset="0"/>
                        </a:rPr>
                        <a:t>Ответственный</a:t>
                      </a:r>
                      <a:endParaRPr lang="ru-RU" sz="2800" dirty="0"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</a:tr>
              <a:tr h="6109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cs typeface="Arial" pitchFamily="34" charset="0"/>
                        </a:rPr>
                        <a:t>1</a:t>
                      </a:r>
                      <a:endParaRPr lang="ru-RU" sz="2000" dirty="0">
                        <a:solidFill>
                          <a:srgbClr val="002060"/>
                        </a:solidFill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cs typeface="Arial" pitchFamily="34" charset="0"/>
                        </a:rPr>
                        <a:t>Изучение</a:t>
                      </a: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cs typeface="Arial" pitchFamily="34" charset="0"/>
                        </a:rPr>
                        <a:t> ПДД</a:t>
                      </a:r>
                      <a:endParaRPr lang="ru-RU" sz="2000" dirty="0">
                        <a:solidFill>
                          <a:srgbClr val="002060"/>
                        </a:solidFill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cs typeface="Arial" pitchFamily="34" charset="0"/>
                        </a:rPr>
                        <a:t>Сентябрь-Декабрь</a:t>
                      </a:r>
                      <a:endParaRPr lang="ru-RU" sz="2000" dirty="0">
                        <a:solidFill>
                          <a:srgbClr val="002060"/>
                        </a:solidFill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cs typeface="Arial" pitchFamily="34" charset="0"/>
                        </a:rPr>
                        <a:t>Артемьев А.Е.</a:t>
                      </a:r>
                      <a:endParaRPr lang="ru-RU" sz="2000" dirty="0">
                        <a:solidFill>
                          <a:srgbClr val="002060"/>
                        </a:solidFill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01056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cs typeface="Arial" pitchFamily="34" charset="0"/>
                        </a:rPr>
                        <a:t>2</a:t>
                      </a:r>
                      <a:endParaRPr lang="ru-RU" sz="2000" dirty="0">
                        <a:solidFill>
                          <a:srgbClr val="002060"/>
                        </a:solidFill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cs typeface="Arial" pitchFamily="34" charset="0"/>
                        </a:rPr>
                        <a:t>Изучение особенностей действий сил</a:t>
                      </a: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cs typeface="Arial" pitchFamily="34" charset="0"/>
                        </a:rPr>
                        <a:t>на автомобиль в процессе торможения</a:t>
                      </a:r>
                      <a:endParaRPr lang="ru-RU" sz="2000" dirty="0">
                        <a:solidFill>
                          <a:srgbClr val="002060"/>
                        </a:solidFill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cs typeface="Arial" pitchFamily="34" charset="0"/>
                        </a:rPr>
                        <a:t>Октябрь-Декабрь</a:t>
                      </a:r>
                      <a:endParaRPr lang="ru-RU" sz="2000" dirty="0">
                        <a:solidFill>
                          <a:srgbClr val="002060"/>
                        </a:solidFill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cs typeface="Arial" pitchFamily="34" charset="0"/>
                        </a:rPr>
                        <a:t>студенты</a:t>
                      </a:r>
                      <a:endParaRPr lang="ru-RU" sz="2000" dirty="0">
                        <a:solidFill>
                          <a:srgbClr val="002060"/>
                        </a:solidFill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053626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cs typeface="Arial" pitchFamily="34" charset="0"/>
                        </a:rPr>
                        <a:t>3</a:t>
                      </a:r>
                      <a:endParaRPr lang="ru-RU" sz="2000" dirty="0">
                        <a:solidFill>
                          <a:srgbClr val="002060"/>
                        </a:solidFill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cs typeface="Arial" pitchFamily="34" charset="0"/>
                        </a:rPr>
                        <a:t>Изучение понятий: </a:t>
                      </a:r>
                    </a:p>
                    <a:p>
                      <a:pPr marL="457200" indent="-457200">
                        <a:buNone/>
                      </a:pP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cs typeface="Arial" pitchFamily="34" charset="0"/>
                        </a:rPr>
                        <a:t>инерция, остановочный и тормозной путь</a:t>
                      </a:r>
                      <a:endParaRPr lang="ru-RU" sz="2000" dirty="0">
                        <a:solidFill>
                          <a:srgbClr val="002060"/>
                        </a:solidFill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cs typeface="Arial" pitchFamily="34" charset="0"/>
                        </a:rPr>
                        <a:t>Октябрь</a:t>
                      </a:r>
                    </a:p>
                    <a:p>
                      <a:endParaRPr lang="ru-RU" sz="2000" dirty="0">
                        <a:solidFill>
                          <a:srgbClr val="002060"/>
                        </a:solidFill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cs typeface="Arial" pitchFamily="34" charset="0"/>
                        </a:rPr>
                        <a:t>студенты</a:t>
                      </a:r>
                    </a:p>
                    <a:p>
                      <a:endParaRPr lang="ru-RU" sz="2000" dirty="0" smtClean="0">
                        <a:solidFill>
                          <a:srgbClr val="002060"/>
                        </a:solidFill>
                        <a:latin typeface="Arial Narrow" pitchFamily="34" charset="0"/>
                        <a:cs typeface="Arial" pitchFamily="34" charset="0"/>
                      </a:endParaRPr>
                    </a:p>
                    <a:p>
                      <a:pPr marL="342900" indent="-342900">
                        <a:buFont typeface="+mj-lt"/>
                        <a:buNone/>
                      </a:pPr>
                      <a:endParaRPr lang="ru-RU" sz="2000" dirty="0">
                        <a:solidFill>
                          <a:srgbClr val="002060"/>
                        </a:solidFill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54125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cs typeface="Arial" pitchFamily="34" charset="0"/>
                        </a:rPr>
                        <a:t>4</a:t>
                      </a:r>
                      <a:endParaRPr lang="ru-RU" sz="2000" dirty="0">
                        <a:solidFill>
                          <a:srgbClr val="002060"/>
                        </a:solidFill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cs typeface="Arial" pitchFamily="34" charset="0"/>
                        </a:rPr>
                        <a:t>Рассмотрение ситуаций </a:t>
                      </a: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cs typeface="Arial" pitchFamily="34" charset="0"/>
                        </a:rPr>
                        <a:t>эффективности торможения:</a:t>
                      </a:r>
                    </a:p>
                    <a:p>
                      <a:pPr marL="457200" indent="-457200">
                        <a:buAutoNum type="arabicPeriod"/>
                      </a:pP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cs typeface="Arial" pitchFamily="34" charset="0"/>
                        </a:rPr>
                        <a:t>Как определить тормозной путь при экстренном торможении?</a:t>
                      </a:r>
                    </a:p>
                    <a:p>
                      <a:pPr marL="457200" indent="-457200">
                        <a:buAutoNum type="arabicPeriod"/>
                      </a:pP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cs typeface="Arial" pitchFamily="34" charset="0"/>
                        </a:rPr>
                        <a:t>Как изменится тормозной путь, если пройдет дождь и дорога будет мокрой?</a:t>
                      </a:r>
                      <a:endParaRPr lang="ru-RU" sz="2000" dirty="0">
                        <a:solidFill>
                          <a:srgbClr val="002060"/>
                        </a:solidFill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cs typeface="Arial" pitchFamily="34" charset="0"/>
                        </a:rPr>
                        <a:t>Ноябрь</a:t>
                      </a:r>
                      <a:endParaRPr lang="ru-RU" sz="2000" dirty="0">
                        <a:solidFill>
                          <a:srgbClr val="002060"/>
                        </a:solidFill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cs typeface="Arial" pitchFamily="34" charset="0"/>
                        </a:rPr>
                        <a:t>студенты</a:t>
                      </a:r>
                    </a:p>
                    <a:p>
                      <a:endParaRPr lang="ru-RU" sz="2000" dirty="0" smtClean="0">
                        <a:solidFill>
                          <a:srgbClr val="002060"/>
                        </a:solidFill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250973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cs typeface="Arial" pitchFamily="34" charset="0"/>
                        </a:rPr>
                        <a:t>5</a:t>
                      </a:r>
                      <a:endParaRPr lang="ru-RU" sz="2000" dirty="0">
                        <a:solidFill>
                          <a:srgbClr val="002060"/>
                        </a:solidFill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cs typeface="Arial" pitchFamily="34" charset="0"/>
                        </a:rPr>
                        <a:t>Проведение эксперимента «Зависимость тормозного пути от скорости и состояния дорожного покрытия»</a:t>
                      </a:r>
                      <a:endParaRPr lang="ru-RU" sz="2000" dirty="0">
                        <a:solidFill>
                          <a:srgbClr val="002060"/>
                        </a:solidFill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cs typeface="Arial" pitchFamily="34" charset="0"/>
                        </a:rPr>
                        <a:t>Сентябрь-Декабрь</a:t>
                      </a:r>
                      <a:endParaRPr lang="ru-RU" sz="2000" dirty="0">
                        <a:solidFill>
                          <a:srgbClr val="002060"/>
                        </a:solidFill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cs typeface="Arial" pitchFamily="34" charset="0"/>
                        </a:rPr>
                        <a:t>студенты</a:t>
                      </a:r>
                    </a:p>
                    <a:p>
                      <a:pPr marL="342900" indent="-342900">
                        <a:buFont typeface="+mj-lt"/>
                        <a:buNone/>
                      </a:pPr>
                      <a:endParaRPr lang="ru-RU" sz="2000" dirty="0" smtClean="0">
                        <a:solidFill>
                          <a:srgbClr val="002060"/>
                        </a:solidFill>
                        <a:latin typeface="Arial Narrow" pitchFamily="34" charset="0"/>
                        <a:cs typeface="Arial" pitchFamily="34" charset="0"/>
                      </a:endParaRPr>
                    </a:p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cs typeface="Arial" pitchFamily="34" charset="0"/>
                        </a:rPr>
                        <a:t>группа № 196</a:t>
                      </a:r>
                      <a:endParaRPr lang="ru-RU" sz="2000" dirty="0">
                        <a:solidFill>
                          <a:srgbClr val="002060"/>
                        </a:solidFill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2860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Реализация проекта</a:t>
            </a:r>
            <a:endParaRPr lang="ru-RU" sz="3200" dirty="0">
              <a:latin typeface="Arial Narrow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1" y="698732"/>
          <a:ext cx="8786874" cy="515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535"/>
                <a:gridCol w="3857651"/>
                <a:gridCol w="1380317"/>
                <a:gridCol w="2977371"/>
              </a:tblGrid>
              <a:tr h="91912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 Narrow" pitchFamily="34" charset="0"/>
                          <a:cs typeface="Arial" pitchFamily="34" charset="0"/>
                        </a:rPr>
                        <a:t>№</a:t>
                      </a:r>
                      <a:r>
                        <a:rPr lang="ru-RU" sz="2000" baseline="0" dirty="0" smtClean="0">
                          <a:latin typeface="Arial Narrow" pitchFamily="34" charset="0"/>
                          <a:cs typeface="Arial" pitchFamily="34" charset="0"/>
                        </a:rPr>
                        <a:t>  </a:t>
                      </a:r>
                    </a:p>
                    <a:p>
                      <a:pPr algn="ctr"/>
                      <a:r>
                        <a:rPr lang="ru-RU" sz="2000" baseline="0" dirty="0" err="1" smtClean="0">
                          <a:latin typeface="Arial Narrow" pitchFamily="34" charset="0"/>
                          <a:cs typeface="Arial" pitchFamily="34" charset="0"/>
                        </a:rPr>
                        <a:t>п</a:t>
                      </a:r>
                      <a:r>
                        <a:rPr lang="ru-RU" sz="2000" baseline="0" dirty="0" smtClean="0">
                          <a:latin typeface="Arial Narrow" pitchFamily="34" charset="0"/>
                          <a:cs typeface="Arial" pitchFamily="34" charset="0"/>
                        </a:rPr>
                        <a:t>/</a:t>
                      </a:r>
                      <a:r>
                        <a:rPr lang="ru-RU" sz="2000" baseline="0" dirty="0" err="1" smtClean="0">
                          <a:latin typeface="Arial Narrow" pitchFamily="34" charset="0"/>
                          <a:cs typeface="Arial" pitchFamily="34" charset="0"/>
                        </a:rPr>
                        <a:t>п</a:t>
                      </a:r>
                      <a:endParaRPr lang="ru-RU" sz="2000" dirty="0"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Arial Narrow" pitchFamily="34" charset="0"/>
                          <a:cs typeface="Arial" pitchFamily="34" charset="0"/>
                        </a:rPr>
                        <a:t>        Мероприятия</a:t>
                      </a:r>
                      <a:endParaRPr lang="ru-RU" sz="2800" dirty="0"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Arial Narrow" pitchFamily="34" charset="0"/>
                          <a:cs typeface="Arial" pitchFamily="34" charset="0"/>
                        </a:rPr>
                        <a:t>Сроки</a:t>
                      </a:r>
                      <a:endParaRPr lang="ru-RU" sz="2800" dirty="0"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Arial Narrow" pitchFamily="34" charset="0"/>
                          <a:cs typeface="Arial" pitchFamily="34" charset="0"/>
                        </a:rPr>
                        <a:t>Ответственный</a:t>
                      </a:r>
                      <a:endParaRPr lang="ru-RU" sz="2800" dirty="0"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</a:tr>
              <a:tr h="698628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cs typeface="Arial" pitchFamily="34" charset="0"/>
                        </a:rPr>
                        <a:t>6</a:t>
                      </a:r>
                      <a:endParaRPr lang="ru-RU" sz="2000" dirty="0">
                        <a:solidFill>
                          <a:srgbClr val="002060"/>
                        </a:solidFill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cs typeface="Arial" pitchFamily="34" charset="0"/>
                        </a:rPr>
                        <a:t>Поиск информации о дорожных знаках</a:t>
                      </a:r>
                      <a:endParaRPr lang="ru-RU" sz="2000" dirty="0">
                        <a:solidFill>
                          <a:srgbClr val="002060"/>
                        </a:solidFill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cs typeface="Arial" pitchFamily="34" charset="0"/>
                        </a:rPr>
                        <a:t>Сентябрь</a:t>
                      </a:r>
                      <a:endParaRPr lang="ru-RU" sz="2000" dirty="0">
                        <a:solidFill>
                          <a:srgbClr val="002060"/>
                        </a:solidFill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cs typeface="Arial" pitchFamily="34" charset="0"/>
                        </a:rPr>
                        <a:t>студенты</a:t>
                      </a:r>
                      <a:endParaRPr lang="ru-RU" sz="2000" dirty="0">
                        <a:solidFill>
                          <a:srgbClr val="002060"/>
                        </a:solidFill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2217385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cs typeface="Arial" pitchFamily="34" charset="0"/>
                        </a:rPr>
                        <a:t>7</a:t>
                      </a:r>
                      <a:endParaRPr lang="ru-RU" sz="2000" dirty="0">
                        <a:solidFill>
                          <a:srgbClr val="002060"/>
                        </a:solidFill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cs typeface="Arial" pitchFamily="34" charset="0"/>
                        </a:rPr>
                        <a:t>Поиск информации: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cs typeface="Arial" pitchFamily="34" charset="0"/>
                        </a:rPr>
                        <a:t>Почему при торможении автомобиля опасно прекращение вращения колес?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cs typeface="Arial" pitchFamily="34" charset="0"/>
                        </a:rPr>
                        <a:t>Зависит ли действие водителя при заносе на скользкой дороге от привода автомобиля?</a:t>
                      </a:r>
                      <a:endParaRPr lang="ru-RU" sz="2000" dirty="0">
                        <a:solidFill>
                          <a:srgbClr val="002060"/>
                        </a:solidFill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cs typeface="Arial" pitchFamily="34" charset="0"/>
                        </a:rPr>
                        <a:t>Октябрь</a:t>
                      </a:r>
                      <a:endParaRPr lang="ru-RU" sz="2000" dirty="0">
                        <a:solidFill>
                          <a:srgbClr val="002060"/>
                        </a:solidFill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cs typeface="Arial" pitchFamily="34" charset="0"/>
                        </a:rPr>
                        <a:t>студенты</a:t>
                      </a:r>
                    </a:p>
                    <a:p>
                      <a:endParaRPr lang="ru-RU" sz="2000" dirty="0" smtClean="0">
                        <a:solidFill>
                          <a:srgbClr val="002060"/>
                        </a:solidFill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306132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cs typeface="Arial" pitchFamily="34" charset="0"/>
                        </a:rPr>
                        <a:t>8</a:t>
                      </a:r>
                      <a:endParaRPr lang="ru-RU" sz="2000" dirty="0">
                        <a:solidFill>
                          <a:srgbClr val="002060"/>
                        </a:solidFill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cs typeface="Arial" pitchFamily="34" charset="0"/>
                        </a:rPr>
                        <a:t>Участие на</a:t>
                      </a: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cs typeface="Arial" pitchFamily="34" charset="0"/>
                        </a:rPr>
                        <a:t> классном часе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cs typeface="Arial" pitchFamily="34" charset="0"/>
                        </a:rPr>
                        <a:t>.</a:t>
                      </a:r>
                    </a:p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cs typeface="Arial" pitchFamily="34" charset="0"/>
                        </a:rPr>
                        <a:t>Защита презентации «Физика и</a:t>
                      </a: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cs typeface="Arial" pitchFamily="34" charset="0"/>
                        </a:rPr>
                        <a:t> дорожная безопасность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cs typeface="Arial" pitchFamily="34" charset="0"/>
                        </a:rPr>
                        <a:t>»</a:t>
                      </a:r>
                    </a:p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cs typeface="Arial" pitchFamily="34" charset="0"/>
                        </a:rPr>
                        <a:t>             </a:t>
                      </a:r>
                      <a:endParaRPr lang="ru-RU" sz="2000" dirty="0">
                        <a:solidFill>
                          <a:srgbClr val="002060"/>
                        </a:solidFill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cs typeface="Arial" pitchFamily="34" charset="0"/>
                        </a:rPr>
                        <a:t>Январь-Февраль</a:t>
                      </a:r>
                    </a:p>
                    <a:p>
                      <a:endParaRPr lang="ru-RU" sz="2000" dirty="0">
                        <a:solidFill>
                          <a:srgbClr val="002060"/>
                        </a:solidFill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cs typeface="Arial" pitchFamily="34" charset="0"/>
                        </a:rPr>
                        <a:t>Преподаватель –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cs typeface="Arial" pitchFamily="34" charset="0"/>
                        </a:rPr>
                        <a:t>Корнева Е.М., студенты</a:t>
                      </a:r>
                    </a:p>
                    <a:p>
                      <a:endParaRPr lang="ru-RU" sz="2000" dirty="0" smtClean="0">
                        <a:solidFill>
                          <a:srgbClr val="002060"/>
                        </a:solidFill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1438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Arial Narrow" pitchFamily="34" charset="0"/>
              </a:rPr>
              <a:t>Инерция и безопасность дорожного движения</a:t>
            </a:r>
            <a:endParaRPr lang="ru-RU" sz="32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1179507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</a:br>
            <a:endParaRPr lang="ru-RU" dirty="0"/>
          </a:p>
        </p:txBody>
      </p:sp>
      <p:pic>
        <p:nvPicPr>
          <p:cNvPr id="4" name="Picture 14" descr="9full987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214282" y="1357298"/>
            <a:ext cx="4438585" cy="1846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645025" y="1071547"/>
            <a:ext cx="4041775" cy="64294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Arial Narrow" pitchFamily="34" charset="0"/>
              </a:rPr>
              <a:t>Первый  закон Ньютона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786314" y="1857364"/>
            <a:ext cx="3900486" cy="4714907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Существуют системы отсчета, называемые инерциальными, относительно которых тело движется прямолинейно и равномерно, если на него не действуют другие тела или действие этих тел скомпенсировано.</a:t>
            </a:r>
            <a:endParaRPr lang="en-US" dirty="0" smtClean="0">
              <a:solidFill>
                <a:srgbClr val="002060"/>
              </a:solidFill>
              <a:latin typeface="Arial Narrow" pitchFamily="34" charset="0"/>
            </a:endParaRPr>
          </a:p>
          <a:p>
            <a:r>
              <a:rPr lang="el-GR" b="1" dirty="0" smtClean="0">
                <a:solidFill>
                  <a:srgbClr val="CC0000"/>
                </a:solidFill>
                <a:latin typeface="Arial Narrow" pitchFamily="34" charset="0"/>
                <a:cs typeface="Arial" charset="0"/>
              </a:rPr>
              <a:t>Σ</a:t>
            </a:r>
            <a:r>
              <a:rPr lang="ru-RU" b="1" dirty="0" smtClean="0">
                <a:solidFill>
                  <a:srgbClr val="CC0000"/>
                </a:solidFill>
                <a:latin typeface="Arial Narrow" pitchFamily="34" charset="0"/>
                <a:cs typeface="Arial" charset="0"/>
              </a:rPr>
              <a:t> </a:t>
            </a:r>
            <a:r>
              <a:rPr lang="en-US" b="1" dirty="0" smtClean="0">
                <a:solidFill>
                  <a:srgbClr val="CC0000"/>
                </a:solidFill>
                <a:latin typeface="Arial Narrow" pitchFamily="34" charset="0"/>
              </a:rPr>
              <a:t>F </a:t>
            </a:r>
            <a:r>
              <a:rPr lang="ru-RU" b="1" dirty="0" smtClean="0">
                <a:solidFill>
                  <a:srgbClr val="CC0000"/>
                </a:solidFill>
                <a:latin typeface="Arial Narrow" pitchFamily="34" charset="0"/>
              </a:rPr>
              <a:t>= 0, </a:t>
            </a:r>
            <a:r>
              <a:rPr lang="en-US" b="1" dirty="0" smtClean="0">
                <a:solidFill>
                  <a:srgbClr val="CC0000"/>
                </a:solidFill>
                <a:latin typeface="Arial Narrow" pitchFamily="34" charset="0"/>
                <a:cs typeface="Arial" charset="0"/>
              </a:rPr>
              <a:t>=&gt;</a:t>
            </a:r>
            <a:r>
              <a:rPr lang="ru-RU" b="1" dirty="0" smtClean="0">
                <a:solidFill>
                  <a:srgbClr val="CC0000"/>
                </a:solidFill>
                <a:latin typeface="Arial Narrow" pitchFamily="34" charset="0"/>
                <a:cs typeface="Arial" charset="0"/>
              </a:rPr>
              <a:t> ,</a:t>
            </a:r>
            <a:r>
              <a:rPr lang="ru-RU" b="1" dirty="0" smtClean="0">
                <a:solidFill>
                  <a:srgbClr val="CC0000"/>
                </a:solidFill>
                <a:latin typeface="Arial Narrow" pitchFamily="34" charset="0"/>
              </a:rPr>
              <a:t> а = 0, </a:t>
            </a:r>
            <a:r>
              <a:rPr lang="en-US" b="1" dirty="0" smtClean="0">
                <a:solidFill>
                  <a:srgbClr val="CC0000"/>
                </a:solidFill>
                <a:latin typeface="Arial Narrow" pitchFamily="34" charset="0"/>
              </a:rPr>
              <a:t>V = const</a:t>
            </a:r>
            <a:r>
              <a:rPr lang="ru-RU" b="1" dirty="0" smtClean="0">
                <a:solidFill>
                  <a:srgbClr val="CC0000"/>
                </a:solidFill>
                <a:latin typeface="Arial Narrow" pitchFamily="34" charset="0"/>
              </a:rPr>
              <a:t>.</a:t>
            </a:r>
          </a:p>
          <a:p>
            <a:endParaRPr lang="ru-RU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3286124"/>
            <a:ext cx="2893226" cy="277976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Arial Narrow" pitchFamily="34" charset="0"/>
              </a:rPr>
              <a:t>В</a:t>
            </a:r>
            <a:r>
              <a:rPr lang="ru-RU" sz="3200" b="1" dirty="0" smtClean="0">
                <a:solidFill>
                  <a:srgbClr val="002060"/>
                </a:solidFill>
                <a:latin typeface="Arial Narrow" pitchFamily="34" charset="0"/>
              </a:rPr>
              <a:t>ажные правила</a:t>
            </a:r>
            <a:endParaRPr lang="ru-RU" sz="32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1214422"/>
            <a:ext cx="4040188" cy="960453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Движение на спуске</a:t>
            </a:r>
            <a:b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645025" y="1285860"/>
            <a:ext cx="4041775" cy="88901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Движение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с места на подъёме</a:t>
            </a:r>
          </a:p>
          <a:p>
            <a:pPr algn="ctr"/>
            <a:endParaRPr lang="ru-RU" dirty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C:\Users\Пользователь\Desktop\image-9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 t="33846" b="13846"/>
          <a:stretch>
            <a:fillRect/>
          </a:stretch>
        </p:blipFill>
        <p:spPr bwMode="auto">
          <a:xfrm>
            <a:off x="357158" y="2071678"/>
            <a:ext cx="8401080" cy="464347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Arial Narrow" pitchFamily="34" charset="0"/>
              </a:rPr>
              <a:t>В</a:t>
            </a:r>
            <a:r>
              <a:rPr lang="ru-RU" sz="3200" b="1" dirty="0" smtClean="0">
                <a:solidFill>
                  <a:srgbClr val="002060"/>
                </a:solidFill>
                <a:latin typeface="Arial Narrow" pitchFamily="34" charset="0"/>
              </a:rPr>
              <a:t>ажные правила</a:t>
            </a:r>
            <a:endParaRPr lang="ru-RU" sz="32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1214422"/>
            <a:ext cx="4040188" cy="960453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Снег</a:t>
            </a:r>
            <a:b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645025" y="1285860"/>
            <a:ext cx="4041775" cy="88901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Гололёд</a:t>
            </a:r>
          </a:p>
          <a:p>
            <a:pPr algn="ctr"/>
            <a:endParaRPr lang="ru-RU" dirty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7" name="Picture 3" descr="C:\Users\Пользователь\Desktop\i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928802"/>
            <a:ext cx="8258204" cy="464347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Arial Narrow" pitchFamily="34" charset="0"/>
              </a:rPr>
              <a:t>В</a:t>
            </a:r>
            <a:r>
              <a:rPr lang="ru-RU" sz="3200" b="1" dirty="0" smtClean="0">
                <a:solidFill>
                  <a:srgbClr val="002060"/>
                </a:solidFill>
                <a:latin typeface="Arial Narrow" pitchFamily="34" charset="0"/>
              </a:rPr>
              <a:t>ажные правила</a:t>
            </a:r>
            <a:endParaRPr lang="ru-RU" sz="32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1214422"/>
            <a:ext cx="8258204" cy="960453"/>
          </a:xfrm>
        </p:spPr>
        <p:txBody>
          <a:bodyPr>
            <a:no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Arial Narrow" pitchFamily="34" charset="0"/>
              </a:rPr>
              <a:t>М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окрый асфальт</a:t>
            </a:r>
            <a:b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8572528" y="2071678"/>
            <a:ext cx="114272" cy="103197"/>
          </a:xfrm>
        </p:spPr>
        <p:txBody>
          <a:bodyPr>
            <a:normAutofit fontScale="25000" lnSpcReduction="20000"/>
          </a:bodyPr>
          <a:lstStyle/>
          <a:p>
            <a:pPr algn="ctr"/>
            <a:endParaRPr lang="ru-RU" dirty="0">
              <a:solidFill>
                <a:srgbClr val="002060"/>
              </a:solidFill>
              <a:latin typeface="Arial Narrow" pitchFamily="34" charset="0"/>
            </a:endParaRPr>
          </a:p>
        </p:txBody>
      </p:sp>
      <p:pic>
        <p:nvPicPr>
          <p:cNvPr id="17410" name="Picture 2" descr="C:\Users\Пользователь\Desktop\_MG_771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357430"/>
            <a:ext cx="4214842" cy="3143272"/>
          </a:xfrm>
          <a:prstGeom prst="rect">
            <a:avLst/>
          </a:prstGeom>
          <a:noFill/>
        </p:spPr>
      </p:pic>
      <p:pic>
        <p:nvPicPr>
          <p:cNvPr id="17411" name="Picture 3" descr="C:\Users\Пользователь\Desktop\i (1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357430"/>
            <a:ext cx="4214842" cy="3134419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Arial Narrow" pitchFamily="34" charset="0"/>
              </a:rPr>
              <a:t>Какие </a:t>
            </a:r>
            <a:r>
              <a:rPr lang="ru-RU" sz="3200" b="1" dirty="0" smtClean="0">
                <a:solidFill>
                  <a:srgbClr val="C00000"/>
                </a:solidFill>
                <a:latin typeface="Arial Narrow" pitchFamily="34" charset="0"/>
              </a:rPr>
              <a:t>силы</a:t>
            </a:r>
            <a:r>
              <a:rPr lang="ru-RU" sz="3200" b="1" dirty="0" smtClean="0">
                <a:solidFill>
                  <a:srgbClr val="002060"/>
                </a:solidFill>
                <a:latin typeface="Arial Narrow" pitchFamily="34" charset="0"/>
              </a:rPr>
              <a:t> действуют на автомобиль в процессе торможения?</a:t>
            </a:r>
            <a:endParaRPr lang="ru-RU" sz="32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pic>
        <p:nvPicPr>
          <p:cNvPr id="4" name="Picture 4" descr="3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2844" y="2500306"/>
            <a:ext cx="4531512" cy="2458346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10080" cy="4900634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Вес тела.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Сила трения, равная силе торможения, создаваемой тормозными системами.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Сила инерции.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Внешние силы, зависящие от климатических и других факторов.</a:t>
            </a:r>
            <a:r>
              <a:rPr lang="ru-RU" dirty="0" smtClean="0">
                <a:latin typeface="Arial Narrow" pitchFamily="34" charset="0"/>
              </a:rPr>
              <a:t/>
            </a:r>
            <a:br>
              <a:rPr lang="ru-RU" dirty="0" smtClean="0">
                <a:latin typeface="Arial Narrow" pitchFamily="34" charset="0"/>
              </a:rPr>
            </a:br>
            <a:endParaRPr lang="ru-RU" dirty="0">
              <a:latin typeface="Arial Narrow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Arial Narrow" pitchFamily="34" charset="0"/>
              </a:rPr>
              <a:t>Чем отличаются понятия  </a:t>
            </a:r>
            <a:r>
              <a:rPr lang="ru-RU" sz="3200" b="1" dirty="0" smtClean="0">
                <a:solidFill>
                  <a:srgbClr val="CC0000"/>
                </a:solidFill>
                <a:latin typeface="Arial Narrow" pitchFamily="34" charset="0"/>
              </a:rPr>
              <a:t>остановочный путь </a:t>
            </a:r>
            <a:r>
              <a:rPr lang="ru-RU" sz="3200" b="1" dirty="0" smtClean="0">
                <a:latin typeface="Arial Narrow" pitchFamily="34" charset="0"/>
              </a:rPr>
              <a:t/>
            </a:r>
            <a:br>
              <a:rPr lang="ru-RU" sz="3200" b="1" dirty="0" smtClean="0">
                <a:latin typeface="Arial Narrow" pitchFamily="34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Arial Narrow" pitchFamily="34" charset="0"/>
              </a:rPr>
              <a:t>и</a:t>
            </a:r>
            <a:r>
              <a:rPr lang="ru-RU" sz="3200" b="1" dirty="0" smtClean="0">
                <a:latin typeface="Arial Narrow" pitchFamily="34" charset="0"/>
              </a:rPr>
              <a:t> </a:t>
            </a:r>
            <a:r>
              <a:rPr lang="ru-RU" sz="3200" b="1" dirty="0" smtClean="0">
                <a:solidFill>
                  <a:srgbClr val="CC0000"/>
                </a:solidFill>
                <a:latin typeface="Arial Narrow" pitchFamily="34" charset="0"/>
              </a:rPr>
              <a:t>тормозной путь</a:t>
            </a:r>
            <a:r>
              <a:rPr lang="ru-RU" sz="3200" b="1" dirty="0" smtClean="0">
                <a:solidFill>
                  <a:srgbClr val="002060"/>
                </a:solidFill>
                <a:latin typeface="Arial Narrow" pitchFamily="34" charset="0"/>
              </a:rPr>
              <a:t>?</a:t>
            </a:r>
            <a:endParaRPr lang="ru-RU" sz="32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pic>
        <p:nvPicPr>
          <p:cNvPr id="5" name="Picture 4" descr="AA18b-1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428736"/>
            <a:ext cx="4038600" cy="1915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57298"/>
            <a:ext cx="4281518" cy="52864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CC0000"/>
                </a:solidFill>
                <a:latin typeface="Arial Narrow" pitchFamily="34" charset="0"/>
              </a:rPr>
              <a:t>остановочный путь </a:t>
            </a:r>
            <a:r>
              <a:rPr lang="ru-RU" sz="2000" dirty="0" smtClean="0">
                <a:solidFill>
                  <a:srgbClr val="002060"/>
                </a:solidFill>
                <a:latin typeface="Arial Narrow" pitchFamily="34" charset="0"/>
              </a:rPr>
              <a:t>–</a:t>
            </a:r>
          </a:p>
          <a:p>
            <a:pPr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 Narrow" pitchFamily="34" charset="0"/>
              </a:rPr>
              <a:t>наименьшее расстояние,</a:t>
            </a:r>
          </a:p>
          <a:p>
            <a:pPr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 Narrow" pitchFamily="34" charset="0"/>
              </a:rPr>
              <a:t>которое пройдет</a:t>
            </a:r>
          </a:p>
          <a:p>
            <a:pPr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 Narrow" pitchFamily="34" charset="0"/>
              </a:rPr>
              <a:t>автомобиль до полной</a:t>
            </a:r>
          </a:p>
          <a:p>
            <a:pPr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 Narrow" pitchFamily="34" charset="0"/>
              </a:rPr>
              <a:t>остановки с момента</a:t>
            </a:r>
          </a:p>
          <a:p>
            <a:pPr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 Narrow" pitchFamily="34" charset="0"/>
              </a:rPr>
              <a:t>обнаружения опасности</a:t>
            </a:r>
          </a:p>
          <a:p>
            <a:pPr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 Narrow" pitchFamily="34" charset="0"/>
              </a:rPr>
              <a:t>водителем</a:t>
            </a:r>
          </a:p>
          <a:p>
            <a:pPr algn="ctr">
              <a:buNone/>
            </a:pPr>
            <a:endParaRPr lang="ru-RU" sz="2000" dirty="0" smtClean="0">
              <a:latin typeface="Arial Narrow" pitchFamily="34" charset="0"/>
            </a:endParaRPr>
          </a:p>
          <a:p>
            <a:pPr algn="ctr">
              <a:buNone/>
            </a:pPr>
            <a:r>
              <a:rPr lang="ru-RU" sz="2400" b="1" dirty="0" smtClean="0">
                <a:solidFill>
                  <a:srgbClr val="CC0000"/>
                </a:solidFill>
                <a:latin typeface="Arial Narrow" pitchFamily="34" charset="0"/>
              </a:rPr>
              <a:t>тормозной путь </a:t>
            </a:r>
            <a:r>
              <a:rPr lang="ru-RU" sz="2000" dirty="0" smtClean="0">
                <a:solidFill>
                  <a:srgbClr val="002060"/>
                </a:solidFill>
                <a:latin typeface="Arial Narrow" pitchFamily="34" charset="0"/>
              </a:rPr>
              <a:t>- расстояние,</a:t>
            </a:r>
          </a:p>
          <a:p>
            <a:pPr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 Narrow" pitchFamily="34" charset="0"/>
              </a:rPr>
              <a:t>проходимое автомобилем с момента</a:t>
            </a:r>
          </a:p>
          <a:p>
            <a:pPr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 Narrow" pitchFamily="34" charset="0"/>
              </a:rPr>
              <a:t>действия тормозной системы  до</a:t>
            </a:r>
          </a:p>
          <a:p>
            <a:pPr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 Narrow" pitchFamily="34" charset="0"/>
              </a:rPr>
              <a:t>полной остановки автомобиля</a:t>
            </a:r>
            <a:endParaRPr lang="ru-RU" sz="2000" dirty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3357562"/>
            <a:ext cx="407196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 Narrow" pitchFamily="34" charset="0"/>
              </a:rPr>
              <a:t>Понятия</a:t>
            </a:r>
            <a:r>
              <a:rPr lang="ru-RU" sz="2000" dirty="0" smtClean="0">
                <a:latin typeface="Arial Narrow" pitchFamily="34" charset="0"/>
              </a:rPr>
              <a:t> </a:t>
            </a:r>
            <a:r>
              <a:rPr lang="ru-RU" sz="2000" b="1" dirty="0" smtClean="0">
                <a:solidFill>
                  <a:srgbClr val="CC0000"/>
                </a:solidFill>
                <a:latin typeface="Arial Narrow" pitchFamily="34" charset="0"/>
              </a:rPr>
              <a:t>остановочный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CC0000"/>
                </a:solidFill>
                <a:latin typeface="Arial Narrow" pitchFamily="34" charset="0"/>
              </a:rPr>
              <a:t>путь </a:t>
            </a:r>
            <a:r>
              <a:rPr lang="ru-RU" sz="2000" dirty="0" smtClean="0">
                <a:latin typeface="Arial Narrow" pitchFamily="34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Arial Narrow" pitchFamily="34" charset="0"/>
              </a:rPr>
              <a:t>и</a:t>
            </a:r>
            <a:r>
              <a:rPr lang="ru-RU" sz="2000" dirty="0" smtClean="0">
                <a:latin typeface="Arial Narrow" pitchFamily="34" charset="0"/>
              </a:rPr>
              <a:t> </a:t>
            </a:r>
            <a:r>
              <a:rPr lang="ru-RU" sz="2000" b="1" dirty="0" smtClean="0">
                <a:solidFill>
                  <a:srgbClr val="CC0000"/>
                </a:solidFill>
                <a:latin typeface="Arial Narrow" pitchFamily="34" charset="0"/>
              </a:rPr>
              <a:t>тормозной путь</a:t>
            </a:r>
          </a:p>
          <a:p>
            <a:pPr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 Narrow" pitchFamily="34" charset="0"/>
              </a:rPr>
              <a:t>надо знать каждому для</a:t>
            </a:r>
          </a:p>
          <a:p>
            <a:pPr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 Narrow" pitchFamily="34" charset="0"/>
              </a:rPr>
              <a:t>безопасного перехода</a:t>
            </a:r>
          </a:p>
          <a:p>
            <a:pPr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 Narrow" pitchFamily="34" charset="0"/>
              </a:rPr>
              <a:t>автомобильных дорог</a:t>
            </a:r>
          </a:p>
          <a:p>
            <a:pPr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 Narrow" pitchFamily="34" charset="0"/>
              </a:rPr>
              <a:t>пешеходами и</a:t>
            </a:r>
          </a:p>
          <a:p>
            <a:pPr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 Narrow" pitchFamily="34" charset="0"/>
              </a:rPr>
              <a:t>управления водителями</a:t>
            </a:r>
          </a:p>
          <a:p>
            <a:pPr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 Narrow" pitchFamily="34" charset="0"/>
              </a:rPr>
              <a:t>транспортными</a:t>
            </a:r>
          </a:p>
          <a:p>
            <a:pPr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 Narrow" pitchFamily="34" charset="0"/>
              </a:rPr>
              <a:t>средствами</a:t>
            </a:r>
            <a:endParaRPr lang="ru-RU" sz="2000" dirty="0">
              <a:solidFill>
                <a:srgbClr val="00206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28736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Arial Narrow" pitchFamily="34" charset="0"/>
              </a:rPr>
              <a:t/>
            </a:r>
            <a:br>
              <a:rPr lang="ru-RU" sz="3600" dirty="0" smtClean="0">
                <a:latin typeface="Arial Narrow" pitchFamily="34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Arial Narrow" pitchFamily="34" charset="0"/>
              </a:rPr>
              <a:t>Как определить </a:t>
            </a:r>
            <a:r>
              <a:rPr lang="ru-RU" sz="3600" b="1" dirty="0" smtClean="0">
                <a:solidFill>
                  <a:srgbClr val="CC0000"/>
                </a:solidFill>
                <a:latin typeface="Arial Narrow" pitchFamily="34" charset="0"/>
              </a:rPr>
              <a:t>тормозной путь </a:t>
            </a:r>
            <a:r>
              <a:rPr lang="ru-RU" sz="3600" b="1" dirty="0" smtClean="0">
                <a:solidFill>
                  <a:srgbClr val="002060"/>
                </a:solidFill>
                <a:latin typeface="Arial Narrow" pitchFamily="34" charset="0"/>
              </a:rPr>
              <a:t>при экстренном торможении от начала действий тормозной системы до полной остановки автомобиля?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1357298"/>
            <a:ext cx="3114668" cy="500065"/>
          </a:xfrm>
        </p:spPr>
        <p:txBody>
          <a:bodyPr>
            <a:normAutofit/>
          </a:bodyPr>
          <a:lstStyle/>
          <a:p>
            <a:pPr algn="ctr"/>
            <a:r>
              <a:rPr lang="ru-RU" b="0" dirty="0" smtClean="0">
                <a:solidFill>
                  <a:srgbClr val="CC0000"/>
                </a:solidFill>
                <a:latin typeface="Arial Narrow" pitchFamily="34" charset="0"/>
              </a:rPr>
              <a:t> </a:t>
            </a:r>
            <a:r>
              <a:rPr lang="ru-RU" dirty="0" smtClean="0">
                <a:solidFill>
                  <a:srgbClr val="CC0000"/>
                </a:solidFill>
                <a:latin typeface="Arial Narrow" pitchFamily="34" charset="0"/>
              </a:rPr>
              <a:t>Решим задачу:</a:t>
            </a:r>
            <a:endParaRPr lang="ru-RU" dirty="0">
              <a:latin typeface="Arial Narrow" pitchFamily="34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142844" y="2000240"/>
            <a:ext cx="3857652" cy="412592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Пешеход пересекает улицу в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неположенном месте.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Водитель замечает пешехода</a:t>
            </a:r>
          </a:p>
          <a:p>
            <a:pPr>
              <a:buNone/>
            </a:pPr>
            <a:r>
              <a:rPr lang="ru-RU" b="1" dirty="0" smtClean="0">
                <a:solidFill>
                  <a:srgbClr val="CC0000"/>
                </a:solidFill>
                <a:latin typeface="Arial Narrow" pitchFamily="34" charset="0"/>
              </a:rPr>
              <a:t>за 20 м 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и начинает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экстренное торможение.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Arial Narrow" pitchFamily="34" charset="0"/>
              </a:rPr>
              <a:t>Произойдет ли наезд, 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если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скорость автомобиля </a:t>
            </a:r>
            <a:r>
              <a:rPr lang="ru-RU" b="1" dirty="0" smtClean="0">
                <a:solidFill>
                  <a:srgbClr val="C00000"/>
                </a:solidFill>
                <a:latin typeface="Arial Narrow" pitchFamily="34" charset="0"/>
              </a:rPr>
              <a:t>60 км/ч,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коэффициент трения </a:t>
            </a:r>
            <a:r>
              <a:rPr lang="en-US" b="1" dirty="0" smtClean="0">
                <a:solidFill>
                  <a:srgbClr val="C00000"/>
                </a:solidFill>
                <a:latin typeface="Arial Narrow" pitchFamily="34" charset="0"/>
                <a:cs typeface="Arial" charset="0"/>
              </a:rPr>
              <a:t>µ</a:t>
            </a:r>
            <a:r>
              <a:rPr lang="ru-RU" b="1" dirty="0" smtClean="0">
                <a:solidFill>
                  <a:srgbClr val="C00000"/>
                </a:solidFill>
                <a:latin typeface="Arial Narrow" pitchFamily="34" charset="0"/>
                <a:cs typeface="Arial" charset="0"/>
              </a:rPr>
              <a:t>=0,75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  <a:cs typeface="Arial" charset="0"/>
              </a:rPr>
              <a:t>?</a:t>
            </a:r>
            <a:endParaRPr lang="ru-RU" dirty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572000" y="1428736"/>
            <a:ext cx="2500330" cy="2857520"/>
          </a:xfrm>
        </p:spPr>
        <p:txBody>
          <a:bodyPr>
            <a:noAutofit/>
          </a:bodyPr>
          <a:lstStyle/>
          <a:p>
            <a:endParaRPr lang="ru-RU" b="0" dirty="0" smtClean="0">
              <a:solidFill>
                <a:srgbClr val="CC0000"/>
              </a:solidFill>
              <a:latin typeface="Arial Narrow" pitchFamily="34" charset="0"/>
            </a:endParaRPr>
          </a:p>
          <a:p>
            <a:endParaRPr lang="ru-RU" b="0" dirty="0" smtClean="0">
              <a:solidFill>
                <a:srgbClr val="CC0000"/>
              </a:solidFill>
              <a:latin typeface="Arial Narrow" pitchFamily="34" charset="0"/>
            </a:endParaRPr>
          </a:p>
          <a:p>
            <a:endParaRPr lang="ru-RU" b="0" dirty="0" smtClean="0">
              <a:solidFill>
                <a:srgbClr val="CC0000"/>
              </a:solidFill>
              <a:latin typeface="Arial Narrow" pitchFamily="34" charset="0"/>
            </a:endParaRPr>
          </a:p>
          <a:p>
            <a:endParaRPr lang="ru-RU" b="0" dirty="0" smtClean="0">
              <a:solidFill>
                <a:srgbClr val="CC0000"/>
              </a:solidFill>
              <a:latin typeface="Arial Narrow" pitchFamily="34" charset="0"/>
            </a:endParaRPr>
          </a:p>
          <a:p>
            <a:r>
              <a:rPr lang="ru-RU" dirty="0" smtClean="0">
                <a:solidFill>
                  <a:srgbClr val="CC0000"/>
                </a:solidFill>
                <a:latin typeface="Arial Narrow" pitchFamily="34" charset="0"/>
              </a:rPr>
              <a:t>Дано:</a:t>
            </a:r>
            <a:r>
              <a:rPr lang="ru-RU" dirty="0" smtClean="0">
                <a:latin typeface="Arial Narrow" pitchFamily="34" charset="0"/>
              </a:rPr>
              <a:t/>
            </a:r>
            <a:br>
              <a:rPr lang="ru-RU" dirty="0" smtClean="0">
                <a:latin typeface="Arial Narrow" pitchFamily="34" charset="0"/>
              </a:rPr>
            </a:br>
            <a:r>
              <a:rPr lang="ru-RU" b="0" dirty="0" smtClean="0">
                <a:latin typeface="Arial Narrow" pitchFamily="34" charset="0"/>
              </a:rPr>
              <a:t> </a:t>
            </a:r>
            <a:r>
              <a:rPr lang="en-US" b="0" dirty="0" smtClean="0">
                <a:solidFill>
                  <a:srgbClr val="002060"/>
                </a:solidFill>
                <a:latin typeface="Arial Narrow" pitchFamily="34" charset="0"/>
              </a:rPr>
              <a:t>S =</a:t>
            </a:r>
            <a:r>
              <a:rPr lang="ru-RU" b="0" dirty="0" smtClean="0">
                <a:solidFill>
                  <a:srgbClr val="002060"/>
                </a:solidFill>
                <a:latin typeface="Arial Narrow" pitchFamily="34" charset="0"/>
              </a:rPr>
              <a:t> 20 м</a:t>
            </a:r>
          </a:p>
          <a:p>
            <a:r>
              <a:rPr lang="ru-RU" b="0" dirty="0" smtClean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en-US" b="0" dirty="0" smtClean="0">
                <a:solidFill>
                  <a:srgbClr val="002060"/>
                </a:solidFill>
                <a:latin typeface="Arial Narrow" pitchFamily="34" charset="0"/>
              </a:rPr>
              <a:t>V</a:t>
            </a:r>
            <a:r>
              <a:rPr lang="ru-RU" b="0" dirty="0" smtClean="0">
                <a:solidFill>
                  <a:srgbClr val="002060"/>
                </a:solidFill>
                <a:latin typeface="Arial Narrow" pitchFamily="34" charset="0"/>
              </a:rPr>
              <a:t>= 60 км/ч</a:t>
            </a:r>
          </a:p>
          <a:p>
            <a:r>
              <a:rPr lang="ru-RU" b="0" dirty="0" smtClean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el-GR" b="0" dirty="0" smtClean="0">
                <a:solidFill>
                  <a:srgbClr val="002060"/>
                </a:solidFill>
                <a:latin typeface="Arial Narrow" pitchFamily="34" charset="0"/>
                <a:cs typeface="Arial" charset="0"/>
              </a:rPr>
              <a:t>μ</a:t>
            </a:r>
            <a:r>
              <a:rPr lang="ru-RU" b="0" dirty="0" smtClean="0">
                <a:solidFill>
                  <a:srgbClr val="002060"/>
                </a:solidFill>
                <a:latin typeface="Arial Narrow" pitchFamily="34" charset="0"/>
                <a:cs typeface="Arial" charset="0"/>
              </a:rPr>
              <a:t>= 0,75; </a:t>
            </a:r>
            <a:br>
              <a:rPr lang="ru-RU" b="0" dirty="0" smtClean="0">
                <a:solidFill>
                  <a:srgbClr val="002060"/>
                </a:solidFill>
                <a:latin typeface="Arial Narrow" pitchFamily="34" charset="0"/>
                <a:cs typeface="Arial" charset="0"/>
              </a:rPr>
            </a:br>
            <a:r>
              <a:rPr lang="ru-RU" b="0" dirty="0" smtClean="0">
                <a:solidFill>
                  <a:srgbClr val="002060"/>
                </a:solidFill>
                <a:latin typeface="Arial Narrow" pitchFamily="34" charset="0"/>
                <a:cs typeface="Arial" charset="0"/>
              </a:rPr>
              <a:t> </a:t>
            </a:r>
            <a:r>
              <a:rPr lang="en-US" b="0" dirty="0" smtClean="0">
                <a:solidFill>
                  <a:srgbClr val="002060"/>
                </a:solidFill>
                <a:latin typeface="Arial Narrow" pitchFamily="34" charset="0"/>
                <a:cs typeface="Arial" charset="0"/>
              </a:rPr>
              <a:t>g</a:t>
            </a:r>
            <a:r>
              <a:rPr lang="ru-RU" b="0" dirty="0" smtClean="0">
                <a:solidFill>
                  <a:srgbClr val="002060"/>
                </a:solidFill>
                <a:latin typeface="Arial Narrow" pitchFamily="34" charset="0"/>
                <a:cs typeface="Arial" charset="0"/>
              </a:rPr>
              <a:t> = 9,8 м/с</a:t>
            </a:r>
            <a:r>
              <a:rPr lang="ru-RU" b="0" baseline="30000" dirty="0" smtClean="0">
                <a:solidFill>
                  <a:srgbClr val="002060"/>
                </a:solidFill>
                <a:latin typeface="Arial Narrow" pitchFamily="34" charset="0"/>
              </a:rPr>
              <a:t> 2</a:t>
            </a:r>
            <a:r>
              <a:rPr lang="ru-RU" b="0" dirty="0" smtClean="0">
                <a:solidFill>
                  <a:srgbClr val="002060"/>
                </a:solidFill>
                <a:latin typeface="Arial Narrow" pitchFamily="34" charset="0"/>
              </a:rPr>
              <a:t>.</a:t>
            </a:r>
          </a:p>
          <a:p>
            <a:r>
              <a:rPr lang="ru-RU" dirty="0" smtClean="0">
                <a:solidFill>
                  <a:srgbClr val="C00000"/>
                </a:solidFill>
                <a:latin typeface="Arial Narrow" pitchFamily="34" charset="0"/>
              </a:rPr>
              <a:t>Найти:</a:t>
            </a:r>
          </a:p>
          <a:p>
            <a:r>
              <a:rPr lang="ru-RU" b="0" dirty="0" smtClean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en-US" b="0" dirty="0" smtClean="0">
                <a:solidFill>
                  <a:srgbClr val="002060"/>
                </a:solidFill>
                <a:latin typeface="Arial Narrow" pitchFamily="34" charset="0"/>
              </a:rPr>
              <a:t>S</a:t>
            </a:r>
            <a:r>
              <a:rPr lang="ru-RU" b="0" dirty="0" smtClean="0">
                <a:solidFill>
                  <a:srgbClr val="002060"/>
                </a:solidFill>
                <a:latin typeface="Arial Narrow" pitchFamily="34" charset="0"/>
              </a:rPr>
              <a:t> - ?</a:t>
            </a:r>
            <a:endParaRPr lang="ru-RU" b="0" dirty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645025" y="4214818"/>
            <a:ext cx="4498975" cy="26431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CC0000"/>
                </a:solidFill>
                <a:latin typeface="Arial Narrow" pitchFamily="34" charset="0"/>
              </a:rPr>
              <a:t>Решение: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en-US" b="1" dirty="0" smtClean="0">
                <a:solidFill>
                  <a:srgbClr val="002060"/>
                </a:solidFill>
                <a:latin typeface="Arial Narrow" pitchFamily="34" charset="0"/>
              </a:rPr>
              <a:t>S = V</a:t>
            </a:r>
            <a:r>
              <a:rPr lang="ru-RU" b="1" baseline="30000" dirty="0" smtClean="0">
                <a:solidFill>
                  <a:srgbClr val="002060"/>
                </a:solidFill>
                <a:latin typeface="Arial Narrow" pitchFamily="34" charset="0"/>
              </a:rPr>
              <a:t> 2 </a:t>
            </a:r>
            <a:r>
              <a:rPr lang="en-US" b="1" dirty="0" smtClean="0">
                <a:solidFill>
                  <a:srgbClr val="002060"/>
                </a:solidFill>
                <a:latin typeface="Arial Narrow" pitchFamily="34" charset="0"/>
              </a:rPr>
              <a:t>/</a:t>
            </a:r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</a:rPr>
              <a:t> (</a:t>
            </a:r>
            <a:r>
              <a:rPr lang="en-US" b="1" dirty="0" smtClean="0">
                <a:solidFill>
                  <a:srgbClr val="002060"/>
                </a:solidFill>
                <a:latin typeface="Arial Narrow" pitchFamily="34" charset="0"/>
              </a:rPr>
              <a:t>2 </a:t>
            </a:r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</a:rPr>
              <a:t>× </a:t>
            </a:r>
            <a:r>
              <a:rPr lang="el-GR" b="1" dirty="0" smtClean="0">
                <a:solidFill>
                  <a:srgbClr val="002060"/>
                </a:solidFill>
                <a:latin typeface="Arial Narrow" pitchFamily="34" charset="0"/>
                <a:cs typeface="Arial" charset="0"/>
              </a:rPr>
              <a:t>μ</a:t>
            </a:r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</a:rPr>
              <a:t> ×</a:t>
            </a:r>
            <a:r>
              <a:rPr lang="en-US" b="1" dirty="0" smtClean="0">
                <a:solidFill>
                  <a:srgbClr val="002060"/>
                </a:solidFill>
                <a:latin typeface="Arial Narrow" pitchFamily="34" charset="0"/>
                <a:cs typeface="Arial" charset="0"/>
              </a:rPr>
              <a:t> g</a:t>
            </a:r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  <a:cs typeface="Arial" charset="0"/>
              </a:rPr>
              <a:t>);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Arial Narrow" pitchFamily="34" charset="0"/>
                <a:cs typeface="Arial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Arial Narrow" pitchFamily="34" charset="0"/>
              </a:rPr>
              <a:t>S =</a:t>
            </a:r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16,7</a:t>
            </a:r>
            <a:r>
              <a:rPr lang="ru-RU" baseline="30000" dirty="0" smtClean="0">
                <a:solidFill>
                  <a:srgbClr val="002060"/>
                </a:solidFill>
                <a:latin typeface="Arial Narrow" pitchFamily="34" charset="0"/>
              </a:rPr>
              <a:t> 2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 / (2 × 0,75 × 9,8)=278,89/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/(1,5 × 9,8)=278,89/14,7=18,9 м=19м.</a:t>
            </a:r>
            <a:r>
              <a:rPr lang="en-US" dirty="0" smtClean="0">
                <a:solidFill>
                  <a:srgbClr val="002060"/>
                </a:solidFill>
                <a:latin typeface="Arial Narrow" pitchFamily="34" charset="0"/>
              </a:rPr>
              <a:t> </a:t>
            </a:r>
            <a:endParaRPr lang="ru-RU" dirty="0" smtClean="0">
              <a:solidFill>
                <a:srgbClr val="002060"/>
              </a:solidFill>
              <a:latin typeface="Arial Narrow" pitchFamily="34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CC0000"/>
                </a:solidFill>
                <a:latin typeface="Arial Narrow" pitchFamily="34" charset="0"/>
              </a:rPr>
              <a:t>Ответ: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latin typeface="Arial Narrow" pitchFamily="34" charset="0"/>
              </a:rPr>
              <a:t>S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= 19 м, нет.</a:t>
            </a:r>
            <a:endParaRPr lang="ru-RU" dirty="0">
              <a:solidFill>
                <a:srgbClr val="00206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85738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Arial Narrow" pitchFamily="34" charset="0"/>
              </a:rPr>
              <a:t>Как изменится тормозной путь, если пройдет дождь и дорога будет мокрой? </a:t>
            </a:r>
            <a:br>
              <a:rPr lang="ru-RU" sz="3200" b="1" dirty="0" smtClean="0">
                <a:solidFill>
                  <a:srgbClr val="002060"/>
                </a:solidFill>
                <a:latin typeface="Arial Narrow" pitchFamily="34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Arial Narrow" pitchFamily="34" charset="0"/>
              </a:rPr>
              <a:t>Определим тормозной путь, если коэффициент трения µ снижается до 0,5 …</a:t>
            </a:r>
            <a:endParaRPr lang="ru-RU" sz="32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14554"/>
            <a:ext cx="4038600" cy="391160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CC0000"/>
                </a:solidFill>
                <a:latin typeface="Arial Narrow" pitchFamily="34" charset="0"/>
              </a:rPr>
              <a:t>Дано: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latin typeface="Arial Narrow" pitchFamily="34" charset="0"/>
              </a:rPr>
              <a:t>S=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 20 м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latin typeface="Arial Narrow" pitchFamily="34" charset="0"/>
              </a:rPr>
              <a:t>V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= 60 км/ч</a:t>
            </a:r>
          </a:p>
          <a:p>
            <a:pPr>
              <a:buNone/>
            </a:pPr>
            <a:r>
              <a:rPr lang="el-GR" dirty="0" smtClean="0">
                <a:solidFill>
                  <a:srgbClr val="002060"/>
                </a:solidFill>
                <a:latin typeface="Arial Narrow" pitchFamily="34" charset="0"/>
                <a:cs typeface="Arial" charset="0"/>
              </a:rPr>
              <a:t>μ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  <a:cs typeface="Arial" charset="0"/>
              </a:rPr>
              <a:t>= 0,5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latin typeface="Arial Narrow" pitchFamily="34" charset="0"/>
                <a:cs typeface="Arial" charset="0"/>
              </a:rPr>
              <a:t>g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  <a:cs typeface="Arial" charset="0"/>
              </a:rPr>
              <a:t>= 9,8 м/с</a:t>
            </a:r>
            <a:r>
              <a:rPr lang="ru-RU" baseline="30000" dirty="0" smtClean="0">
                <a:solidFill>
                  <a:srgbClr val="002060"/>
                </a:solidFill>
                <a:latin typeface="Arial Narrow" pitchFamily="34" charset="0"/>
              </a:rPr>
              <a:t>2</a:t>
            </a:r>
          </a:p>
          <a:p>
            <a:pPr>
              <a:buNone/>
            </a:pPr>
            <a:endParaRPr lang="ru-RU" baseline="30000" dirty="0" smtClean="0">
              <a:latin typeface="Arial Narrow" pitchFamily="34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CC0000"/>
                </a:solidFill>
                <a:latin typeface="Arial Narrow" pitchFamily="34" charset="0"/>
              </a:rPr>
              <a:t>Найти:</a:t>
            </a:r>
          </a:p>
          <a:p>
            <a:pPr>
              <a:buNone/>
            </a:pPr>
            <a:r>
              <a:rPr lang="en-US" dirty="0" smtClean="0">
                <a:latin typeface="Arial Narrow" pitchFamily="34" charset="0"/>
              </a:rPr>
              <a:t>S</a:t>
            </a:r>
            <a:r>
              <a:rPr lang="ru-RU" dirty="0" smtClean="0">
                <a:latin typeface="Arial Narrow" pitchFamily="34" charset="0"/>
              </a:rPr>
              <a:t> - ?</a:t>
            </a:r>
            <a:endParaRPr lang="ru-RU" b="1" dirty="0" smtClean="0">
              <a:solidFill>
                <a:srgbClr val="CC0000"/>
              </a:solidFill>
              <a:latin typeface="Arial Narrow" pitchFamily="34" charset="0"/>
            </a:endParaRPr>
          </a:p>
          <a:p>
            <a:pPr>
              <a:buNone/>
            </a:pPr>
            <a:r>
              <a:rPr lang="ru-RU" b="1" baseline="30000" dirty="0" smtClean="0">
                <a:solidFill>
                  <a:srgbClr val="C00000"/>
                </a:solidFill>
                <a:latin typeface="Arial Narrow" pitchFamily="34" charset="0"/>
              </a:rPr>
              <a:t> </a:t>
            </a:r>
            <a:r>
              <a:rPr lang="ru-RU" baseline="30000" dirty="0" smtClean="0">
                <a:latin typeface="Arial Narrow" pitchFamily="34" charset="0"/>
              </a:rPr>
              <a:t/>
            </a:r>
            <a:br>
              <a:rPr lang="ru-RU" baseline="30000" dirty="0" smtClean="0">
                <a:latin typeface="Arial Narrow" pitchFamily="34" charset="0"/>
              </a:rPr>
            </a:br>
            <a:endParaRPr lang="ru-RU" dirty="0">
              <a:latin typeface="Arial Narrow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14554"/>
            <a:ext cx="4038600" cy="428628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CC0000"/>
                </a:solidFill>
                <a:latin typeface="Arial Narrow" pitchFamily="34" charset="0"/>
              </a:rPr>
              <a:t>Решение:</a:t>
            </a:r>
          </a:p>
          <a:p>
            <a:pPr>
              <a:buNone/>
            </a:pPr>
            <a:r>
              <a:rPr lang="en-US" b="1" dirty="0" smtClean="0">
                <a:solidFill>
                  <a:srgbClr val="002060"/>
                </a:solidFill>
                <a:latin typeface="Arial Narrow" pitchFamily="34" charset="0"/>
              </a:rPr>
              <a:t>S = V</a:t>
            </a:r>
            <a:r>
              <a:rPr lang="ru-RU" b="1" baseline="30000" dirty="0" smtClean="0">
                <a:solidFill>
                  <a:srgbClr val="002060"/>
                </a:solidFill>
                <a:latin typeface="Arial Narrow" pitchFamily="34" charset="0"/>
              </a:rPr>
              <a:t> 2</a:t>
            </a:r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en-US" b="1" dirty="0" smtClean="0">
                <a:solidFill>
                  <a:srgbClr val="002060"/>
                </a:solidFill>
                <a:latin typeface="Arial Narrow" pitchFamily="34" charset="0"/>
              </a:rPr>
              <a:t>/</a:t>
            </a:r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</a:rPr>
              <a:t> (</a:t>
            </a:r>
            <a:r>
              <a:rPr lang="en-US" b="1" dirty="0" smtClean="0">
                <a:solidFill>
                  <a:srgbClr val="002060"/>
                </a:solidFill>
                <a:latin typeface="Arial Narrow" pitchFamily="34" charset="0"/>
              </a:rPr>
              <a:t>2 </a:t>
            </a:r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</a:rPr>
              <a:t>× </a:t>
            </a:r>
            <a:r>
              <a:rPr lang="el-GR" b="1" dirty="0" smtClean="0">
                <a:solidFill>
                  <a:srgbClr val="002060"/>
                </a:solidFill>
                <a:latin typeface="Arial Narrow" pitchFamily="34" charset="0"/>
                <a:cs typeface="Arial" charset="0"/>
              </a:rPr>
              <a:t>μ</a:t>
            </a:r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</a:rPr>
              <a:t> ×</a:t>
            </a:r>
            <a:r>
              <a:rPr lang="en-US" b="1" dirty="0" smtClean="0">
                <a:solidFill>
                  <a:srgbClr val="002060"/>
                </a:solidFill>
                <a:latin typeface="Arial Narrow" pitchFamily="34" charset="0"/>
                <a:cs typeface="Arial" charset="0"/>
              </a:rPr>
              <a:t> g</a:t>
            </a:r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  <a:cs typeface="Arial" charset="0"/>
              </a:rPr>
              <a:t>)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latin typeface="Arial Narrow" pitchFamily="34" charset="0"/>
              </a:rPr>
              <a:t>S =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 16,7</a:t>
            </a:r>
            <a:r>
              <a:rPr lang="en-US" dirty="0" smtClean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ru-RU" baseline="30000" dirty="0" smtClean="0">
                <a:solidFill>
                  <a:srgbClr val="002060"/>
                </a:solidFill>
                <a:latin typeface="Arial Narrow" pitchFamily="34" charset="0"/>
              </a:rPr>
              <a:t>2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 / (2 × 0,5 × 9,8) =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= 278,89 / 9,8 = 28,4 м. (</a:t>
            </a:r>
            <a:r>
              <a:rPr lang="en-US" dirty="0" smtClean="0">
                <a:solidFill>
                  <a:srgbClr val="002060"/>
                </a:solidFill>
                <a:latin typeface="Arial Narrow" pitchFamily="34" charset="0"/>
              </a:rPr>
              <a:t>S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 – увеличится на</a:t>
            </a:r>
            <a:r>
              <a:rPr lang="ru-RU" dirty="0" smtClean="0">
                <a:latin typeface="Arial Narrow" pitchFamily="34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Arial Narrow" pitchFamily="34" charset="0"/>
              </a:rPr>
              <a:t>9,4 м</a:t>
            </a:r>
            <a:r>
              <a:rPr lang="ru-RU" dirty="0" smtClean="0">
                <a:solidFill>
                  <a:srgbClr val="FF0000"/>
                </a:solidFill>
                <a:latin typeface="Arial Narrow" pitchFamily="34" charset="0"/>
              </a:rPr>
              <a:t>.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)</a:t>
            </a:r>
          </a:p>
          <a:p>
            <a:pPr>
              <a:buNone/>
            </a:pPr>
            <a:endParaRPr lang="ru-RU" dirty="0" smtClean="0">
              <a:latin typeface="Arial Narrow" pitchFamily="34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CC0000"/>
                </a:solidFill>
                <a:latin typeface="Arial Narrow" pitchFamily="34" charset="0"/>
              </a:rPr>
              <a:t>Ответ: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увеличится, </a:t>
            </a:r>
            <a:r>
              <a:rPr lang="en-US" dirty="0" smtClean="0">
                <a:solidFill>
                  <a:srgbClr val="002060"/>
                </a:solidFill>
                <a:latin typeface="Arial Narrow" pitchFamily="34" charset="0"/>
              </a:rPr>
              <a:t>S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= 28,4 м.</a:t>
            </a:r>
            <a:endParaRPr lang="ru-RU" dirty="0">
              <a:solidFill>
                <a:srgbClr val="00206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C0000"/>
                </a:solidFill>
                <a:latin typeface="Arial Narrow" pitchFamily="34" charset="0"/>
              </a:rPr>
              <a:t>Физика</a:t>
            </a:r>
            <a:r>
              <a:rPr lang="ru-RU" sz="3200" b="1" dirty="0" smtClean="0">
                <a:latin typeface="Arial Narrow" pitchFamily="34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Arial Narrow" pitchFamily="34" charset="0"/>
              </a:rPr>
              <a:t>– это не просто сухие законы и формулы</a:t>
            </a:r>
            <a:endParaRPr lang="ru-RU" sz="32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471858" cy="4525963"/>
          </a:xfrm>
        </p:spPr>
        <p:txBody>
          <a:bodyPr/>
          <a:lstStyle/>
          <a:p>
            <a:pPr algn="just">
              <a:buNone/>
            </a:pPr>
            <a:r>
              <a:rPr lang="ru-RU" b="1" dirty="0" smtClean="0">
                <a:solidFill>
                  <a:srgbClr val="CC0000"/>
                </a:solidFill>
                <a:latin typeface="Arial Narrow" pitchFamily="34" charset="0"/>
              </a:rPr>
              <a:t>Физика</a:t>
            </a:r>
            <a:r>
              <a:rPr lang="ru-RU" dirty="0" smtClean="0">
                <a:latin typeface="Arial Narrow" pitchFamily="34" charset="0"/>
              </a:rPr>
              <a:t> 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помогает нам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ориентироваться в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окружающем мире и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сделать нашу жизнь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  <a:t>безопасной </a:t>
            </a:r>
            <a:br>
              <a:rPr lang="ru-RU" dirty="0" smtClean="0">
                <a:solidFill>
                  <a:srgbClr val="002060"/>
                </a:solidFill>
                <a:latin typeface="Arial Narrow" pitchFamily="34" charset="0"/>
              </a:rPr>
            </a:br>
            <a:endParaRPr lang="ru-RU" dirty="0">
              <a:solidFill>
                <a:srgbClr val="002060"/>
              </a:solidFill>
              <a:latin typeface="Arial Narrow" pitchFamily="34" charset="0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b="14769"/>
          <a:stretch>
            <a:fillRect/>
          </a:stretch>
        </p:blipFill>
        <p:spPr bwMode="auto">
          <a:xfrm>
            <a:off x="4000496" y="1857364"/>
            <a:ext cx="4693723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0013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Arial Narrow" pitchFamily="34" charset="0"/>
              </a:rPr>
              <a:t>Таблица зависимости тормозного пути от скорости и состояния дорожного покрытия</a:t>
            </a:r>
            <a:endParaRPr lang="ru-RU" sz="32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ru-RU" dirty="0" smtClean="0">
              <a:latin typeface="Arial" charset="0"/>
            </a:endParaRPr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71473" y="1397000"/>
          <a:ext cx="8001054" cy="49609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15"/>
                <a:gridCol w="2857520"/>
                <a:gridCol w="2857519"/>
              </a:tblGrid>
              <a:tr h="82682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</a:rPr>
                        <a:t>Скорость, км/ч.</a:t>
                      </a:r>
                    </a:p>
                  </a:txBody>
                  <a:tcPr marL="82612" marR="82612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</a:rPr>
                        <a:t>Тормозной путь, м.</a:t>
                      </a:r>
                    </a:p>
                  </a:txBody>
                  <a:tcPr marL="82612" marR="82612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</a:rPr>
                        <a:t>Тормозной путь, м.</a:t>
                      </a:r>
                    </a:p>
                  </a:txBody>
                  <a:tcPr marL="82612" marR="82612" horzOverflow="overflow"/>
                </a:tc>
              </a:tr>
              <a:tr h="826826">
                <a:tc>
                  <a:txBody>
                    <a:bodyPr/>
                    <a:lstStyle/>
                    <a:p>
                      <a:endParaRPr lang="ru-RU" sz="28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Сухой асфальт</a:t>
                      </a:r>
                    </a:p>
                  </a:txBody>
                  <a:tcPr marL="82612" marR="82612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Мокрый асфальт</a:t>
                      </a:r>
                    </a:p>
                  </a:txBody>
                  <a:tcPr marL="82612" marR="82612" horzOverflow="overflow"/>
                </a:tc>
              </a:tr>
              <a:tr h="8268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40</a:t>
                      </a:r>
                    </a:p>
                  </a:txBody>
                  <a:tcPr marL="82612" marR="8261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8</a:t>
                      </a:r>
                    </a:p>
                  </a:txBody>
                  <a:tcPr marL="82612" marR="8261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12,5</a:t>
                      </a:r>
                    </a:p>
                  </a:txBody>
                  <a:tcPr marL="82612" marR="82612" horzOverflow="overflow"/>
                </a:tc>
              </a:tr>
              <a:tr h="8268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60</a:t>
                      </a:r>
                    </a:p>
                  </a:txBody>
                  <a:tcPr marL="82612" marR="8261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18</a:t>
                      </a:r>
                    </a:p>
                  </a:txBody>
                  <a:tcPr marL="82612" marR="8261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28</a:t>
                      </a:r>
                    </a:p>
                  </a:txBody>
                  <a:tcPr marL="82612" marR="82612" horzOverflow="overflow"/>
                </a:tc>
              </a:tr>
              <a:tr h="8268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80</a:t>
                      </a:r>
                    </a:p>
                  </a:txBody>
                  <a:tcPr marL="82612" marR="8261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32</a:t>
                      </a:r>
                    </a:p>
                  </a:txBody>
                  <a:tcPr marL="82612" marR="8261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50</a:t>
                      </a:r>
                    </a:p>
                  </a:txBody>
                  <a:tcPr marL="82612" marR="82612" horzOverflow="overflow"/>
                </a:tc>
              </a:tr>
              <a:tr h="8268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120</a:t>
                      </a:r>
                    </a:p>
                  </a:txBody>
                  <a:tcPr marL="82612" marR="8261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72</a:t>
                      </a:r>
                    </a:p>
                  </a:txBody>
                  <a:tcPr marL="82612" marR="8261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112,5</a:t>
                      </a:r>
                    </a:p>
                  </a:txBody>
                  <a:tcPr marL="82612" marR="82612" horzOverflow="overflow"/>
                </a:tc>
              </a:tr>
            </a:tbl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Заключение</a:t>
            </a:r>
            <a:endParaRPr lang="ru-RU" sz="3600" b="1" dirty="0">
              <a:solidFill>
                <a:srgbClr val="002060"/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71546"/>
            <a:ext cx="8715436" cy="550072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latin typeface="Arial Narrow" pitchFamily="34" charset="0"/>
                <a:cs typeface="Arial" pitchFamily="34" charset="0"/>
              </a:rPr>
              <a:t>  </a:t>
            </a:r>
            <a:r>
              <a:rPr lang="ru-RU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В результате проведённого эксперимента подтверждается, что знание законов физики и умение применять правила дорожного движения способствует повышению уровня профессионализма водителей транспортных средств и ответственности за свою жизнь и жизнь всех участников дорожного движения.</a:t>
            </a:r>
          </a:p>
          <a:p>
            <a:pPr algn="just"/>
            <a:endParaRPr lang="ru-RU" dirty="0" smtClean="0">
              <a:solidFill>
                <a:srgbClr val="002060"/>
              </a:solidFill>
              <a:latin typeface="Arial Narrow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   Таким образом,  гипотеза подтвердилась.</a:t>
            </a:r>
          </a:p>
          <a:p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64294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Arial Narrow" pitchFamily="34" charset="0"/>
              </a:rPr>
              <a:t>Жизненное напутствие</a:t>
            </a:r>
            <a:endParaRPr lang="ru-RU" sz="32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643602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Arial Narrow" pitchFamily="34" charset="0"/>
              </a:rPr>
              <a:t>Солнце не всходит два раза в день, а жизнь не дается дважды …</a:t>
            </a:r>
            <a:br>
              <a:rPr lang="ru-RU" b="1" dirty="0" smtClean="0">
                <a:solidFill>
                  <a:srgbClr val="C00000"/>
                </a:solidFill>
                <a:latin typeface="Arial Narrow" pitchFamily="34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Arial Narrow" pitchFamily="34" charset="0"/>
              </a:rPr>
              <a:t>                                                             А.П. Чехов</a:t>
            </a:r>
            <a:br>
              <a:rPr lang="ru-RU" b="1" dirty="0" smtClean="0">
                <a:solidFill>
                  <a:srgbClr val="C00000"/>
                </a:solidFill>
                <a:latin typeface="Arial Narrow" pitchFamily="34" charset="0"/>
              </a:rPr>
            </a:br>
            <a:endParaRPr lang="ru-RU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pic>
        <p:nvPicPr>
          <p:cNvPr id="4" name="Picture 5" descr="120_10-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571744"/>
            <a:ext cx="4107465" cy="4029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"/>
            <a:ext cx="7772400" cy="1142983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Arial Narrow" pitchFamily="34" charset="0"/>
              </a:rPr>
              <a:t>Используемая литература и интернет - ресурсы:</a:t>
            </a:r>
            <a:endParaRPr lang="ru-RU" sz="3200" dirty="0" smtClean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26" y="1285860"/>
            <a:ext cx="8572592" cy="5357850"/>
          </a:xfrm>
        </p:spPr>
        <p:txBody>
          <a:bodyPr>
            <a:normAutofit fontScale="25000" lnSpcReduction="20000"/>
          </a:bodyPr>
          <a:lstStyle/>
          <a:p>
            <a:r>
              <a:rPr lang="ru-RU" sz="8000" dirty="0" smtClean="0">
                <a:solidFill>
                  <a:srgbClr val="002060"/>
                </a:solidFill>
                <a:latin typeface="Arial Narrow" pitchFamily="34" charset="0"/>
              </a:rPr>
              <a:t>1.Дмитриева В. Ф. Физика для профессий и специальностей технического профиля: учебник для студентов профессиональных образовательных организаций, осваивающих профессии и специальности СПО. - Москва, 2018. </a:t>
            </a:r>
          </a:p>
          <a:p>
            <a:r>
              <a:rPr lang="ru-RU" sz="8000" dirty="0" smtClean="0">
                <a:solidFill>
                  <a:srgbClr val="002060"/>
                </a:solidFill>
                <a:latin typeface="Arial Narrow" pitchFamily="34" charset="0"/>
              </a:rPr>
              <a:t>2.Дмитриева В. Ф. Физика для профессий и специальностей технического профиля. Сборник задач: учеб. пособие для студентов профессиональных образовательных организаций, осваивающих профессии и специальности СПО. - Москва, 2018.</a:t>
            </a:r>
          </a:p>
          <a:p>
            <a:r>
              <a:rPr lang="ru-RU" sz="8000" dirty="0" smtClean="0">
                <a:solidFill>
                  <a:srgbClr val="002060"/>
                </a:solidFill>
                <a:latin typeface="Arial Narrow" pitchFamily="34" charset="0"/>
              </a:rPr>
              <a:t>3.Трофимова Т. И., Фирсов А. В. Физика для профессий и специальностей технического и </a:t>
            </a:r>
            <a:r>
              <a:rPr lang="ru-RU" sz="8000" dirty="0" err="1" smtClean="0">
                <a:solidFill>
                  <a:srgbClr val="002060"/>
                </a:solidFill>
                <a:latin typeface="Arial Narrow" pitchFamily="34" charset="0"/>
              </a:rPr>
              <a:t>естественно-научного</a:t>
            </a:r>
            <a:r>
              <a:rPr lang="ru-RU" sz="8000" dirty="0" smtClean="0">
                <a:solidFill>
                  <a:srgbClr val="002060"/>
                </a:solidFill>
                <a:latin typeface="Arial Narrow" pitchFamily="34" charset="0"/>
              </a:rPr>
              <a:t> профилей: Сборник задач: учеб. пособие для студентов профессиональных образовательных организаций, осваивающих профессии и специальности СПО. - Москва, 2019.[3]</a:t>
            </a:r>
          </a:p>
          <a:p>
            <a:r>
              <a:rPr lang="ru-RU" sz="8000" dirty="0" smtClean="0">
                <a:solidFill>
                  <a:srgbClr val="002060"/>
                </a:solidFill>
                <a:latin typeface="Arial Narrow" pitchFamily="34" charset="0"/>
              </a:rPr>
              <a:t>4.Фирсов А. В. Физика для профессий и специальностей технического и </a:t>
            </a:r>
            <a:r>
              <a:rPr lang="ru-RU" sz="8000" dirty="0" err="1" smtClean="0">
                <a:solidFill>
                  <a:srgbClr val="002060"/>
                </a:solidFill>
                <a:latin typeface="Arial Narrow" pitchFamily="34" charset="0"/>
              </a:rPr>
              <a:t>естественно-научного</a:t>
            </a:r>
            <a:r>
              <a:rPr lang="ru-RU" sz="8000" dirty="0" smtClean="0">
                <a:solidFill>
                  <a:srgbClr val="002060"/>
                </a:solidFill>
                <a:latin typeface="Arial Narrow" pitchFamily="34" charset="0"/>
              </a:rPr>
              <a:t> профилей: учебник для студентов профессиональных образовательных организаций, осваивающих профессии и специальности СПО/под ред. Т. И. Трофимовой. - Москва, 2019.</a:t>
            </a:r>
          </a:p>
          <a:p>
            <a:r>
              <a:rPr lang="ru-RU" sz="8000" dirty="0" smtClean="0">
                <a:solidFill>
                  <a:srgbClr val="002060"/>
                </a:solidFill>
                <a:latin typeface="Arial Narrow" pitchFamily="34" charset="0"/>
              </a:rPr>
              <a:t>5.Финченко Н.И., Давыдов А.В. Учебное пособие: безопасность движения автомобильного транспорта. – Томск, 2018 г.</a:t>
            </a:r>
          </a:p>
          <a:p>
            <a:r>
              <a:rPr lang="ru-RU" sz="8000" dirty="0" smtClean="0">
                <a:solidFill>
                  <a:srgbClr val="002060"/>
                </a:solidFill>
                <a:latin typeface="Arial Narrow" pitchFamily="34" charset="0"/>
              </a:rPr>
              <a:t>6.Мякишев Г.Я., </a:t>
            </a:r>
            <a:r>
              <a:rPr lang="ru-RU" sz="8000" dirty="0" err="1" smtClean="0">
                <a:solidFill>
                  <a:srgbClr val="002060"/>
                </a:solidFill>
                <a:latin typeface="Arial Narrow" pitchFamily="34" charset="0"/>
              </a:rPr>
              <a:t>Буховцев</a:t>
            </a:r>
            <a:r>
              <a:rPr lang="ru-RU" sz="8000" dirty="0" smtClean="0">
                <a:solidFill>
                  <a:srgbClr val="002060"/>
                </a:solidFill>
                <a:latin typeface="Arial Narrow" pitchFamily="34" charset="0"/>
              </a:rPr>
              <a:t> Б.Б., Сотский Н.Н. Физика: учебник для 10 класса общеобразовательных учреждений. – М.: Просвещение, 2019.[6]</a:t>
            </a:r>
          </a:p>
          <a:p>
            <a:r>
              <a:rPr lang="ru-RU" sz="8000" dirty="0" smtClean="0">
                <a:solidFill>
                  <a:srgbClr val="002060"/>
                </a:solidFill>
                <a:latin typeface="Arial Narrow" pitchFamily="34" charset="0"/>
              </a:rPr>
              <a:t>7.</a:t>
            </a:r>
            <a:r>
              <a:rPr lang="ru-RU" sz="8000" u="sng" dirty="0" smtClean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ru-RU" sz="8000" u="sng" dirty="0" smtClean="0">
                <a:solidFill>
                  <a:srgbClr val="002060"/>
                </a:solidFill>
                <a:latin typeface="Arial Narrow" pitchFamily="34" charset="0"/>
                <a:hlinkClick r:id="rId2"/>
              </a:rPr>
              <a:t>https://ru.wikipedia.org/wiki/Безопасность_дорожного_движения</a:t>
            </a:r>
            <a:endParaRPr lang="ru-RU" sz="8000" dirty="0" smtClean="0">
              <a:solidFill>
                <a:srgbClr val="002060"/>
              </a:solidFill>
              <a:latin typeface="Arial Narrow" pitchFamily="34" charset="0"/>
            </a:endParaRPr>
          </a:p>
          <a:p>
            <a:r>
              <a:rPr lang="ru-RU" sz="8000" i="1" dirty="0" smtClean="0">
                <a:solidFill>
                  <a:srgbClr val="002060"/>
                </a:solidFill>
                <a:latin typeface="Arial Narrow" pitchFamily="34" charset="0"/>
              </a:rPr>
              <a:t> </a:t>
            </a:r>
            <a:endParaRPr lang="ru-RU" sz="8000" dirty="0" smtClean="0">
              <a:solidFill>
                <a:srgbClr val="002060"/>
              </a:solidFill>
              <a:latin typeface="Arial Narrow" pitchFamily="34" charset="0"/>
            </a:endParaRPr>
          </a:p>
          <a:p>
            <a:r>
              <a:rPr lang="ru-RU" sz="8000" i="1" dirty="0" smtClean="0">
                <a:solidFill>
                  <a:schemeClr val="tx1"/>
                </a:solidFill>
              </a:rPr>
              <a:t> </a:t>
            </a:r>
            <a:endParaRPr lang="ru-RU" sz="8000" dirty="0" smtClean="0">
              <a:solidFill>
                <a:schemeClr val="tx1"/>
              </a:solidFill>
            </a:endParaRPr>
          </a:p>
          <a:p>
            <a:r>
              <a:rPr lang="ru-RU" sz="8000" i="1" dirty="0" smtClean="0"/>
              <a:t> </a:t>
            </a:r>
            <a:endParaRPr lang="ru-RU" sz="8000" dirty="0" smtClean="0"/>
          </a:p>
          <a:p>
            <a:r>
              <a:rPr lang="ru-RU" sz="8000" i="1" dirty="0" smtClean="0"/>
              <a:t> </a:t>
            </a:r>
            <a:endParaRPr lang="ru-RU" sz="8000" dirty="0" smtClean="0"/>
          </a:p>
          <a:p>
            <a:r>
              <a:rPr lang="ru-RU" sz="8000" i="1" dirty="0" smtClean="0"/>
              <a:t> </a:t>
            </a:r>
            <a:endParaRPr lang="ru-RU" sz="8000" dirty="0" smtClean="0"/>
          </a:p>
          <a:p>
            <a:r>
              <a:rPr lang="ru-RU" sz="8000" i="1" dirty="0" smtClean="0"/>
              <a:t> </a:t>
            </a:r>
            <a:endParaRPr lang="ru-RU" sz="8000" dirty="0" smtClean="0"/>
          </a:p>
          <a:p>
            <a:r>
              <a:rPr lang="ru-RU" sz="8000" i="1" dirty="0" smtClean="0"/>
              <a:t> </a:t>
            </a:r>
            <a:endParaRPr lang="ru-RU" sz="8000" dirty="0" smtClean="0"/>
          </a:p>
          <a:p>
            <a:r>
              <a:rPr lang="ru-RU" sz="8000" i="1" dirty="0" smtClean="0"/>
              <a:t> </a:t>
            </a:r>
            <a:endParaRPr lang="ru-RU" sz="8000" dirty="0" smtClean="0"/>
          </a:p>
          <a:p>
            <a:pPr marL="514350" lvl="0" indent="-514350" algn="l">
              <a:buFont typeface="Arial" pitchFamily="34" charset="0"/>
              <a:buAutoNum type="arabicPeriod"/>
            </a:pPr>
            <a:endParaRPr lang="ru-RU" sz="9600" dirty="0" smtClean="0">
              <a:latin typeface="Arial Narrow" pitchFamily="34" charset="0"/>
            </a:endParaRPr>
          </a:p>
          <a:p>
            <a:pPr marL="514350" indent="-514350" algn="l">
              <a:buAutoNum type="arabicPeriod"/>
            </a:pPr>
            <a:endParaRPr lang="ru-RU" sz="96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marL="514350" indent="-514350" algn="l">
              <a:buAutoNum type="arabicPeriod"/>
            </a:pPr>
            <a:endParaRPr lang="ru-RU" sz="96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0"/>
            <a:r>
              <a:rPr lang="ru-RU" sz="9600" dirty="0" smtClean="0">
                <a:latin typeface="Arial Narrow" pitchFamily="34" charset="0"/>
              </a:rPr>
              <a:t/>
            </a:r>
            <a:br>
              <a:rPr lang="ru-RU" sz="9600" dirty="0" smtClean="0">
                <a:latin typeface="Arial Narrow" pitchFamily="34" charset="0"/>
              </a:rPr>
            </a:br>
            <a:r>
              <a:rPr lang="ru-RU" sz="3100" dirty="0" smtClean="0">
                <a:latin typeface="Arial Narrow" pitchFamily="34" charset="0"/>
              </a:rPr>
              <a:t/>
            </a:r>
            <a:br>
              <a:rPr lang="ru-RU" sz="3100" dirty="0" smtClean="0">
                <a:latin typeface="Arial Narrow" pitchFamily="34" charset="0"/>
              </a:rPr>
            </a:br>
            <a:endParaRPr lang="ru-RU" sz="3100" dirty="0" smtClean="0">
              <a:latin typeface="Arial Narrow" pitchFamily="34" charset="0"/>
            </a:endParaRPr>
          </a:p>
          <a:p>
            <a:pPr lvl="0"/>
            <a:r>
              <a:rPr lang="ru-RU" sz="3100" dirty="0" smtClean="0">
                <a:latin typeface="Arial Narrow" pitchFamily="34" charset="0"/>
              </a:rPr>
              <a:t/>
            </a:r>
            <a:br>
              <a:rPr lang="ru-RU" sz="3100" dirty="0" smtClean="0">
                <a:latin typeface="Arial Narrow" pitchFamily="34" charset="0"/>
              </a:rPr>
            </a:br>
            <a:r>
              <a:rPr lang="ru-RU" sz="3100" dirty="0" smtClean="0">
                <a:latin typeface="Arial Narrow" pitchFamily="34" charset="0"/>
              </a:rPr>
              <a:t/>
            </a:r>
            <a:br>
              <a:rPr lang="ru-RU" sz="3100" dirty="0" smtClean="0">
                <a:latin typeface="Arial Narrow" pitchFamily="34" charset="0"/>
              </a:rPr>
            </a:br>
            <a:endParaRPr lang="ru-RU" sz="3100" dirty="0" smtClean="0">
              <a:latin typeface="Arial Narrow" pitchFamily="34" charset="0"/>
            </a:endParaRPr>
          </a:p>
          <a:p>
            <a:pPr lvl="0"/>
            <a:r>
              <a:rPr lang="ru-RU" sz="3100" dirty="0" smtClean="0">
                <a:latin typeface="Arial Narrow" pitchFamily="34" charset="0"/>
              </a:rPr>
              <a:t/>
            </a:r>
            <a:br>
              <a:rPr lang="ru-RU" sz="3100" dirty="0" smtClean="0">
                <a:latin typeface="Arial Narrow" pitchFamily="34" charset="0"/>
              </a:rPr>
            </a:br>
            <a:r>
              <a:rPr lang="ru-RU" sz="3100" dirty="0" smtClean="0">
                <a:latin typeface="Arial Narrow" pitchFamily="34" charset="0"/>
              </a:rPr>
              <a:t/>
            </a:r>
            <a:br>
              <a:rPr lang="ru-RU" sz="3100" dirty="0" smtClean="0">
                <a:latin typeface="Arial Narrow" pitchFamily="34" charset="0"/>
              </a:rPr>
            </a:br>
            <a:endParaRPr lang="ru-RU" sz="31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endParaRPr lang="ru-RU" sz="31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14290"/>
            <a:ext cx="7772400" cy="92869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Arial Narrow" pitchFamily="34" charset="0"/>
              </a:rPr>
              <a:t>Ссылка статьи:</a:t>
            </a:r>
            <a:endParaRPr lang="ru-RU" sz="3200" dirty="0" smtClean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285860"/>
            <a:ext cx="8786874" cy="5572140"/>
          </a:xfrm>
        </p:spPr>
        <p:txBody>
          <a:bodyPr>
            <a:normAutofit fontScale="25000" lnSpcReduction="20000"/>
          </a:bodyPr>
          <a:lstStyle/>
          <a:p>
            <a:endParaRPr lang="ru-RU" sz="8000" dirty="0" smtClean="0">
              <a:solidFill>
                <a:schemeClr val="tx1"/>
              </a:solidFill>
            </a:endParaRPr>
          </a:p>
          <a:p>
            <a:r>
              <a:rPr lang="ru-RU" sz="8000" i="1" dirty="0" smtClean="0"/>
              <a:t> </a:t>
            </a:r>
            <a:endParaRPr lang="ru-RU" sz="8000" dirty="0" smtClean="0"/>
          </a:p>
          <a:p>
            <a:r>
              <a:rPr lang="ru-RU" sz="8000" i="1" dirty="0" smtClean="0"/>
              <a:t> </a:t>
            </a:r>
            <a:endParaRPr lang="ru-RU" sz="8000" dirty="0" smtClean="0"/>
          </a:p>
          <a:p>
            <a:r>
              <a:rPr lang="ru-RU" sz="8000" i="1" dirty="0" smtClean="0"/>
              <a:t> </a:t>
            </a:r>
            <a:endParaRPr lang="ru-RU" sz="8000" dirty="0" smtClean="0"/>
          </a:p>
          <a:p>
            <a:r>
              <a:rPr lang="ru-RU" sz="11200" i="1" dirty="0" smtClean="0">
                <a:latin typeface="Arial Narrow" pitchFamily="34" charset="0"/>
              </a:rPr>
              <a:t> </a:t>
            </a:r>
            <a:r>
              <a:rPr lang="ru-RU" sz="11200" u="sng" dirty="0" smtClean="0">
                <a:latin typeface="Arial Narrow" pitchFamily="34" charset="0"/>
                <a:hlinkClick r:id="rId2"/>
              </a:rPr>
              <a:t> https://vk.com/doc519375580_639421456</a:t>
            </a:r>
            <a:endParaRPr lang="ru-RU" sz="11200" dirty="0" smtClean="0">
              <a:latin typeface="Arial Narrow" pitchFamily="34" charset="0"/>
            </a:endParaRPr>
          </a:p>
          <a:p>
            <a:endParaRPr lang="ru-RU" sz="8000" dirty="0" smtClean="0"/>
          </a:p>
          <a:p>
            <a:r>
              <a:rPr lang="ru-RU" sz="8000" i="1" dirty="0" smtClean="0"/>
              <a:t> </a:t>
            </a:r>
            <a:endParaRPr lang="ru-RU" sz="8000" dirty="0" smtClean="0"/>
          </a:p>
          <a:p>
            <a:r>
              <a:rPr lang="ru-RU" sz="8000" i="1" dirty="0" smtClean="0"/>
              <a:t> </a:t>
            </a:r>
            <a:endParaRPr lang="ru-RU" sz="8000" dirty="0" smtClean="0"/>
          </a:p>
          <a:p>
            <a:pPr marL="514350" lvl="0" indent="-514350" algn="l">
              <a:buFont typeface="Arial" pitchFamily="34" charset="0"/>
              <a:buAutoNum type="arabicPeriod"/>
            </a:pPr>
            <a:endParaRPr lang="ru-RU" sz="9600" dirty="0" smtClean="0">
              <a:latin typeface="Arial Narrow" pitchFamily="34" charset="0"/>
            </a:endParaRPr>
          </a:p>
          <a:p>
            <a:pPr marL="514350" indent="-514350" algn="l">
              <a:buAutoNum type="arabicPeriod"/>
            </a:pPr>
            <a:endParaRPr lang="ru-RU" sz="96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marL="514350" indent="-514350" algn="l">
              <a:buAutoNum type="arabicPeriod"/>
            </a:pPr>
            <a:endParaRPr lang="ru-RU" sz="96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0"/>
            <a:r>
              <a:rPr lang="ru-RU" sz="9600" dirty="0" smtClean="0">
                <a:latin typeface="Arial Narrow" pitchFamily="34" charset="0"/>
              </a:rPr>
              <a:t/>
            </a:r>
            <a:br>
              <a:rPr lang="ru-RU" sz="9600" dirty="0" smtClean="0">
                <a:latin typeface="Arial Narrow" pitchFamily="34" charset="0"/>
              </a:rPr>
            </a:br>
            <a:r>
              <a:rPr lang="ru-RU" sz="3100" dirty="0" smtClean="0">
                <a:latin typeface="Arial Narrow" pitchFamily="34" charset="0"/>
              </a:rPr>
              <a:t/>
            </a:r>
            <a:br>
              <a:rPr lang="ru-RU" sz="3100" dirty="0" smtClean="0">
                <a:latin typeface="Arial Narrow" pitchFamily="34" charset="0"/>
              </a:rPr>
            </a:br>
            <a:endParaRPr lang="ru-RU" sz="3100" dirty="0" smtClean="0">
              <a:latin typeface="Arial Narrow" pitchFamily="34" charset="0"/>
            </a:endParaRPr>
          </a:p>
          <a:p>
            <a:pPr lvl="0"/>
            <a:r>
              <a:rPr lang="ru-RU" sz="3100" dirty="0" smtClean="0">
                <a:latin typeface="Arial Narrow" pitchFamily="34" charset="0"/>
              </a:rPr>
              <a:t/>
            </a:r>
            <a:br>
              <a:rPr lang="ru-RU" sz="3100" dirty="0" smtClean="0">
                <a:latin typeface="Arial Narrow" pitchFamily="34" charset="0"/>
              </a:rPr>
            </a:br>
            <a:r>
              <a:rPr lang="ru-RU" sz="3100" dirty="0" smtClean="0">
                <a:latin typeface="Arial Narrow" pitchFamily="34" charset="0"/>
              </a:rPr>
              <a:t/>
            </a:r>
            <a:br>
              <a:rPr lang="ru-RU" sz="3100" dirty="0" smtClean="0">
                <a:latin typeface="Arial Narrow" pitchFamily="34" charset="0"/>
              </a:rPr>
            </a:br>
            <a:endParaRPr lang="ru-RU" sz="3100" dirty="0" smtClean="0">
              <a:latin typeface="Arial Narrow" pitchFamily="34" charset="0"/>
            </a:endParaRPr>
          </a:p>
          <a:p>
            <a:pPr lvl="0"/>
            <a:r>
              <a:rPr lang="ru-RU" sz="3100" dirty="0" smtClean="0">
                <a:latin typeface="Arial Narrow" pitchFamily="34" charset="0"/>
              </a:rPr>
              <a:t/>
            </a:r>
            <a:br>
              <a:rPr lang="ru-RU" sz="3100" dirty="0" smtClean="0">
                <a:latin typeface="Arial Narrow" pitchFamily="34" charset="0"/>
              </a:rPr>
            </a:br>
            <a:r>
              <a:rPr lang="ru-RU" sz="3100" dirty="0" smtClean="0">
                <a:latin typeface="Arial Narrow" pitchFamily="34" charset="0"/>
              </a:rPr>
              <a:t/>
            </a:r>
            <a:br>
              <a:rPr lang="ru-RU" sz="3100" dirty="0" smtClean="0">
                <a:latin typeface="Arial Narrow" pitchFamily="34" charset="0"/>
              </a:rPr>
            </a:br>
            <a:endParaRPr lang="ru-RU" sz="31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endParaRPr lang="ru-RU" sz="31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6000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Цель проекта</a:t>
            </a:r>
            <a:r>
              <a:rPr lang="ru-RU" sz="4000" b="1" dirty="0" smtClean="0">
                <a:solidFill>
                  <a:srgbClr val="002060"/>
                </a:solidFill>
              </a:rPr>
              <a:t/>
            </a:r>
            <a:br>
              <a:rPr lang="ru-RU" sz="4000" b="1" dirty="0" smtClean="0">
                <a:solidFill>
                  <a:srgbClr val="002060"/>
                </a:solidFill>
              </a:rPr>
            </a:b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000108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 </a:t>
            </a:r>
            <a:r>
              <a:rPr lang="ru-RU" sz="32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 Применение знаний ПДД и законов физики в профессиональной деятельности и повседневной жизни студентов</a:t>
            </a:r>
            <a:endParaRPr lang="ru-RU" sz="3200" dirty="0">
              <a:solidFill>
                <a:srgbClr val="002060"/>
              </a:solidFill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4" name="Picture 7" descr="collisi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white">
          <a:xfrm>
            <a:off x="1928794" y="3000372"/>
            <a:ext cx="4358240" cy="2662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572560" cy="5572164"/>
          </a:xfrm>
        </p:spPr>
        <p:txBody>
          <a:bodyPr>
            <a:normAutofit/>
          </a:bodyPr>
          <a:lstStyle/>
          <a:p>
            <a:pPr algn="l">
              <a:buClr>
                <a:schemeClr val="accent6">
                  <a:lumMod val="50000"/>
                </a:schemeClr>
              </a:buClr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                  </a:t>
            </a:r>
            <a:r>
              <a:rPr lang="ru-RU" sz="3200" b="1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Задачи</a:t>
            </a:r>
            <a:br>
              <a:rPr lang="ru-RU" sz="3200" b="1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-  применять законы физики на практике;</a:t>
            </a:r>
            <a:br>
              <a:rPr lang="ru-RU" sz="32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- вырабатывать осознанную необходимость соблюдения правил дорожного движения;</a:t>
            </a:r>
            <a:br>
              <a:rPr lang="ru-RU" sz="32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- воспитывать законопослушность, ответственность за свою жизнь и жизнь окружающих.</a:t>
            </a:r>
            <a:br>
              <a:rPr lang="ru-RU" sz="32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</a:br>
            <a:endParaRPr lang="ru-RU" sz="3200" dirty="0">
              <a:solidFill>
                <a:srgbClr val="002060"/>
              </a:solidFill>
              <a:latin typeface="Arial Narrow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1285860"/>
            <a:ext cx="8572560" cy="5000660"/>
          </a:xfrm>
        </p:spPr>
        <p:txBody>
          <a:bodyPr>
            <a:noAutofit/>
          </a:bodyPr>
          <a:lstStyle/>
          <a:p>
            <a:r>
              <a:rPr lang="ru-RU" sz="3200" b="0" cap="none" dirty="0" smtClean="0">
                <a:latin typeface="Arial Narrow" pitchFamily="34" charset="0"/>
                <a:cs typeface="Arial" pitchFamily="34" charset="0"/>
              </a:rPr>
              <a:t>- </a:t>
            </a:r>
            <a:r>
              <a:rPr lang="ru-RU" sz="3200" b="0" cap="none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повышение  интереса к профессиональной деятельности;</a:t>
            </a:r>
            <a:br>
              <a:rPr lang="ru-RU" sz="3200" b="0" cap="none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3200" b="0" cap="none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/>
            </a:r>
            <a:br>
              <a:rPr lang="ru-RU" sz="3200" b="0" cap="none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3200" b="0" cap="none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- повышение ответственности за собственную жизнь</a:t>
            </a:r>
            <a:r>
              <a:rPr lang="en-US" sz="3200" b="0" cap="none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 </a:t>
            </a:r>
            <a:r>
              <a:rPr lang="ru-RU" sz="3200" b="0" cap="none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и жизнь всех участников дорожного  движения;</a:t>
            </a:r>
            <a:br>
              <a:rPr lang="ru-RU" sz="3200" b="0" cap="none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3200" b="0" cap="none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/>
            </a:r>
            <a:br>
              <a:rPr lang="ru-RU" sz="3200" b="0" cap="none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3200" b="0" cap="none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 </a:t>
            </a:r>
            <a:r>
              <a:rPr lang="ru-RU" sz="3200" b="0" cap="none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- выполнен</a:t>
            </a:r>
            <a:r>
              <a:rPr lang="ru-RU" sz="3200" b="0" cap="none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ие требований ПДД; </a:t>
            </a:r>
            <a:br>
              <a:rPr lang="ru-RU" sz="3200" b="0" cap="none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3200" b="0" cap="none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/>
            </a:r>
            <a:br>
              <a:rPr lang="ru-RU" sz="3200" b="0" cap="none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3200" b="0" cap="none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- умение принимать самостоятельные решения.</a:t>
            </a:r>
            <a:br>
              <a:rPr lang="ru-RU" sz="3200" b="0" cap="none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2800" b="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/>
            </a:r>
            <a:br>
              <a:rPr lang="ru-RU" sz="2800" b="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</a:br>
            <a:endParaRPr lang="ru-RU" sz="2800" b="0" dirty="0">
              <a:solidFill>
                <a:srgbClr val="002060"/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42851"/>
            <a:ext cx="9144000" cy="714381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Ожидаемые результаты</a:t>
            </a:r>
            <a:endParaRPr lang="ru-RU" sz="32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00108"/>
            <a:ext cx="9144000" cy="1643074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 </a:t>
            </a:r>
            <a:r>
              <a:rPr lang="ru-RU" sz="36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Тормозной путь и его зависимость от скорости движения, состояния дорожного покрытия, погодных условий и технических особенностей автомобиля</a:t>
            </a:r>
            <a:r>
              <a:rPr lang="ru-RU" sz="3600" b="0" dirty="0" smtClean="0">
                <a:latin typeface="Arial Narrow" pitchFamily="34" charset="0"/>
                <a:cs typeface="Arial" pitchFamily="34" charset="0"/>
              </a:rPr>
              <a:t/>
            </a:r>
            <a:br>
              <a:rPr lang="ru-RU" sz="3600" b="0" dirty="0" smtClean="0">
                <a:latin typeface="Arial Narrow" pitchFamily="34" charset="0"/>
                <a:cs typeface="Arial" pitchFamily="34" charset="0"/>
              </a:rPr>
            </a:br>
            <a:endParaRPr lang="ru-RU" sz="3600" b="0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0" y="214313"/>
            <a:ext cx="9144000" cy="85725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Объект исследования</a:t>
            </a:r>
          </a:p>
          <a:p>
            <a:pPr algn="ctr">
              <a:buNone/>
            </a:pPr>
            <a:endParaRPr lang="ru-RU" dirty="0">
              <a:solidFill>
                <a:srgbClr val="002060"/>
              </a:solidFill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1026" name="Picture 2" descr="G:\8b087e237cc380f9169c0ecbae21cd9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792891"/>
            <a:ext cx="4429156" cy="381167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Предмет исследования</a:t>
            </a:r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latin typeface="Arial Narrow" pitchFamily="34" charset="0"/>
                <a:cs typeface="Arial" pitchFamily="34" charset="0"/>
              </a:rPr>
              <a:t> </a:t>
            </a:r>
            <a:r>
              <a:rPr lang="ru-RU" sz="32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Причины травматизма людей при </a:t>
            </a:r>
            <a:r>
              <a:rPr lang="ru-RU" sz="3200" dirty="0" err="1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дорожно</a:t>
            </a:r>
            <a:r>
              <a:rPr lang="ru-RU" sz="32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- транспортных происшествиях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5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5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5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sz="54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2" name="Picture 2" descr="C:\Users\Пользователь\Desktop\5tBxUsPly5w.jpg"/>
          <p:cNvPicPr>
            <a:picLocks noChangeAspect="1" noChangeArrowheads="1"/>
          </p:cNvPicPr>
          <p:nvPr/>
        </p:nvPicPr>
        <p:blipFill>
          <a:blip r:embed="rId2"/>
          <a:srcRect l="24762" t="11688" r="4762" b="19481"/>
          <a:stretch>
            <a:fillRect/>
          </a:stretch>
        </p:blipFill>
        <p:spPr bwMode="auto">
          <a:xfrm>
            <a:off x="2071670" y="2500306"/>
            <a:ext cx="5286412" cy="3786214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64371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Гипотеза</a:t>
            </a:r>
            <a:br>
              <a:rPr lang="ru-RU" sz="3600" b="1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Знания законов физики и правил дорожного движения способствуют сохранению жизни водителей, пешеходов и пассажиров</a:t>
            </a:r>
            <a:br>
              <a:rPr lang="ru-RU" sz="36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sz="36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714620"/>
            <a:ext cx="4173501" cy="3129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 descr="G:\2014-12-12 Конкурс автомобилистов\DSC0199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2714620"/>
            <a:ext cx="4557211" cy="317078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500042"/>
            <a:ext cx="8786842" cy="6357958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 smtClean="0">
                <a:latin typeface="Arial Narrow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 Narrow" pitchFamily="34" charset="0"/>
                <a:cs typeface="Arial" pitchFamily="34" charset="0"/>
              </a:rPr>
            </a:br>
            <a:r>
              <a:rPr lang="ru-RU" sz="3600" b="1" dirty="0" smtClean="0">
                <a:latin typeface="Arial Narrow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 Narrow" pitchFamily="34" charset="0"/>
                <a:cs typeface="Arial" pitchFamily="34" charset="0"/>
              </a:rPr>
            </a:br>
            <a:r>
              <a:rPr lang="ru-RU" sz="3600" b="1" dirty="0" smtClean="0">
                <a:latin typeface="Arial Narrow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 Narrow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Подготовительный этап:</a:t>
            </a:r>
            <a:r>
              <a:rPr lang="ru-RU" sz="36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/>
            </a:r>
            <a:br>
              <a:rPr lang="ru-RU" sz="36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31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- Выбор темы исследования </a:t>
            </a:r>
            <a:br>
              <a:rPr lang="ru-RU" sz="31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31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- Определение цели и задач работы</a:t>
            </a:r>
            <a:br>
              <a:rPr lang="ru-RU" sz="31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31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/>
            </a:r>
            <a:br>
              <a:rPr lang="ru-RU" sz="31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Исследовательский (теоретический) этап:</a:t>
            </a:r>
            <a:br>
              <a:rPr lang="ru-RU" sz="3600" b="1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31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- Сбор и  исследование необходимой информации для выполнения проектной работы </a:t>
            </a:r>
            <a:br>
              <a:rPr lang="ru-RU" sz="31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/>
            </a:r>
            <a:br>
              <a:rPr lang="ru-RU" sz="36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Практический этап:</a:t>
            </a:r>
            <a:br>
              <a:rPr lang="ru-RU" sz="3600" b="1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31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-</a:t>
            </a:r>
            <a:r>
              <a:rPr lang="ru-RU" sz="3100" b="1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 </a:t>
            </a:r>
            <a:r>
              <a:rPr lang="ru-RU" sz="31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Работа над проектом            </a:t>
            </a:r>
            <a:br>
              <a:rPr lang="ru-RU" sz="31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31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- Оформление проекта</a:t>
            </a:r>
            <a:br>
              <a:rPr lang="ru-RU" sz="31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31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- Подготовка презентации</a:t>
            </a:r>
            <a:br>
              <a:rPr lang="ru-RU" sz="31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31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- Публичное представление (защита) </a:t>
            </a:r>
            <a:br>
              <a:rPr lang="ru-RU" sz="31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/>
            </a:r>
            <a:br>
              <a:rPr lang="ru-RU" sz="36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</a:br>
            <a:r>
              <a:rPr lang="en-US" sz="3600" b="1" dirty="0" smtClean="0">
                <a:latin typeface="Arial Narrow" pitchFamily="34" charset="0"/>
                <a:cs typeface="Arial" pitchFamily="34" charset="0"/>
              </a:rPr>
              <a:t> </a:t>
            </a:r>
            <a:r>
              <a:rPr lang="ru-RU" sz="36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/>
            </a:r>
            <a:br>
              <a:rPr lang="ru-RU" sz="36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</a:br>
            <a:endParaRPr lang="ru-RU" sz="3600" dirty="0">
              <a:solidFill>
                <a:srgbClr val="002060"/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14546" y="1"/>
            <a:ext cx="51435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Этапы работы над проектом</a:t>
            </a:r>
            <a:endParaRPr lang="ru-RU" sz="32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1994</TotalTime>
  <Words>859</Words>
  <PresentationFormat>Экран (4:3)</PresentationFormat>
  <Paragraphs>217</Paragraphs>
  <Slides>24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6" baseType="lpstr">
      <vt:lpstr>Тема Office</vt:lpstr>
      <vt:lpstr>Acrobat Document</vt:lpstr>
      <vt:lpstr>   Первомайский филиал областного государственного бюджетного профессионального образовательного учреждения  «Томский аграрный колледж» (ПмФ ОГБПОУ «ТАК»)       Исследовательский и практико-ориентированный проект: «Физика и дорожная безопасность»     Авторы-разработчики:            Корнева Е.М., преподаватель,                                                             Никитин Дмитрий, студент гр.№ 196 по профессии                                        «Мастер сельскохозяйственного производства»                        с. Первомайское, 2022 г.   </vt:lpstr>
      <vt:lpstr>Физика – это не просто сухие законы и формулы</vt:lpstr>
      <vt:lpstr> Цель проекта </vt:lpstr>
      <vt:lpstr>                            Задачи  -  применять законы физики на практике;  - вырабатывать осознанную необходимость соблюдения правил дорожного движения;  - воспитывать законопослушность, ответственность за свою жизнь и жизнь окружающих. </vt:lpstr>
      <vt:lpstr>- повышение  интереса к профессиональной деятельности;  - повышение ответственности за собственную жизнь и жизнь всех участников дорожного  движения;   - выполнение требований ПДД;   - умение принимать самостоятельные решения.  </vt:lpstr>
      <vt:lpstr>  Тормозной путь и его зависимость от скорости движения, состояния дорожного покрытия, погодных условий и технических особенностей автомобиля </vt:lpstr>
      <vt:lpstr>Предмет исследования   Причины травматизма людей при дорожно- транспортных происшествиях       </vt:lpstr>
      <vt:lpstr>   Гипотеза Знания законов физики и правил дорожного движения способствуют сохранению жизни водителей, пешеходов и пассажиров             </vt:lpstr>
      <vt:lpstr>   Подготовительный этап: - Выбор темы исследования  - Определение цели и задач работы  Исследовательский (теоретический) этап: - Сбор и  исследование необходимой информации для выполнения проектной работы   Практический этап: - Работа над проектом             - Оформление проекта - Подготовка презентации - Публичное представление (защита)     </vt:lpstr>
      <vt:lpstr>Реализация проекта</vt:lpstr>
      <vt:lpstr>Реализация проекта</vt:lpstr>
      <vt:lpstr>Инерция и безопасность дорожного движения</vt:lpstr>
      <vt:lpstr>Важные правила</vt:lpstr>
      <vt:lpstr>Важные правила</vt:lpstr>
      <vt:lpstr>Важные правила</vt:lpstr>
      <vt:lpstr>Какие силы действуют на автомобиль в процессе торможения?</vt:lpstr>
      <vt:lpstr>Чем отличаются понятия  остановочный путь  и тормозной путь?</vt:lpstr>
      <vt:lpstr> Как определить тормозной путь при экстренном торможении от начала действий тормозной системы до полной остановки автомобиля?  </vt:lpstr>
      <vt:lpstr>Как изменится тормозной путь, если пройдет дождь и дорога будет мокрой?  Определим тормозной путь, если коэффициент трения µ снижается до 0,5 …</vt:lpstr>
      <vt:lpstr>Таблица зависимости тормозного пути от скорости и состояния дорожного покрытия</vt:lpstr>
      <vt:lpstr>Заключение</vt:lpstr>
      <vt:lpstr>Жизненное напутствие</vt:lpstr>
      <vt:lpstr>Используемая литература и интернет - ресурсы:</vt:lpstr>
      <vt:lpstr>Ссылка статьи: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</cp:lastModifiedBy>
  <cp:revision>263</cp:revision>
  <dcterms:modified xsi:type="dcterms:W3CDTF">2022-12-02T16:13:32Z</dcterms:modified>
</cp:coreProperties>
</file>