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85" r:id="rId4"/>
    <p:sldId id="288" r:id="rId5"/>
    <p:sldId id="292" r:id="rId6"/>
    <p:sldId id="298" r:id="rId7"/>
    <p:sldId id="297" r:id="rId8"/>
    <p:sldId id="286" r:id="rId9"/>
    <p:sldId id="290" r:id="rId10"/>
    <p:sldId id="293" r:id="rId11"/>
    <p:sldId id="294" r:id="rId12"/>
    <p:sldId id="260" r:id="rId13"/>
    <p:sldId id="261" r:id="rId14"/>
    <p:sldId id="262" r:id="rId15"/>
    <p:sldId id="263" r:id="rId16"/>
    <p:sldId id="264" r:id="rId17"/>
    <p:sldId id="301" r:id="rId18"/>
    <p:sldId id="289" r:id="rId19"/>
    <p:sldId id="291" r:id="rId20"/>
    <p:sldId id="280" r:id="rId21"/>
    <p:sldId id="281" r:id="rId22"/>
    <p:sldId id="302" r:id="rId23"/>
    <p:sldId id="303" r:id="rId24"/>
    <p:sldId id="304" r:id="rId25"/>
    <p:sldId id="305" r:id="rId26"/>
    <p:sldId id="306" r:id="rId27"/>
    <p:sldId id="307" r:id="rId28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5" d="100"/>
          <a:sy n="65" d="100"/>
        </p:scale>
        <p:origin x="834" y="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6C3F6B3-28C0-48E5-83E7-D8C2F63DCCAA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D9F9418-A043-4ED9-B42C-6B65CDCB4271}">
      <dgm:prSet phldrT="[Текст]"/>
      <dgm:spPr/>
      <dgm:t>
        <a:bodyPr/>
        <a:lstStyle/>
        <a:p>
          <a:r>
            <a:rPr lang="en-US" b="1" i="0" dirty="0" smtClean="0"/>
            <a:t>transport preference in Japan</a:t>
          </a:r>
          <a:endParaRPr lang="ru-RU" dirty="0"/>
        </a:p>
      </dgm:t>
    </dgm:pt>
    <dgm:pt modelId="{6594D711-EF51-44C7-91C0-B22BDEF627C1}" type="parTrans" cxnId="{C4F5F68A-4036-4CF9-8C41-A680E4E865CD}">
      <dgm:prSet/>
      <dgm:spPr/>
      <dgm:t>
        <a:bodyPr/>
        <a:lstStyle/>
        <a:p>
          <a:endParaRPr lang="ru-RU"/>
        </a:p>
      </dgm:t>
    </dgm:pt>
    <dgm:pt modelId="{B745ADF5-B393-4468-9677-67B87D84E901}" type="sibTrans" cxnId="{C4F5F68A-4036-4CF9-8C41-A680E4E865CD}">
      <dgm:prSet/>
      <dgm:spPr/>
      <dgm:t>
        <a:bodyPr/>
        <a:lstStyle/>
        <a:p>
          <a:endParaRPr lang="ru-RU"/>
        </a:p>
      </dgm:t>
    </dgm:pt>
    <dgm:pt modelId="{86F72233-72C2-47F5-9C64-867DC01617B4}">
      <dgm:prSet phldrT="[Текст]"/>
      <dgm:spPr/>
      <dgm:t>
        <a:bodyPr/>
        <a:lstStyle/>
        <a:p>
          <a:r>
            <a:rPr lang="en-US" b="0" i="0" dirty="0" smtClean="0"/>
            <a:t>Different kinds of transport are important in every people’s lives </a:t>
          </a:r>
          <a:endParaRPr lang="ru-RU" dirty="0"/>
        </a:p>
      </dgm:t>
    </dgm:pt>
    <dgm:pt modelId="{7D41FA58-5E14-47B6-A98B-57E893BF6D87}" type="parTrans" cxnId="{6CBC8A3D-E77D-47D2-B9E8-1DD7D4D163DE}">
      <dgm:prSet/>
      <dgm:spPr/>
      <dgm:t>
        <a:bodyPr/>
        <a:lstStyle/>
        <a:p>
          <a:endParaRPr lang="ru-RU"/>
        </a:p>
      </dgm:t>
    </dgm:pt>
    <dgm:pt modelId="{43213496-179C-40C4-A659-EA67B70DE5E5}" type="sibTrans" cxnId="{6CBC8A3D-E77D-47D2-B9E8-1DD7D4D163DE}">
      <dgm:prSet/>
      <dgm:spPr/>
      <dgm:t>
        <a:bodyPr/>
        <a:lstStyle/>
        <a:p>
          <a:endParaRPr lang="ru-RU"/>
        </a:p>
      </dgm:t>
    </dgm:pt>
    <dgm:pt modelId="{8989D768-81BB-4DE8-ADC8-C4EC6BE97EAF}">
      <dgm:prSet phldrT="[Текст]"/>
      <dgm:spPr/>
      <dgm:t>
        <a:bodyPr/>
        <a:lstStyle/>
        <a:p>
          <a:r>
            <a:rPr lang="en-US" b="1" i="0" dirty="0" smtClean="0"/>
            <a:t>how long it takes people to get to school or work</a:t>
          </a:r>
          <a:endParaRPr lang="ru-RU" dirty="0"/>
        </a:p>
      </dgm:t>
    </dgm:pt>
    <dgm:pt modelId="{15C91552-C139-4523-8E70-95D2E231F9F8}" type="parTrans" cxnId="{56777637-D5F5-410A-AA50-F91C9E1085D6}">
      <dgm:prSet/>
      <dgm:spPr/>
      <dgm:t>
        <a:bodyPr/>
        <a:lstStyle/>
        <a:p>
          <a:endParaRPr lang="ru-RU"/>
        </a:p>
      </dgm:t>
    </dgm:pt>
    <dgm:pt modelId="{88696257-D22C-4164-951D-E4C66C4C11E0}" type="sibTrans" cxnId="{56777637-D5F5-410A-AA50-F91C9E1085D6}">
      <dgm:prSet/>
      <dgm:spPr/>
      <dgm:t>
        <a:bodyPr/>
        <a:lstStyle/>
        <a:p>
          <a:endParaRPr lang="ru-RU"/>
        </a:p>
      </dgm:t>
    </dgm:pt>
    <dgm:pt modelId="{40628133-4607-4029-AD9D-3FFCE275C78A}">
      <dgm:prSet phldrT="[Текст]"/>
      <dgm:spPr/>
      <dgm:t>
        <a:bodyPr/>
        <a:lstStyle/>
        <a:p>
          <a:r>
            <a:rPr lang="en-US" b="0" i="0" dirty="0" smtClean="0"/>
            <a:t>The time used to commute to work or school plays a important role in people’s time management.</a:t>
          </a:r>
          <a:endParaRPr lang="ru-RU" dirty="0"/>
        </a:p>
      </dgm:t>
    </dgm:pt>
    <dgm:pt modelId="{F3F06AC0-81BA-4BEE-B512-609BBB4A63EB}" type="parTrans" cxnId="{7FEA11A6-6F86-4C43-BAA7-39584A25764D}">
      <dgm:prSet/>
      <dgm:spPr/>
      <dgm:t>
        <a:bodyPr/>
        <a:lstStyle/>
        <a:p>
          <a:endParaRPr lang="ru-RU"/>
        </a:p>
      </dgm:t>
    </dgm:pt>
    <dgm:pt modelId="{25213222-25BA-402B-8ECB-25A39EBF1346}" type="sibTrans" cxnId="{7FEA11A6-6F86-4C43-BAA7-39584A25764D}">
      <dgm:prSet/>
      <dgm:spPr/>
      <dgm:t>
        <a:bodyPr/>
        <a:lstStyle/>
        <a:p>
          <a:endParaRPr lang="ru-RU"/>
        </a:p>
      </dgm:t>
    </dgm:pt>
    <dgm:pt modelId="{07570627-08B9-44FA-B94C-E8E442672AE3}">
      <dgm:prSet phldrT="[Текст]"/>
      <dgm:spPr/>
      <dgm:t>
        <a:bodyPr/>
        <a:lstStyle/>
        <a:p>
          <a:r>
            <a:rPr lang="en-US" b="1" i="0" dirty="0" smtClean="0"/>
            <a:t>the amount of movie tickets sold</a:t>
          </a:r>
          <a:endParaRPr lang="ru-RU" dirty="0"/>
        </a:p>
      </dgm:t>
    </dgm:pt>
    <dgm:pt modelId="{AF205253-EB83-4A08-9641-DD52B75374B3}" type="parTrans" cxnId="{EABD105D-4AB9-4E3F-BB3F-22F4AA391B6D}">
      <dgm:prSet/>
      <dgm:spPr/>
      <dgm:t>
        <a:bodyPr/>
        <a:lstStyle/>
        <a:p>
          <a:endParaRPr lang="ru-RU"/>
        </a:p>
      </dgm:t>
    </dgm:pt>
    <dgm:pt modelId="{EA2FE236-C518-4DBB-ABA0-EE08362CCBF0}" type="sibTrans" cxnId="{EABD105D-4AB9-4E3F-BB3F-22F4AA391B6D}">
      <dgm:prSet/>
      <dgm:spPr/>
      <dgm:t>
        <a:bodyPr/>
        <a:lstStyle/>
        <a:p>
          <a:endParaRPr lang="ru-RU"/>
        </a:p>
      </dgm:t>
    </dgm:pt>
    <dgm:pt modelId="{1FF5CA61-F81D-4F95-B59C-FB1E51DC1D54}">
      <dgm:prSet phldrT="[Текст]"/>
      <dgm:spPr/>
      <dgm:t>
        <a:bodyPr/>
        <a:lstStyle/>
        <a:p>
          <a:r>
            <a:rPr lang="en-US" b="0" i="0" dirty="0" smtClean="0"/>
            <a:t>The film industry is a very important aspect of modern life and people’s entertainment.</a:t>
          </a:r>
          <a:endParaRPr lang="ru-RU" dirty="0"/>
        </a:p>
      </dgm:t>
    </dgm:pt>
    <dgm:pt modelId="{C85B28A0-2ACF-4222-AF38-180A9878C7A6}" type="parTrans" cxnId="{49CF1F67-6FF1-4ADA-AD65-4FFD6D80DDA7}">
      <dgm:prSet/>
      <dgm:spPr/>
      <dgm:t>
        <a:bodyPr/>
        <a:lstStyle/>
        <a:p>
          <a:endParaRPr lang="ru-RU"/>
        </a:p>
      </dgm:t>
    </dgm:pt>
    <dgm:pt modelId="{221B7A37-50A2-4DEE-934D-FBF4D12EB21D}" type="sibTrans" cxnId="{49CF1F67-6FF1-4ADA-AD65-4FFD6D80DDA7}">
      <dgm:prSet/>
      <dgm:spPr/>
      <dgm:t>
        <a:bodyPr/>
        <a:lstStyle/>
        <a:p>
          <a:endParaRPr lang="ru-RU"/>
        </a:p>
      </dgm:t>
    </dgm:pt>
    <dgm:pt modelId="{F4E0C1A5-F2C0-44BE-BAA4-23E5849ED666}" type="pres">
      <dgm:prSet presAssocID="{86C3F6B3-28C0-48E5-83E7-D8C2F63DCCAA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6B66C7B-BA02-4229-96A3-AB69B2BDAD18}" type="pres">
      <dgm:prSet presAssocID="{1D9F9418-A043-4ED9-B42C-6B65CDCB4271}" presName="linNode" presStyleCnt="0"/>
      <dgm:spPr/>
    </dgm:pt>
    <dgm:pt modelId="{4E11CE5F-C351-4B20-9262-ED050F9352E1}" type="pres">
      <dgm:prSet presAssocID="{1D9F9418-A043-4ED9-B42C-6B65CDCB4271}" presName="parentText" presStyleLbl="node1" presStyleIdx="0" presStyleCnt="3" custScaleY="13448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3EF6121-67A2-40F5-84C6-532E2474BAAE}" type="pres">
      <dgm:prSet presAssocID="{1D9F9418-A043-4ED9-B42C-6B65CDCB4271}" presName="descendantText" presStyleLbl="alignAccFollowNode1" presStyleIdx="0" presStyleCnt="3" custScaleY="13482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8A9438-000D-4824-A4D1-2259618F1E70}" type="pres">
      <dgm:prSet presAssocID="{B745ADF5-B393-4468-9677-67B87D84E901}" presName="sp" presStyleCnt="0"/>
      <dgm:spPr/>
    </dgm:pt>
    <dgm:pt modelId="{C24C188A-D6F2-486E-8AB4-71575C6DBD20}" type="pres">
      <dgm:prSet presAssocID="{8989D768-81BB-4DE8-ADC8-C4EC6BE97EAF}" presName="linNode" presStyleCnt="0"/>
      <dgm:spPr/>
    </dgm:pt>
    <dgm:pt modelId="{D4254604-7C9E-4533-AB53-294CE2119834}" type="pres">
      <dgm:prSet presAssocID="{8989D768-81BB-4DE8-ADC8-C4EC6BE97EAF}" presName="parentText" presStyleLbl="node1" presStyleIdx="1" presStyleCnt="3" custScaleY="13481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16398B6-9805-437A-B534-0B626B6FEFBA}" type="pres">
      <dgm:prSet presAssocID="{8989D768-81BB-4DE8-ADC8-C4EC6BE97EAF}" presName="descendantText" presStyleLbl="alignAccFollowNode1" presStyleIdx="1" presStyleCnt="3" custScaleY="14154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63FABA-EC87-47AA-8012-0E25D14F9247}" type="pres">
      <dgm:prSet presAssocID="{88696257-D22C-4164-951D-E4C66C4C11E0}" presName="sp" presStyleCnt="0"/>
      <dgm:spPr/>
    </dgm:pt>
    <dgm:pt modelId="{95E36AD6-5A72-45F4-848C-F1EE6F4E1AD2}" type="pres">
      <dgm:prSet presAssocID="{07570627-08B9-44FA-B94C-E8E442672AE3}" presName="linNode" presStyleCnt="0"/>
      <dgm:spPr/>
    </dgm:pt>
    <dgm:pt modelId="{B6C95630-EF60-43F6-A1A6-5E97BEF129D2}" type="pres">
      <dgm:prSet presAssocID="{07570627-08B9-44FA-B94C-E8E442672AE3}" presName="parentText" presStyleLbl="node1" presStyleIdx="2" presStyleCnt="3" custScaleY="144136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FFEFB5-B912-4E6F-9A52-BADCBE7E0976}" type="pres">
      <dgm:prSet presAssocID="{07570627-08B9-44FA-B94C-E8E442672AE3}" presName="descendantText" presStyleLbl="alignAccFollowNode1" presStyleIdx="2" presStyleCnt="3" custScaleY="1460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F5F68A-4036-4CF9-8C41-A680E4E865CD}" srcId="{86C3F6B3-28C0-48E5-83E7-D8C2F63DCCAA}" destId="{1D9F9418-A043-4ED9-B42C-6B65CDCB4271}" srcOrd="0" destOrd="0" parTransId="{6594D711-EF51-44C7-91C0-B22BDEF627C1}" sibTransId="{B745ADF5-B393-4468-9677-67B87D84E901}"/>
    <dgm:cxn modelId="{7FEA11A6-6F86-4C43-BAA7-39584A25764D}" srcId="{8989D768-81BB-4DE8-ADC8-C4EC6BE97EAF}" destId="{40628133-4607-4029-AD9D-3FFCE275C78A}" srcOrd="0" destOrd="0" parTransId="{F3F06AC0-81BA-4BEE-B512-609BBB4A63EB}" sibTransId="{25213222-25BA-402B-8ECB-25A39EBF1346}"/>
    <dgm:cxn modelId="{88406ECB-13EC-4BBF-8ECC-0352D9BE78FA}" type="presOf" srcId="{86F72233-72C2-47F5-9C64-867DC01617B4}" destId="{73EF6121-67A2-40F5-84C6-532E2474BAAE}" srcOrd="0" destOrd="0" presId="urn:microsoft.com/office/officeart/2005/8/layout/vList5"/>
    <dgm:cxn modelId="{62A6FDFA-6C46-48F4-BB98-561ABD3DFCAD}" type="presOf" srcId="{1FF5CA61-F81D-4F95-B59C-FB1E51DC1D54}" destId="{64FFEFB5-B912-4E6F-9A52-BADCBE7E0976}" srcOrd="0" destOrd="0" presId="urn:microsoft.com/office/officeart/2005/8/layout/vList5"/>
    <dgm:cxn modelId="{29F4F03C-B698-49CD-83B1-E5595DEE60DC}" type="presOf" srcId="{07570627-08B9-44FA-B94C-E8E442672AE3}" destId="{B6C95630-EF60-43F6-A1A6-5E97BEF129D2}" srcOrd="0" destOrd="0" presId="urn:microsoft.com/office/officeart/2005/8/layout/vList5"/>
    <dgm:cxn modelId="{6CBC8A3D-E77D-47D2-B9E8-1DD7D4D163DE}" srcId="{1D9F9418-A043-4ED9-B42C-6B65CDCB4271}" destId="{86F72233-72C2-47F5-9C64-867DC01617B4}" srcOrd="0" destOrd="0" parTransId="{7D41FA58-5E14-47B6-A98B-57E893BF6D87}" sibTransId="{43213496-179C-40C4-A659-EA67B70DE5E5}"/>
    <dgm:cxn modelId="{490C7B71-8C13-4B00-900D-C3E54B2FC4B9}" type="presOf" srcId="{1D9F9418-A043-4ED9-B42C-6B65CDCB4271}" destId="{4E11CE5F-C351-4B20-9262-ED050F9352E1}" srcOrd="0" destOrd="0" presId="urn:microsoft.com/office/officeart/2005/8/layout/vList5"/>
    <dgm:cxn modelId="{EABD105D-4AB9-4E3F-BB3F-22F4AA391B6D}" srcId="{86C3F6B3-28C0-48E5-83E7-D8C2F63DCCAA}" destId="{07570627-08B9-44FA-B94C-E8E442672AE3}" srcOrd="2" destOrd="0" parTransId="{AF205253-EB83-4A08-9641-DD52B75374B3}" sibTransId="{EA2FE236-C518-4DBB-ABA0-EE08362CCBF0}"/>
    <dgm:cxn modelId="{19439B87-0C5A-467A-87E3-5CE6FAEDA0AF}" type="presOf" srcId="{8989D768-81BB-4DE8-ADC8-C4EC6BE97EAF}" destId="{D4254604-7C9E-4533-AB53-294CE2119834}" srcOrd="0" destOrd="0" presId="urn:microsoft.com/office/officeart/2005/8/layout/vList5"/>
    <dgm:cxn modelId="{4E9B26EB-ECE2-4FC4-A1C8-38EC30D898DB}" type="presOf" srcId="{40628133-4607-4029-AD9D-3FFCE275C78A}" destId="{616398B6-9805-437A-B534-0B626B6FEFBA}" srcOrd="0" destOrd="0" presId="urn:microsoft.com/office/officeart/2005/8/layout/vList5"/>
    <dgm:cxn modelId="{49CF1F67-6FF1-4ADA-AD65-4FFD6D80DDA7}" srcId="{07570627-08B9-44FA-B94C-E8E442672AE3}" destId="{1FF5CA61-F81D-4F95-B59C-FB1E51DC1D54}" srcOrd="0" destOrd="0" parTransId="{C85B28A0-2ACF-4222-AF38-180A9878C7A6}" sibTransId="{221B7A37-50A2-4DEE-934D-FBF4D12EB21D}"/>
    <dgm:cxn modelId="{56777637-D5F5-410A-AA50-F91C9E1085D6}" srcId="{86C3F6B3-28C0-48E5-83E7-D8C2F63DCCAA}" destId="{8989D768-81BB-4DE8-ADC8-C4EC6BE97EAF}" srcOrd="1" destOrd="0" parTransId="{15C91552-C139-4523-8E70-95D2E231F9F8}" sibTransId="{88696257-D22C-4164-951D-E4C66C4C11E0}"/>
    <dgm:cxn modelId="{4CEE2D56-7404-43BD-A39E-490D78512C5C}" type="presOf" srcId="{86C3F6B3-28C0-48E5-83E7-D8C2F63DCCAA}" destId="{F4E0C1A5-F2C0-44BE-BAA4-23E5849ED666}" srcOrd="0" destOrd="0" presId="urn:microsoft.com/office/officeart/2005/8/layout/vList5"/>
    <dgm:cxn modelId="{BD31CD9D-FC69-44F8-91B7-D37D39F1BFA4}" type="presParOf" srcId="{F4E0C1A5-F2C0-44BE-BAA4-23E5849ED666}" destId="{96B66C7B-BA02-4229-96A3-AB69B2BDAD18}" srcOrd="0" destOrd="0" presId="urn:microsoft.com/office/officeart/2005/8/layout/vList5"/>
    <dgm:cxn modelId="{9A24223E-B8FC-4E42-B011-C3051BB6CB79}" type="presParOf" srcId="{96B66C7B-BA02-4229-96A3-AB69B2BDAD18}" destId="{4E11CE5F-C351-4B20-9262-ED050F9352E1}" srcOrd="0" destOrd="0" presId="urn:microsoft.com/office/officeart/2005/8/layout/vList5"/>
    <dgm:cxn modelId="{83070178-ED56-4CCD-B9B5-D93ACAD97B9F}" type="presParOf" srcId="{96B66C7B-BA02-4229-96A3-AB69B2BDAD18}" destId="{73EF6121-67A2-40F5-84C6-532E2474BAAE}" srcOrd="1" destOrd="0" presId="urn:microsoft.com/office/officeart/2005/8/layout/vList5"/>
    <dgm:cxn modelId="{D62455B7-EEAD-43E6-A9FC-32DEB9F40966}" type="presParOf" srcId="{F4E0C1A5-F2C0-44BE-BAA4-23E5849ED666}" destId="{E08A9438-000D-4824-A4D1-2259618F1E70}" srcOrd="1" destOrd="0" presId="urn:microsoft.com/office/officeart/2005/8/layout/vList5"/>
    <dgm:cxn modelId="{7501017F-186C-4FBB-A66C-184C5EC93E43}" type="presParOf" srcId="{F4E0C1A5-F2C0-44BE-BAA4-23E5849ED666}" destId="{C24C188A-D6F2-486E-8AB4-71575C6DBD20}" srcOrd="2" destOrd="0" presId="urn:microsoft.com/office/officeart/2005/8/layout/vList5"/>
    <dgm:cxn modelId="{45BCA492-5D7C-4EE6-A8A0-626E1146E136}" type="presParOf" srcId="{C24C188A-D6F2-486E-8AB4-71575C6DBD20}" destId="{D4254604-7C9E-4533-AB53-294CE2119834}" srcOrd="0" destOrd="0" presId="urn:microsoft.com/office/officeart/2005/8/layout/vList5"/>
    <dgm:cxn modelId="{16C9EF02-09AF-48F6-9951-213A8173248F}" type="presParOf" srcId="{C24C188A-D6F2-486E-8AB4-71575C6DBD20}" destId="{616398B6-9805-437A-B534-0B626B6FEFBA}" srcOrd="1" destOrd="0" presId="urn:microsoft.com/office/officeart/2005/8/layout/vList5"/>
    <dgm:cxn modelId="{34F61166-75D6-40D3-AD5F-E46D95DCC96E}" type="presParOf" srcId="{F4E0C1A5-F2C0-44BE-BAA4-23E5849ED666}" destId="{DD63FABA-EC87-47AA-8012-0E25D14F9247}" srcOrd="3" destOrd="0" presId="urn:microsoft.com/office/officeart/2005/8/layout/vList5"/>
    <dgm:cxn modelId="{BEFD56FE-8BDB-42FE-9237-889D68874A9B}" type="presParOf" srcId="{F4E0C1A5-F2C0-44BE-BAA4-23E5849ED666}" destId="{95E36AD6-5A72-45F4-848C-F1EE6F4E1AD2}" srcOrd="4" destOrd="0" presId="urn:microsoft.com/office/officeart/2005/8/layout/vList5"/>
    <dgm:cxn modelId="{B2B3A9AC-F523-4488-87DC-EEB6B2540169}" type="presParOf" srcId="{95E36AD6-5A72-45F4-848C-F1EE6F4E1AD2}" destId="{B6C95630-EF60-43F6-A1A6-5E97BEF129D2}" srcOrd="0" destOrd="0" presId="urn:microsoft.com/office/officeart/2005/8/layout/vList5"/>
    <dgm:cxn modelId="{2E1C4167-EB5F-4973-B99C-1D3D5184DA01}" type="presParOf" srcId="{95E36AD6-5A72-45F4-848C-F1EE6F4E1AD2}" destId="{64FFEFB5-B912-4E6F-9A52-BADCBE7E0976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2E71A88-6769-4F27-A844-964317761833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6B19B61-2A80-456D-ADA4-4B04605D0013}">
      <dgm:prSet phldrT="[Текст]"/>
      <dgm:spPr/>
      <dgm:t>
        <a:bodyPr/>
        <a:lstStyle/>
        <a:p>
          <a:r>
            <a:rPr lang="en-US" b="0" i="0" dirty="0" smtClean="0"/>
            <a:t>I can identify two main features of the statistics presented in the table below.</a:t>
          </a:r>
          <a:endParaRPr lang="ru-RU" dirty="0"/>
        </a:p>
      </dgm:t>
    </dgm:pt>
    <dgm:pt modelId="{99154AFE-E501-4D3B-A7AB-F145CD76C592}" type="parTrans" cxnId="{230B72B2-A7C4-4B2C-950B-67C3B7D9A74C}">
      <dgm:prSet/>
      <dgm:spPr/>
      <dgm:t>
        <a:bodyPr/>
        <a:lstStyle/>
        <a:p>
          <a:endParaRPr lang="ru-RU"/>
        </a:p>
      </dgm:t>
    </dgm:pt>
    <dgm:pt modelId="{94B6343A-EAF8-41FF-A7DC-74D3E9E1BF64}" type="sibTrans" cxnId="{230B72B2-A7C4-4B2C-950B-67C3B7D9A74C}">
      <dgm:prSet/>
      <dgm:spPr/>
      <dgm:t>
        <a:bodyPr/>
        <a:lstStyle/>
        <a:p>
          <a:endParaRPr lang="ru-RU"/>
        </a:p>
      </dgm:t>
    </dgm:pt>
    <dgm:pt modelId="{9346D6EF-707A-4512-903F-AE142C4C393E}">
      <dgm:prSet phldrT="[Текст]"/>
      <dgm:spPr/>
      <dgm:t>
        <a:bodyPr/>
        <a:lstStyle/>
        <a:p>
          <a:r>
            <a:rPr lang="en-US" b="0" i="0" dirty="0" smtClean="0"/>
            <a:t>I can identify two main features of the statistics presented in the table below. The first one is that….The second one is that only…</a:t>
          </a:r>
          <a:endParaRPr lang="ru-RU" dirty="0"/>
        </a:p>
      </dgm:t>
    </dgm:pt>
    <dgm:pt modelId="{31EF75B1-A09E-44F9-B755-527C48603CB9}" type="parTrans" cxnId="{0FA18242-99F6-418F-861F-67862242FF46}">
      <dgm:prSet/>
      <dgm:spPr/>
      <dgm:t>
        <a:bodyPr/>
        <a:lstStyle/>
        <a:p>
          <a:endParaRPr lang="ru-RU"/>
        </a:p>
      </dgm:t>
    </dgm:pt>
    <dgm:pt modelId="{0661C2BB-CABC-4F38-B46D-5D0FD003B136}" type="sibTrans" cxnId="{0FA18242-99F6-418F-861F-67862242FF46}">
      <dgm:prSet/>
      <dgm:spPr/>
      <dgm:t>
        <a:bodyPr/>
        <a:lstStyle/>
        <a:p>
          <a:endParaRPr lang="ru-RU"/>
        </a:p>
      </dgm:t>
    </dgm:pt>
    <dgm:pt modelId="{DC42DC43-AB45-4C7F-9C4E-73673F1965DA}" type="pres">
      <dgm:prSet presAssocID="{D2E71A88-6769-4F27-A844-96431776183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3E3E82-964B-4934-A7A2-1B3679718530}" type="pres">
      <dgm:prSet presAssocID="{26B19B61-2A80-456D-ADA4-4B04605D0013}" presName="linNode" presStyleCnt="0"/>
      <dgm:spPr/>
    </dgm:pt>
    <dgm:pt modelId="{A21154C1-16F7-4680-ADA7-72488517F397}" type="pres">
      <dgm:prSet presAssocID="{26B19B61-2A80-456D-ADA4-4B04605D0013}" presName="parentText" presStyleLbl="node1" presStyleIdx="0" presStyleCnt="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537C4AE-4E3F-4F3F-AA9B-78A33D0BA3F1}" type="pres">
      <dgm:prSet presAssocID="{26B19B61-2A80-456D-ADA4-4B04605D0013}" presName="descendantText" presStyleLbl="align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D05B66-791E-43A0-9C9D-A3647CB81E24}" type="presOf" srcId="{D2E71A88-6769-4F27-A844-964317761833}" destId="{DC42DC43-AB45-4C7F-9C4E-73673F1965DA}" srcOrd="0" destOrd="0" presId="urn:microsoft.com/office/officeart/2005/8/layout/vList5"/>
    <dgm:cxn modelId="{4FAF21B7-C4D7-4239-9164-6F65666F2CDE}" type="presOf" srcId="{9346D6EF-707A-4512-903F-AE142C4C393E}" destId="{D537C4AE-4E3F-4F3F-AA9B-78A33D0BA3F1}" srcOrd="0" destOrd="0" presId="urn:microsoft.com/office/officeart/2005/8/layout/vList5"/>
    <dgm:cxn modelId="{3F6560BC-C95C-46A1-8CF5-50167E2BCB5A}" type="presOf" srcId="{26B19B61-2A80-456D-ADA4-4B04605D0013}" destId="{A21154C1-16F7-4680-ADA7-72488517F397}" srcOrd="0" destOrd="0" presId="urn:microsoft.com/office/officeart/2005/8/layout/vList5"/>
    <dgm:cxn modelId="{230B72B2-A7C4-4B2C-950B-67C3B7D9A74C}" srcId="{D2E71A88-6769-4F27-A844-964317761833}" destId="{26B19B61-2A80-456D-ADA4-4B04605D0013}" srcOrd="0" destOrd="0" parTransId="{99154AFE-E501-4D3B-A7AB-F145CD76C592}" sibTransId="{94B6343A-EAF8-41FF-A7DC-74D3E9E1BF64}"/>
    <dgm:cxn modelId="{0FA18242-99F6-418F-861F-67862242FF46}" srcId="{26B19B61-2A80-456D-ADA4-4B04605D0013}" destId="{9346D6EF-707A-4512-903F-AE142C4C393E}" srcOrd="0" destOrd="0" parTransId="{31EF75B1-A09E-44F9-B755-527C48603CB9}" sibTransId="{0661C2BB-CABC-4F38-B46D-5D0FD003B136}"/>
    <dgm:cxn modelId="{967A7A7C-FE08-4B97-B466-4723D12F0E87}" type="presParOf" srcId="{DC42DC43-AB45-4C7F-9C4E-73673F1965DA}" destId="{7F3E3E82-964B-4934-A7A2-1B3679718530}" srcOrd="0" destOrd="0" presId="urn:microsoft.com/office/officeart/2005/8/layout/vList5"/>
    <dgm:cxn modelId="{788BD8BF-17D4-467B-B9FB-5DABD79915EB}" type="presParOf" srcId="{7F3E3E82-964B-4934-A7A2-1B3679718530}" destId="{A21154C1-16F7-4680-ADA7-72488517F397}" srcOrd="0" destOrd="0" presId="urn:microsoft.com/office/officeart/2005/8/layout/vList5"/>
    <dgm:cxn modelId="{046195EC-5E7C-4E4E-8034-A81B1B4B5DB1}" type="presParOf" srcId="{7F3E3E82-964B-4934-A7A2-1B3679718530}" destId="{D537C4AE-4E3F-4F3F-AA9B-78A33D0BA3F1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9B64CC9-CFF6-4951-81CD-63707FBFE84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0625287-CE49-4E33-B020-4C570A392FED}">
      <dgm:prSet phldrT="[Текст]"/>
      <dgm:spPr/>
      <dgm:t>
        <a:bodyPr/>
        <a:lstStyle/>
        <a:p>
          <a:r>
            <a:rPr lang="en-US" b="0" i="0" dirty="0" smtClean="0">
              <a:solidFill>
                <a:schemeClr val="tx1"/>
              </a:solidFill>
            </a:rPr>
            <a:t>It is also worth mentioning that …. more …..than …..</a:t>
          </a:r>
          <a:endParaRPr lang="ru-RU" dirty="0">
            <a:solidFill>
              <a:schemeClr val="tx1"/>
            </a:solidFill>
          </a:endParaRPr>
        </a:p>
      </dgm:t>
    </dgm:pt>
    <dgm:pt modelId="{FD49A83C-3576-49B2-8CF3-0360EAD79806}" type="parTrans" cxnId="{C4E1D0E9-3A66-4CBD-93A8-104EF19E7F61}">
      <dgm:prSet/>
      <dgm:spPr/>
      <dgm:t>
        <a:bodyPr/>
        <a:lstStyle/>
        <a:p>
          <a:endParaRPr lang="ru-RU"/>
        </a:p>
      </dgm:t>
    </dgm:pt>
    <dgm:pt modelId="{7BA85B84-79F8-454E-9DE3-65D81F663EB0}" type="sibTrans" cxnId="{C4E1D0E9-3A66-4CBD-93A8-104EF19E7F61}">
      <dgm:prSet/>
      <dgm:spPr/>
      <dgm:t>
        <a:bodyPr/>
        <a:lstStyle/>
        <a:p>
          <a:endParaRPr lang="ru-RU"/>
        </a:p>
      </dgm:t>
    </dgm:pt>
    <dgm:pt modelId="{0EAE3A3F-36B6-4E29-99F8-E266290024E3}" type="pres">
      <dgm:prSet presAssocID="{39B64CC9-CFF6-4951-81CD-63707FBFE84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40D84E1-5BEF-4E6D-9208-AC029006CBE2}" type="pres">
      <dgm:prSet presAssocID="{10625287-CE49-4E33-B020-4C570A392FED}" presName="linNode" presStyleCnt="0"/>
      <dgm:spPr/>
    </dgm:pt>
    <dgm:pt modelId="{79D2E315-D6D6-4C57-A36C-F107FA9AFB37}" type="pres">
      <dgm:prSet presAssocID="{10625287-CE49-4E33-B020-4C570A392FED}" presName="parentText" presStyleLbl="node1" presStyleIdx="0" presStyleCnt="1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4E1D0E9-3A66-4CBD-93A8-104EF19E7F61}" srcId="{39B64CC9-CFF6-4951-81CD-63707FBFE842}" destId="{10625287-CE49-4E33-B020-4C570A392FED}" srcOrd="0" destOrd="0" parTransId="{FD49A83C-3576-49B2-8CF3-0360EAD79806}" sibTransId="{7BA85B84-79F8-454E-9DE3-65D81F663EB0}"/>
    <dgm:cxn modelId="{F6CBA2A7-5920-4B2C-BC69-F43EECED7EA2}" type="presOf" srcId="{10625287-CE49-4E33-B020-4C570A392FED}" destId="{79D2E315-D6D6-4C57-A36C-F107FA9AFB37}" srcOrd="0" destOrd="0" presId="urn:microsoft.com/office/officeart/2005/8/layout/vList5"/>
    <dgm:cxn modelId="{343D0EC4-5157-4D5B-AAD1-1B9BD9157A1C}" type="presOf" srcId="{39B64CC9-CFF6-4951-81CD-63707FBFE842}" destId="{0EAE3A3F-36B6-4E29-99F8-E266290024E3}" srcOrd="0" destOrd="0" presId="urn:microsoft.com/office/officeart/2005/8/layout/vList5"/>
    <dgm:cxn modelId="{58E65520-BEE0-4757-B02C-7BAB7E89499A}" type="presParOf" srcId="{0EAE3A3F-36B6-4E29-99F8-E266290024E3}" destId="{040D84E1-5BEF-4E6D-9208-AC029006CBE2}" srcOrd="0" destOrd="0" presId="urn:microsoft.com/office/officeart/2005/8/layout/vList5"/>
    <dgm:cxn modelId="{BDCDD973-D66E-420B-A435-3545A1A2B53E}" type="presParOf" srcId="{040D84E1-5BEF-4E6D-9208-AC029006CBE2}" destId="{79D2E315-D6D6-4C57-A36C-F107FA9AFB37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B71FC84-A926-4FB1-88E7-D86E5A4AC75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5DB5ECA-A104-40DB-A317-6BCC9ADF5D3A}">
      <dgm:prSet phldrT="[Текст]"/>
      <dgm:spPr/>
      <dgm:t>
        <a:bodyPr/>
        <a:lstStyle/>
        <a:p>
          <a:r>
            <a:rPr lang="en-US" baseline="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my opinion the statistics on the diagram  reveal an important problem… I think (to my mind) …. because …… .</a:t>
          </a:r>
          <a:endParaRPr lang="ru-RU" dirty="0">
            <a:solidFill>
              <a:schemeClr val="tx1"/>
            </a:solidFill>
          </a:endParaRPr>
        </a:p>
      </dgm:t>
    </dgm:pt>
    <dgm:pt modelId="{AA0131AC-8C01-4E54-AED7-285C77F0CC84}" type="parTrans" cxnId="{C3252A6E-D96B-4E1F-B74E-7E8877AAD617}">
      <dgm:prSet/>
      <dgm:spPr/>
      <dgm:t>
        <a:bodyPr/>
        <a:lstStyle/>
        <a:p>
          <a:endParaRPr lang="ru-RU"/>
        </a:p>
      </dgm:t>
    </dgm:pt>
    <dgm:pt modelId="{3EE72A4F-91EC-4136-B94A-FDEDF10A35BF}" type="sibTrans" cxnId="{C3252A6E-D96B-4E1F-B74E-7E8877AAD617}">
      <dgm:prSet/>
      <dgm:spPr/>
      <dgm:t>
        <a:bodyPr/>
        <a:lstStyle/>
        <a:p>
          <a:endParaRPr lang="ru-RU"/>
        </a:p>
      </dgm:t>
    </dgm:pt>
    <dgm:pt modelId="{59A6AB82-AE72-43C4-A975-C82F33365102}">
      <dgm:prSet phldrT="[Текст]"/>
      <dgm:spPr/>
      <dgm:t>
        <a:bodyPr/>
        <a:lstStyle/>
        <a:p>
          <a:r>
            <a:rPr lang="en-US" b="0" i="0" dirty="0" smtClean="0">
              <a:solidFill>
                <a:schemeClr val="tx1"/>
              </a:solidFill>
            </a:rPr>
            <a:t>To solve this problem, they should…..</a:t>
          </a:r>
          <a:endParaRPr lang="ru-RU" dirty="0">
            <a:solidFill>
              <a:schemeClr val="tx1"/>
            </a:solidFill>
          </a:endParaRPr>
        </a:p>
      </dgm:t>
    </dgm:pt>
    <dgm:pt modelId="{15DD93D4-6A8F-4BA3-B2D0-7D895A476849}" type="parTrans" cxnId="{FB5B5538-878B-4E57-BE62-B06F5795F3CD}">
      <dgm:prSet/>
      <dgm:spPr/>
      <dgm:t>
        <a:bodyPr/>
        <a:lstStyle/>
        <a:p>
          <a:endParaRPr lang="ru-RU"/>
        </a:p>
      </dgm:t>
    </dgm:pt>
    <dgm:pt modelId="{B8A5D415-FE00-4E09-90E8-B4A819D5AC8B}" type="sibTrans" cxnId="{FB5B5538-878B-4E57-BE62-B06F5795F3CD}">
      <dgm:prSet/>
      <dgm:spPr/>
      <dgm:t>
        <a:bodyPr/>
        <a:lstStyle/>
        <a:p>
          <a:endParaRPr lang="ru-RU"/>
        </a:p>
      </dgm:t>
    </dgm:pt>
    <dgm:pt modelId="{803FE1AC-2FF2-46D3-ACE7-713F5242FF14}" type="pres">
      <dgm:prSet presAssocID="{9B71FC84-A926-4FB1-88E7-D86E5A4AC75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B3C973-B000-456E-802D-23F8DA3DE42C}" type="pres">
      <dgm:prSet presAssocID="{95DB5ECA-A104-40DB-A317-6BCC9ADF5D3A}" presName="linNode" presStyleCnt="0"/>
      <dgm:spPr/>
    </dgm:pt>
    <dgm:pt modelId="{7427132F-6FE0-4E05-BE67-EC48504CAAD7}" type="pres">
      <dgm:prSet presAssocID="{95DB5ECA-A104-40DB-A317-6BCC9ADF5D3A}" presName="parentText" presStyleLbl="node1" presStyleIdx="0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40D150-97B3-4389-B967-8CFDF31C1675}" type="pres">
      <dgm:prSet presAssocID="{3EE72A4F-91EC-4136-B94A-FDEDF10A35BF}" presName="sp" presStyleCnt="0"/>
      <dgm:spPr/>
    </dgm:pt>
    <dgm:pt modelId="{393946C5-8EAB-4DDC-87E0-E3879F8D9CCA}" type="pres">
      <dgm:prSet presAssocID="{59A6AB82-AE72-43C4-A975-C82F33365102}" presName="linNode" presStyleCnt="0"/>
      <dgm:spPr/>
    </dgm:pt>
    <dgm:pt modelId="{8ECCE134-24AA-4043-A423-6DA97E326360}" type="pres">
      <dgm:prSet presAssocID="{59A6AB82-AE72-43C4-A975-C82F33365102}" presName="parentText" presStyleLbl="node1" presStyleIdx="1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18CE656-9552-4C9C-A7EF-7E7901E73316}" type="presOf" srcId="{9B71FC84-A926-4FB1-88E7-D86E5A4AC755}" destId="{803FE1AC-2FF2-46D3-ACE7-713F5242FF14}" srcOrd="0" destOrd="0" presId="urn:microsoft.com/office/officeart/2005/8/layout/vList5"/>
    <dgm:cxn modelId="{B5C2731E-4415-42AB-84FA-26CF162FCE34}" type="presOf" srcId="{95DB5ECA-A104-40DB-A317-6BCC9ADF5D3A}" destId="{7427132F-6FE0-4E05-BE67-EC48504CAAD7}" srcOrd="0" destOrd="0" presId="urn:microsoft.com/office/officeart/2005/8/layout/vList5"/>
    <dgm:cxn modelId="{B17E0691-0052-42D2-8F75-33080F697B3A}" type="presOf" srcId="{59A6AB82-AE72-43C4-A975-C82F33365102}" destId="{8ECCE134-24AA-4043-A423-6DA97E326360}" srcOrd="0" destOrd="0" presId="urn:microsoft.com/office/officeart/2005/8/layout/vList5"/>
    <dgm:cxn modelId="{FB5B5538-878B-4E57-BE62-B06F5795F3CD}" srcId="{9B71FC84-A926-4FB1-88E7-D86E5A4AC755}" destId="{59A6AB82-AE72-43C4-A975-C82F33365102}" srcOrd="1" destOrd="0" parTransId="{15DD93D4-6A8F-4BA3-B2D0-7D895A476849}" sibTransId="{B8A5D415-FE00-4E09-90E8-B4A819D5AC8B}"/>
    <dgm:cxn modelId="{C3252A6E-D96B-4E1F-B74E-7E8877AAD617}" srcId="{9B71FC84-A926-4FB1-88E7-D86E5A4AC755}" destId="{95DB5ECA-A104-40DB-A317-6BCC9ADF5D3A}" srcOrd="0" destOrd="0" parTransId="{AA0131AC-8C01-4E54-AED7-285C77F0CC84}" sibTransId="{3EE72A4F-91EC-4136-B94A-FDEDF10A35BF}"/>
    <dgm:cxn modelId="{4512D829-1C09-4216-868F-3AAD07FF5649}" type="presParOf" srcId="{803FE1AC-2FF2-46D3-ACE7-713F5242FF14}" destId="{4CB3C973-B000-456E-802D-23F8DA3DE42C}" srcOrd="0" destOrd="0" presId="urn:microsoft.com/office/officeart/2005/8/layout/vList5"/>
    <dgm:cxn modelId="{40469674-7296-4DE8-A268-3FD417DEA54B}" type="presParOf" srcId="{4CB3C973-B000-456E-802D-23F8DA3DE42C}" destId="{7427132F-6FE0-4E05-BE67-EC48504CAAD7}" srcOrd="0" destOrd="0" presId="urn:microsoft.com/office/officeart/2005/8/layout/vList5"/>
    <dgm:cxn modelId="{C6D9CAD7-F7BA-498F-BE85-386960B3758C}" type="presParOf" srcId="{803FE1AC-2FF2-46D3-ACE7-713F5242FF14}" destId="{EA40D150-97B3-4389-B967-8CFDF31C1675}" srcOrd="1" destOrd="0" presId="urn:microsoft.com/office/officeart/2005/8/layout/vList5"/>
    <dgm:cxn modelId="{5D341541-15D2-48E1-A6C6-800CFC3B0A28}" type="presParOf" srcId="{803FE1AC-2FF2-46D3-ACE7-713F5242FF14}" destId="{393946C5-8EAB-4DDC-87E0-E3879F8D9CCA}" srcOrd="2" destOrd="0" presId="urn:microsoft.com/office/officeart/2005/8/layout/vList5"/>
    <dgm:cxn modelId="{239C3A20-ADC5-4F5A-A8C5-217F269D892C}" type="presParOf" srcId="{393946C5-8EAB-4DDC-87E0-E3879F8D9CCA}" destId="{8ECCE134-24AA-4043-A423-6DA97E326360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F217C5CF-5156-44E8-8767-A46B1904F092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7C5B128-ED4A-4711-88D9-A70AB819C582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conclusion, I believe that ….. because …. .</a:t>
          </a:r>
          <a:endParaRPr lang="ru-RU" dirty="0">
            <a:solidFill>
              <a:schemeClr val="tx1"/>
            </a:solidFill>
          </a:endParaRPr>
        </a:p>
      </dgm:t>
    </dgm:pt>
    <dgm:pt modelId="{123195BD-A506-4FBB-AA43-C9F54C6D9779}" type="parTrans" cxnId="{3BCB1E9C-CDE2-47E7-86A7-3F0604A06D9E}">
      <dgm:prSet/>
      <dgm:spPr/>
      <dgm:t>
        <a:bodyPr/>
        <a:lstStyle/>
        <a:p>
          <a:endParaRPr lang="ru-RU"/>
        </a:p>
      </dgm:t>
    </dgm:pt>
    <dgm:pt modelId="{BF466A98-91B4-42D3-974E-4AD0DB8F4A25}" type="sibTrans" cxnId="{3BCB1E9C-CDE2-47E7-86A7-3F0604A06D9E}">
      <dgm:prSet/>
      <dgm:spPr/>
      <dgm:t>
        <a:bodyPr/>
        <a:lstStyle/>
        <a:p>
          <a:endParaRPr lang="ru-RU"/>
        </a:p>
      </dgm:t>
    </dgm:pt>
    <dgm:pt modelId="{5C182012-2F42-4971-9650-C720E9A53764}">
      <dgm:prSet phldrT="[Текст]"/>
      <dgm:spPr/>
      <dgm:t>
        <a:bodyPr/>
        <a:lstStyle/>
        <a:p>
          <a:r>
            <a:rPr lang="en-US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conclusion, I suppose that ….. because …. .</a:t>
          </a:r>
          <a:endParaRPr lang="ru-RU" dirty="0"/>
        </a:p>
      </dgm:t>
    </dgm:pt>
    <dgm:pt modelId="{A8FFDC68-A587-4255-8036-E2E24736CECD}" type="parTrans" cxnId="{4A22C446-1696-4300-A370-F0039342E5AA}">
      <dgm:prSet/>
      <dgm:spPr/>
      <dgm:t>
        <a:bodyPr/>
        <a:lstStyle/>
        <a:p>
          <a:endParaRPr lang="ru-RU"/>
        </a:p>
      </dgm:t>
    </dgm:pt>
    <dgm:pt modelId="{BA634E02-54A8-48C6-9D16-E2A8D5D585C5}" type="sibTrans" cxnId="{4A22C446-1696-4300-A370-F0039342E5AA}">
      <dgm:prSet/>
      <dgm:spPr/>
      <dgm:t>
        <a:bodyPr/>
        <a:lstStyle/>
        <a:p>
          <a:endParaRPr lang="ru-RU"/>
        </a:p>
      </dgm:t>
    </dgm:pt>
    <dgm:pt modelId="{24F5065F-7CB2-4059-A7BC-0B0F15F1DCE9}" type="pres">
      <dgm:prSet presAssocID="{F217C5CF-5156-44E8-8767-A46B1904F09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FD66B6A-6987-44D6-BC56-932B6F0CA08B}" type="pres">
      <dgm:prSet presAssocID="{67C5B128-ED4A-4711-88D9-A70AB819C582}" presName="linNode" presStyleCnt="0"/>
      <dgm:spPr/>
    </dgm:pt>
    <dgm:pt modelId="{78EEBBE0-49FA-44F4-B0DC-4669F8C0AE1D}" type="pres">
      <dgm:prSet presAssocID="{67C5B128-ED4A-4711-88D9-A70AB819C582}" presName="parentText" presStyleLbl="node1" presStyleIdx="0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8F7C053-F67B-4892-A107-0287B749A3D5}" type="pres">
      <dgm:prSet presAssocID="{BF466A98-91B4-42D3-974E-4AD0DB8F4A25}" presName="sp" presStyleCnt="0"/>
      <dgm:spPr/>
    </dgm:pt>
    <dgm:pt modelId="{1FF68116-3B0A-4492-803E-B5BE7EFD46DB}" type="pres">
      <dgm:prSet presAssocID="{5C182012-2F42-4971-9650-C720E9A53764}" presName="linNode" presStyleCnt="0"/>
      <dgm:spPr/>
    </dgm:pt>
    <dgm:pt modelId="{1396852F-43A7-41BE-81B6-B95325D5795E}" type="pres">
      <dgm:prSet presAssocID="{5C182012-2F42-4971-9650-C720E9A53764}" presName="parentText" presStyleLbl="node1" presStyleIdx="1" presStyleCnt="2" custScaleX="277778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DADCC9B-DCA6-43BF-B892-5D9EF100DE7B}" type="presOf" srcId="{5C182012-2F42-4971-9650-C720E9A53764}" destId="{1396852F-43A7-41BE-81B6-B95325D5795E}" srcOrd="0" destOrd="0" presId="urn:microsoft.com/office/officeart/2005/8/layout/vList5"/>
    <dgm:cxn modelId="{F2F841F1-CB80-4B67-BCAF-6CF06BB897A2}" type="presOf" srcId="{F217C5CF-5156-44E8-8767-A46B1904F092}" destId="{24F5065F-7CB2-4059-A7BC-0B0F15F1DCE9}" srcOrd="0" destOrd="0" presId="urn:microsoft.com/office/officeart/2005/8/layout/vList5"/>
    <dgm:cxn modelId="{4A22C446-1696-4300-A370-F0039342E5AA}" srcId="{F217C5CF-5156-44E8-8767-A46B1904F092}" destId="{5C182012-2F42-4971-9650-C720E9A53764}" srcOrd="1" destOrd="0" parTransId="{A8FFDC68-A587-4255-8036-E2E24736CECD}" sibTransId="{BA634E02-54A8-48C6-9D16-E2A8D5D585C5}"/>
    <dgm:cxn modelId="{75A5CFDE-E9B6-4D5D-ABE8-BBD1BF414562}" type="presOf" srcId="{67C5B128-ED4A-4711-88D9-A70AB819C582}" destId="{78EEBBE0-49FA-44F4-B0DC-4669F8C0AE1D}" srcOrd="0" destOrd="0" presId="urn:microsoft.com/office/officeart/2005/8/layout/vList5"/>
    <dgm:cxn modelId="{3BCB1E9C-CDE2-47E7-86A7-3F0604A06D9E}" srcId="{F217C5CF-5156-44E8-8767-A46B1904F092}" destId="{67C5B128-ED4A-4711-88D9-A70AB819C582}" srcOrd="0" destOrd="0" parTransId="{123195BD-A506-4FBB-AA43-C9F54C6D9779}" sibTransId="{BF466A98-91B4-42D3-974E-4AD0DB8F4A25}"/>
    <dgm:cxn modelId="{D4ECF116-4BB4-49DB-8D58-88D6507810E9}" type="presParOf" srcId="{24F5065F-7CB2-4059-A7BC-0B0F15F1DCE9}" destId="{7FD66B6A-6987-44D6-BC56-932B6F0CA08B}" srcOrd="0" destOrd="0" presId="urn:microsoft.com/office/officeart/2005/8/layout/vList5"/>
    <dgm:cxn modelId="{F429B9B2-C1E9-4F17-8841-BDCE402B7B12}" type="presParOf" srcId="{7FD66B6A-6987-44D6-BC56-932B6F0CA08B}" destId="{78EEBBE0-49FA-44F4-B0DC-4669F8C0AE1D}" srcOrd="0" destOrd="0" presId="urn:microsoft.com/office/officeart/2005/8/layout/vList5"/>
    <dgm:cxn modelId="{265E97EC-10F0-4F8C-A4D3-6ED5B39728CB}" type="presParOf" srcId="{24F5065F-7CB2-4059-A7BC-0B0F15F1DCE9}" destId="{78F7C053-F67B-4892-A107-0287B749A3D5}" srcOrd="1" destOrd="0" presId="urn:microsoft.com/office/officeart/2005/8/layout/vList5"/>
    <dgm:cxn modelId="{3F1393BE-6737-49AB-8392-C72B74A39777}" type="presParOf" srcId="{24F5065F-7CB2-4059-A7BC-0B0F15F1DCE9}" destId="{1FF68116-3B0A-4492-803E-B5BE7EFD46DB}" srcOrd="2" destOrd="0" presId="urn:microsoft.com/office/officeart/2005/8/layout/vList5"/>
    <dgm:cxn modelId="{1CFACA30-C121-483C-8AD4-055F27A7A352}" type="presParOf" srcId="{1FF68116-3B0A-4492-803E-B5BE7EFD46DB}" destId="{1396852F-43A7-41BE-81B6-B95325D5795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EF6121-67A2-40F5-84C6-532E2474BAAE}">
      <dsp:nvSpPr>
        <dsp:cNvPr id="0" name=""/>
        <dsp:cNvSpPr/>
      </dsp:nvSpPr>
      <dsp:spPr>
        <a:xfrm rot="5400000">
          <a:off x="6375107" y="-2387503"/>
          <a:ext cx="1563031" cy="67259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0" i="0" kern="1200" dirty="0" smtClean="0"/>
            <a:t>Different kinds of transport are important in every people’s lives </a:t>
          </a:r>
          <a:endParaRPr lang="ru-RU" sz="3200" kern="1200" dirty="0"/>
        </a:p>
      </dsp:txBody>
      <dsp:txXfrm rot="-5400000">
        <a:off x="3793638" y="270267"/>
        <a:ext cx="6649670" cy="1410429"/>
      </dsp:txXfrm>
    </dsp:sp>
    <dsp:sp modelId="{4E11CE5F-C351-4B20-9262-ED050F9352E1}">
      <dsp:nvSpPr>
        <dsp:cNvPr id="0" name=""/>
        <dsp:cNvSpPr/>
      </dsp:nvSpPr>
      <dsp:spPr>
        <a:xfrm>
          <a:off x="10278" y="1007"/>
          <a:ext cx="3783359" cy="194894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i="0" kern="1200" dirty="0" smtClean="0"/>
            <a:t>transport preference in Japan</a:t>
          </a:r>
          <a:endParaRPr lang="ru-RU" sz="3600" kern="1200" dirty="0"/>
        </a:p>
      </dsp:txBody>
      <dsp:txXfrm>
        <a:off x="105418" y="96147"/>
        <a:ext cx="3593079" cy="1758669"/>
      </dsp:txXfrm>
    </dsp:sp>
    <dsp:sp modelId="{616398B6-9805-437A-B534-0B626B6FEFBA}">
      <dsp:nvSpPr>
        <dsp:cNvPr id="0" name=""/>
        <dsp:cNvSpPr/>
      </dsp:nvSpPr>
      <dsp:spPr>
        <a:xfrm rot="5400000">
          <a:off x="6336118" y="-363726"/>
          <a:ext cx="1641008" cy="67259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0" i="0" kern="1200" dirty="0" smtClean="0"/>
            <a:t>The time used to commute to work or school plays a important role in people’s time management.</a:t>
          </a:r>
          <a:endParaRPr lang="ru-RU" sz="3200" kern="1200" dirty="0"/>
        </a:p>
      </dsp:txBody>
      <dsp:txXfrm rot="-5400000">
        <a:off x="3793637" y="2258862"/>
        <a:ext cx="6645864" cy="1480794"/>
      </dsp:txXfrm>
    </dsp:sp>
    <dsp:sp modelId="{D4254604-7C9E-4533-AB53-294CE2119834}">
      <dsp:nvSpPr>
        <dsp:cNvPr id="0" name=""/>
        <dsp:cNvSpPr/>
      </dsp:nvSpPr>
      <dsp:spPr>
        <a:xfrm>
          <a:off x="10278" y="2022415"/>
          <a:ext cx="3783359" cy="195368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i="0" kern="1200" dirty="0" smtClean="0"/>
            <a:t>how long it takes people to get to school or work</a:t>
          </a:r>
          <a:endParaRPr lang="ru-RU" sz="3600" kern="1200" dirty="0"/>
        </a:p>
      </dsp:txBody>
      <dsp:txXfrm>
        <a:off x="105649" y="2117786"/>
        <a:ext cx="3592617" cy="1762946"/>
      </dsp:txXfrm>
    </dsp:sp>
    <dsp:sp modelId="{64FFEFB5-B912-4E6F-9A52-BADCBE7E0976}">
      <dsp:nvSpPr>
        <dsp:cNvPr id="0" name=""/>
        <dsp:cNvSpPr/>
      </dsp:nvSpPr>
      <dsp:spPr>
        <a:xfrm rot="5400000">
          <a:off x="6310196" y="1729958"/>
          <a:ext cx="1692853" cy="672597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60960" rIns="121920" bIns="60960" numCol="1" spcCol="1270" anchor="ctr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3200" b="0" i="0" kern="1200" dirty="0" smtClean="0"/>
            <a:t>The film industry is a very important aspect of modern life and people’s entertainment.</a:t>
          </a:r>
          <a:endParaRPr lang="ru-RU" sz="3200" kern="1200" dirty="0"/>
        </a:p>
      </dsp:txBody>
      <dsp:txXfrm rot="-5400000">
        <a:off x="3793637" y="4329155"/>
        <a:ext cx="6643333" cy="1527577"/>
      </dsp:txXfrm>
    </dsp:sp>
    <dsp:sp modelId="{B6C95630-EF60-43F6-A1A6-5E97BEF129D2}">
      <dsp:nvSpPr>
        <dsp:cNvPr id="0" name=""/>
        <dsp:cNvSpPr/>
      </dsp:nvSpPr>
      <dsp:spPr>
        <a:xfrm>
          <a:off x="10278" y="4048561"/>
          <a:ext cx="3783359" cy="2088764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68580" rIns="137160" bIns="6858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i="0" kern="1200" dirty="0" smtClean="0"/>
            <a:t>the amount of movie tickets sold</a:t>
          </a:r>
          <a:endParaRPr lang="ru-RU" sz="3600" kern="1200" dirty="0"/>
        </a:p>
      </dsp:txBody>
      <dsp:txXfrm>
        <a:off x="112243" y="4150526"/>
        <a:ext cx="3579429" cy="18848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537C4AE-4E3F-4F3F-AA9B-78A33D0BA3F1}">
      <dsp:nvSpPr>
        <dsp:cNvPr id="0" name=""/>
        <dsp:cNvSpPr/>
      </dsp:nvSpPr>
      <dsp:spPr>
        <a:xfrm rot="5400000">
          <a:off x="5421383" y="-994404"/>
          <a:ext cx="3994897" cy="6982430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marL="285750" lvl="1" indent="-285750" algn="l" defTabSz="1822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4100" b="0" i="0" kern="1200" dirty="0" smtClean="0"/>
            <a:t>I can identify two main features of the statistics presented in the table below. The first one is that….The second one is that only…</a:t>
          </a:r>
          <a:endParaRPr lang="ru-RU" sz="4100" kern="1200" dirty="0"/>
        </a:p>
      </dsp:txBody>
      <dsp:txXfrm rot="-5400000">
        <a:off x="3927617" y="694377"/>
        <a:ext cx="6787415" cy="3604867"/>
      </dsp:txXfrm>
    </dsp:sp>
    <dsp:sp modelId="{A21154C1-16F7-4680-ADA7-72488517F397}">
      <dsp:nvSpPr>
        <dsp:cNvPr id="0" name=""/>
        <dsp:cNvSpPr/>
      </dsp:nvSpPr>
      <dsp:spPr>
        <a:xfrm>
          <a:off x="0" y="0"/>
          <a:ext cx="3927616" cy="49936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lvl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500" b="0" i="0" kern="1200" dirty="0" smtClean="0"/>
            <a:t>I can identify two main features of the statistics presented in the table below.</a:t>
          </a:r>
          <a:endParaRPr lang="ru-RU" sz="4500" kern="1200" dirty="0"/>
        </a:p>
      </dsp:txBody>
      <dsp:txXfrm>
        <a:off x="191730" y="191730"/>
        <a:ext cx="3544156" cy="461016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D2E315-D6D6-4C57-A36C-F107FA9AFB37}">
      <dsp:nvSpPr>
        <dsp:cNvPr id="0" name=""/>
        <dsp:cNvSpPr/>
      </dsp:nvSpPr>
      <dsp:spPr>
        <a:xfrm>
          <a:off x="5130" y="0"/>
          <a:ext cx="10505339" cy="43513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3840" tIns="121920" rIns="243840" bIns="121920" numCol="1" spcCol="1270" anchor="ctr" anchorCtr="0">
          <a:noAutofit/>
        </a:bodyPr>
        <a:lstStyle/>
        <a:p>
          <a:pPr lvl="0" algn="ctr" defTabSz="2844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400" b="0" i="0" kern="1200" dirty="0" smtClean="0">
              <a:solidFill>
                <a:schemeClr val="tx1"/>
              </a:solidFill>
            </a:rPr>
            <a:t>It is also worth mentioning that …. more …..than …..</a:t>
          </a:r>
          <a:endParaRPr lang="ru-RU" sz="6400" kern="1200" dirty="0">
            <a:solidFill>
              <a:schemeClr val="tx1"/>
            </a:solidFill>
          </a:endParaRPr>
        </a:p>
      </dsp:txBody>
      <dsp:txXfrm>
        <a:off x="217545" y="212415"/>
        <a:ext cx="10080509" cy="392650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27132F-6FE0-4E05-BE67-EC48504CAAD7}">
      <dsp:nvSpPr>
        <dsp:cNvPr id="0" name=""/>
        <dsp:cNvSpPr/>
      </dsp:nvSpPr>
      <dsp:spPr>
        <a:xfrm>
          <a:off x="5130" y="53"/>
          <a:ext cx="10505339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kern="1200" baseline="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my opinion the statistics on the diagram  reveal an important problem… I think (to my mind) …. because …… .</a:t>
          </a:r>
          <a:endParaRPr lang="ru-RU" sz="4100" kern="1200" dirty="0">
            <a:solidFill>
              <a:schemeClr val="tx1"/>
            </a:solidFill>
          </a:endParaRPr>
        </a:p>
      </dsp:txBody>
      <dsp:txXfrm>
        <a:off x="108744" y="103667"/>
        <a:ext cx="10298111" cy="1915324"/>
      </dsp:txXfrm>
    </dsp:sp>
    <dsp:sp modelId="{8ECCE134-24AA-4043-A423-6DA97E326360}">
      <dsp:nvSpPr>
        <dsp:cNvPr id="0" name=""/>
        <dsp:cNvSpPr/>
      </dsp:nvSpPr>
      <dsp:spPr>
        <a:xfrm>
          <a:off x="5130" y="2228732"/>
          <a:ext cx="10505339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78105" rIns="156210" bIns="78105" numCol="1" spcCol="1270" anchor="ctr" anchorCtr="0">
          <a:noAutofit/>
        </a:bodyPr>
        <a:lstStyle/>
        <a:p>
          <a:pPr lvl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100" b="0" i="0" kern="1200" dirty="0" smtClean="0">
              <a:solidFill>
                <a:schemeClr val="tx1"/>
              </a:solidFill>
            </a:rPr>
            <a:t>To solve this problem, they should…..</a:t>
          </a:r>
          <a:endParaRPr lang="ru-RU" sz="4100" kern="1200" dirty="0">
            <a:solidFill>
              <a:schemeClr val="tx1"/>
            </a:solidFill>
          </a:endParaRPr>
        </a:p>
      </dsp:txBody>
      <dsp:txXfrm>
        <a:off x="108744" y="2332346"/>
        <a:ext cx="10298111" cy="191532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EEBBE0-49FA-44F4-B0DC-4669F8C0AE1D}">
      <dsp:nvSpPr>
        <dsp:cNvPr id="0" name=""/>
        <dsp:cNvSpPr/>
      </dsp:nvSpPr>
      <dsp:spPr>
        <a:xfrm>
          <a:off x="4520" y="53"/>
          <a:ext cx="9255764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114300" rIns="2286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conclusion, I believe that ….. because …. .</a:t>
          </a:r>
          <a:endParaRPr lang="ru-RU" sz="6000" kern="1200" dirty="0">
            <a:solidFill>
              <a:schemeClr val="tx1"/>
            </a:solidFill>
          </a:endParaRPr>
        </a:p>
      </dsp:txBody>
      <dsp:txXfrm>
        <a:off x="108134" y="103667"/>
        <a:ext cx="9048536" cy="1915324"/>
      </dsp:txXfrm>
    </dsp:sp>
    <dsp:sp modelId="{1396852F-43A7-41BE-81B6-B95325D5795E}">
      <dsp:nvSpPr>
        <dsp:cNvPr id="0" name=""/>
        <dsp:cNvSpPr/>
      </dsp:nvSpPr>
      <dsp:spPr>
        <a:xfrm>
          <a:off x="4520" y="2228732"/>
          <a:ext cx="9255764" cy="212255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0" tIns="114300" rIns="228600" bIns="11430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6000" kern="1200" dirty="0" smtClean="0">
              <a:solidFill>
                <a:schemeClr val="tx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Calibri" panose="020F0502020204030204" pitchFamily="34" charset="0"/>
            </a:rPr>
            <a:t>In conclusion, I suppose that ….. because …. .</a:t>
          </a:r>
          <a:endParaRPr lang="ru-RU" sz="6000" kern="1200" dirty="0"/>
        </a:p>
      </dsp:txBody>
      <dsp:txXfrm>
        <a:off x="108134" y="2332346"/>
        <a:ext cx="9048536" cy="1915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66AAC6-BC02-4455-9D1F-89861A4499BE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BF8B9E-4EEF-4A32-B2D1-B80A3873E32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070158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038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797033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430386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805259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BF8B9E-4EEF-4A32-B2D1-B80A3873E328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9439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77803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17688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85970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47010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8582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56190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7926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997924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1194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832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08387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29F347-58CA-4FF9-B6CF-ACF48CB4AFFD}" type="datetimeFigureOut">
              <a:rPr lang="ru-RU" smtClean="0"/>
              <a:pPr/>
              <a:t>23.10.2022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A05534-78BE-4960-959E-17277511A57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530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slide" Target="slide9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slide" Target="slide9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slide" Target="slide9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7" Type="http://schemas.openxmlformats.org/officeDocument/2006/relationships/slide" Target="slide9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slide" Target="slide9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7" Type="http://schemas.openxmlformats.org/officeDocument/2006/relationships/slide" Target="slide27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26.xml"/><Relationship Id="rId5" Type="http://schemas.openxmlformats.org/officeDocument/2006/relationships/slide" Target="slide23.xml"/><Relationship Id="rId4" Type="http://schemas.openxmlformats.org/officeDocument/2006/relationships/slide" Target="slide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0"/>
            <a:ext cx="9144000" cy="1106129"/>
          </a:xfrm>
        </p:spPr>
        <p:txBody>
          <a:bodyPr/>
          <a:lstStyle/>
          <a:p>
            <a:r>
              <a:rPr lang="ru-RU" dirty="0" smtClean="0"/>
              <a:t>ЕГЭ Английский язык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2344994"/>
            <a:ext cx="9144000" cy="113562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Стратегия подготовки учащихся:</a:t>
            </a:r>
          </a:p>
          <a:p>
            <a:r>
              <a:rPr lang="ru-RU" dirty="0" smtClean="0"/>
              <a:t>Задание </a:t>
            </a:r>
            <a:r>
              <a:rPr lang="ru-RU" dirty="0" smtClean="0"/>
              <a:t>38-1, 38-2</a:t>
            </a:r>
            <a:r>
              <a:rPr lang="ru-RU" dirty="0" smtClean="0"/>
              <a:t>: </a:t>
            </a:r>
            <a:r>
              <a:rPr lang="ru-RU" dirty="0" smtClean="0"/>
              <a:t>Развёрнутое письменное высказывание с элементами рассуждения на основе таблицы/диаграммы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6543907" y="5738733"/>
            <a:ext cx="52997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>
                <a:solidFill>
                  <a:prstClr val="black"/>
                </a:solidFill>
              </a:rPr>
              <a:t>Авторы: Белоусова Т.Г., </a:t>
            </a:r>
            <a:r>
              <a:rPr lang="ru-RU" sz="2400" dirty="0" err="1">
                <a:solidFill>
                  <a:prstClr val="black"/>
                </a:solidFill>
              </a:rPr>
              <a:t>Взяткина</a:t>
            </a:r>
            <a:r>
              <a:rPr lang="ru-RU" sz="2400" dirty="0">
                <a:solidFill>
                  <a:prstClr val="black"/>
                </a:solidFill>
              </a:rPr>
              <a:t> Т.Ю..</a:t>
            </a:r>
          </a:p>
        </p:txBody>
      </p:sp>
    </p:spTree>
    <p:extLst>
      <p:ext uri="{BB962C8B-B14F-4D97-AF65-F5344CB8AC3E}">
        <p14:creationId xmlns:p14="http://schemas.microsoft.com/office/powerpoint/2010/main" val="2558452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855405"/>
          </a:xfrm>
        </p:spPr>
        <p:txBody>
          <a:bodyPr/>
          <a:lstStyle/>
          <a:p>
            <a:r>
              <a:rPr lang="en-US" sz="3600" dirty="0">
                <a:solidFill>
                  <a:srgbClr val="0070C0"/>
                </a:solidFill>
                <a:latin typeface="Arial Black" panose="020B0A04020102020204" pitchFamily="34" charset="0"/>
              </a:rPr>
              <a:t>Writing: </a:t>
            </a:r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Linkers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722671"/>
            <a:ext cx="10515600" cy="5454292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b="1" dirty="0" smtClean="0">
                <a:solidFill>
                  <a:srgbClr val="0070C0"/>
                </a:solidFill>
              </a:rPr>
              <a:t>opinions</a:t>
            </a:r>
          </a:p>
          <a:p>
            <a:r>
              <a:rPr lang="en-US" b="1" dirty="0"/>
              <a:t>a</a:t>
            </a:r>
            <a:r>
              <a:rPr lang="en-US" b="1" dirty="0" smtClean="0"/>
              <a:t>s far as somebody is concerned </a:t>
            </a:r>
            <a:r>
              <a:rPr lang="en-US" dirty="0" smtClean="0"/>
              <a:t>used when you want to emphasize that you are talking about the opinion of a particular person or group.</a:t>
            </a:r>
          </a:p>
          <a:p>
            <a:r>
              <a:rPr lang="en-US" b="1" dirty="0"/>
              <a:t>f</a:t>
            </a:r>
            <a:r>
              <a:rPr lang="en-US" b="1" dirty="0" smtClean="0"/>
              <a:t>rom somebody`s point of view </a:t>
            </a:r>
            <a:r>
              <a:rPr lang="en-US" dirty="0" smtClean="0"/>
              <a:t>used when saying what someone`s reaction to something is, based on how it affects them</a:t>
            </a:r>
          </a:p>
          <a:p>
            <a:r>
              <a:rPr lang="en-US" b="1" dirty="0"/>
              <a:t>i</a:t>
            </a:r>
            <a:r>
              <a:rPr lang="en-US" b="1" dirty="0" smtClean="0"/>
              <a:t>n my opinion/ in my view </a:t>
            </a:r>
            <a:r>
              <a:rPr lang="en-US" dirty="0" smtClean="0"/>
              <a:t>used when giving your opinion about something </a:t>
            </a:r>
          </a:p>
          <a:p>
            <a:r>
              <a:rPr lang="en-US" b="1" dirty="0" smtClean="0"/>
              <a:t>I believe that </a:t>
            </a:r>
            <a:r>
              <a:rPr lang="en-US" dirty="0" smtClean="0"/>
              <a:t>used about strongly hold beliefs (moral issues)</a:t>
            </a:r>
          </a:p>
          <a:p>
            <a:pPr marL="0" indent="0">
              <a:buNone/>
            </a:pPr>
            <a:r>
              <a:rPr lang="en-US" dirty="0" smtClean="0">
                <a:solidFill>
                  <a:srgbClr val="FF0000"/>
                </a:solidFill>
              </a:rPr>
              <a:t>examples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b="1" dirty="0" smtClean="0"/>
              <a:t>for example </a:t>
            </a:r>
            <a:r>
              <a:rPr lang="en-US" dirty="0" smtClean="0"/>
              <a:t>used when giving an example of the kind of thing that you have just mentioned </a:t>
            </a:r>
          </a:p>
          <a:p>
            <a:r>
              <a:rPr lang="en-US" b="1" dirty="0"/>
              <a:t>f</a:t>
            </a:r>
            <a:r>
              <a:rPr lang="en-US" b="1" dirty="0" smtClean="0"/>
              <a:t>or instance </a:t>
            </a:r>
            <a:r>
              <a:rPr lang="en-US" dirty="0" smtClean="0"/>
              <a:t>means the same as for example, but it is slightly less formal </a:t>
            </a:r>
          </a:p>
          <a:p>
            <a:r>
              <a:rPr lang="en-US" b="1" dirty="0" smtClean="0"/>
              <a:t>Particularly/in particular </a:t>
            </a:r>
            <a:r>
              <a:rPr lang="en-US" dirty="0" smtClean="0"/>
              <a:t>(adverb) used when saying that something is especially true about someone or something 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13819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"/>
            <a:ext cx="10515600" cy="1253612"/>
          </a:xfrm>
        </p:spPr>
        <p:txBody>
          <a:bodyPr/>
          <a:lstStyle/>
          <a:p>
            <a:r>
              <a:rPr lang="en-US" sz="3600" dirty="0">
                <a:solidFill>
                  <a:srgbClr val="0070C0"/>
                </a:solidFill>
                <a:latin typeface="Arial Black" panose="020B0A04020102020204" pitchFamily="34" charset="0"/>
              </a:rPr>
              <a:t>Writing: </a:t>
            </a:r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Linkers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135625"/>
            <a:ext cx="10515600" cy="5619135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sz="3100" b="1" dirty="0" smtClean="0">
                <a:solidFill>
                  <a:srgbClr val="0070C0"/>
                </a:solidFill>
              </a:rPr>
              <a:t>ordering</a:t>
            </a:r>
          </a:p>
          <a:p>
            <a:r>
              <a:rPr lang="en-US" b="1" dirty="0"/>
              <a:t>f</a:t>
            </a:r>
            <a:r>
              <a:rPr lang="en-US" b="1" dirty="0" smtClean="0"/>
              <a:t>irstly/first (adverb) </a:t>
            </a:r>
            <a:r>
              <a:rPr lang="en-US" dirty="0" smtClean="0"/>
              <a:t>used when mentioning the first in a list of reasons, arguments, or parts of an essay</a:t>
            </a:r>
          </a:p>
          <a:p>
            <a:r>
              <a:rPr lang="en-US" b="1" dirty="0"/>
              <a:t>f</a:t>
            </a:r>
            <a:r>
              <a:rPr lang="en-US" b="1" dirty="0" smtClean="0"/>
              <a:t>irst of all </a:t>
            </a:r>
            <a:r>
              <a:rPr lang="en-US" dirty="0" smtClean="0"/>
              <a:t>used especially when the first thing that you mention is the most important thing </a:t>
            </a:r>
          </a:p>
          <a:p>
            <a:r>
              <a:rPr lang="en-US" b="1" dirty="0"/>
              <a:t>s</a:t>
            </a:r>
            <a:r>
              <a:rPr lang="en-US" b="1" dirty="0" smtClean="0"/>
              <a:t>econdly/second (adverb)</a:t>
            </a:r>
            <a:r>
              <a:rPr lang="en-US" dirty="0" smtClean="0"/>
              <a:t> used when mentioning the second in a list of reasons, </a:t>
            </a:r>
            <a:r>
              <a:rPr lang="en-US" dirty="0" err="1" smtClean="0"/>
              <a:t>agruments</a:t>
            </a:r>
            <a:r>
              <a:rPr lang="en-US" dirty="0" smtClean="0"/>
              <a:t>, or parts of an essay </a:t>
            </a:r>
          </a:p>
          <a:p>
            <a:r>
              <a:rPr lang="en-US" b="1" dirty="0"/>
              <a:t>i</a:t>
            </a:r>
            <a:r>
              <a:rPr lang="en-US" b="1" dirty="0" smtClean="0"/>
              <a:t>n addition </a:t>
            </a:r>
            <a:r>
              <a:rPr lang="en-US" dirty="0" smtClean="0"/>
              <a:t>as well as what you have already mentioned </a:t>
            </a:r>
            <a:r>
              <a:rPr lang="en-US" b="1" dirty="0" smtClean="0">
                <a:solidFill>
                  <a:srgbClr val="FF0000"/>
                </a:solidFill>
              </a:rPr>
              <a:t>(</a:t>
            </a:r>
            <a:r>
              <a:rPr lang="ru-RU" dirty="0" smtClean="0">
                <a:solidFill>
                  <a:srgbClr val="FF0000"/>
                </a:solidFill>
              </a:rPr>
              <a:t>не вводят новую информацию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b="1" dirty="0" smtClean="0"/>
              <a:t>Furthermore/moreover </a:t>
            </a:r>
            <a:r>
              <a:rPr lang="en-US" dirty="0" smtClean="0"/>
              <a:t>(adverb) as well as what you have already mentioned, suggesting that what you are saying is just as important or even more important than what you have already said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ru-RU" dirty="0">
                <a:solidFill>
                  <a:srgbClr val="FF0000"/>
                </a:solidFill>
              </a:rPr>
              <a:t>не вводят новую информацию</a:t>
            </a:r>
            <a:r>
              <a:rPr lang="en-US" dirty="0" smtClean="0">
                <a:solidFill>
                  <a:srgbClr val="FF0000"/>
                </a:solidFill>
              </a:rPr>
              <a:t>)</a:t>
            </a:r>
          </a:p>
          <a:p>
            <a:pPr marL="0" indent="0">
              <a:buNone/>
            </a:pPr>
            <a:r>
              <a:rPr lang="en-US" sz="3100" b="1" dirty="0" smtClean="0">
                <a:solidFill>
                  <a:srgbClr val="0070C0"/>
                </a:solidFill>
              </a:rPr>
              <a:t>concluding</a:t>
            </a:r>
          </a:p>
          <a:p>
            <a:r>
              <a:rPr lang="en-US" b="1" dirty="0"/>
              <a:t>i</a:t>
            </a:r>
            <a:r>
              <a:rPr lang="en-US" b="1" dirty="0" smtClean="0"/>
              <a:t>n conclusion a phrase </a:t>
            </a:r>
            <a:r>
              <a:rPr lang="en-US" dirty="0" smtClean="0"/>
              <a:t>used at the beginning of the final paragraph of an essay or article, when you want to write about the main things that you have mentioned in it</a:t>
            </a:r>
          </a:p>
          <a:p>
            <a:r>
              <a:rPr lang="en-US" b="1" dirty="0" smtClean="0"/>
              <a:t>To summarize/to sum up </a:t>
            </a:r>
            <a:r>
              <a:rPr lang="en-US" dirty="0" smtClean="0"/>
              <a:t>used when referring to the main things that you have mentioned in it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0903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870116"/>
          </a:xfrm>
        </p:spPr>
        <p:txBody>
          <a:bodyPr>
            <a:normAutofit/>
          </a:bodyPr>
          <a:lstStyle/>
          <a:p>
            <a:r>
              <a:rPr lang="en-US" sz="5400" b="1" dirty="0" smtClean="0">
                <a:solidFill>
                  <a:srgbClr val="FF0000"/>
                </a:solidFill>
              </a:rPr>
              <a:t>Glossary </a:t>
            </a:r>
            <a:endParaRPr lang="ru-RU" sz="5400" b="1" dirty="0">
              <a:solidFill>
                <a:srgbClr val="FF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0073" y="1379621"/>
            <a:ext cx="10515600" cy="495776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Лексика предполагает использование синонимов и разнообразных грамматических конструкций.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</a:t>
            </a:r>
            <a:r>
              <a:rPr lang="en-US" dirty="0" smtClean="0"/>
              <a:t>The graph shows/indicates/depicts/ illustrates/ compares/ changes/ provides/ gives information/data about… From the graph it is clear … As can be seen from the graph.</a:t>
            </a:r>
          </a:p>
          <a:p>
            <a:pPr marL="0" indent="0">
              <a:buNone/>
            </a:pP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 smtClean="0">
                <a:solidFill>
                  <a:srgbClr val="0070C0"/>
                </a:solidFill>
              </a:rPr>
              <a:t>  # </a:t>
            </a:r>
            <a:r>
              <a:rPr lang="en-US" dirty="0" smtClean="0">
                <a:solidFill>
                  <a:srgbClr val="FF0000"/>
                </a:solidFill>
              </a:rPr>
              <a:t>The graph shows </a:t>
            </a:r>
            <a:r>
              <a:rPr lang="en-US" dirty="0" smtClean="0">
                <a:solidFill>
                  <a:srgbClr val="0070C0"/>
                </a:solidFill>
              </a:rPr>
              <a:t>the percentage of children using the mobile phones over a year.  </a:t>
            </a:r>
          </a:p>
          <a:p>
            <a:pPr marL="0" indent="0">
              <a:buNone/>
            </a:pPr>
            <a:r>
              <a:rPr lang="ru-RU" dirty="0" smtClean="0"/>
              <a:t>Поскольку на любом графике отражаются спады и падения, основные глаголы, которые нужно использовать, отражены в таблице.  </a:t>
            </a:r>
            <a:endParaRPr lang="ru-RU" dirty="0"/>
          </a:p>
        </p:txBody>
      </p:sp>
      <p:sp>
        <p:nvSpPr>
          <p:cNvPr id="4" name="Стрелка вниз 3"/>
          <p:cNvSpPr/>
          <p:nvPr/>
        </p:nvSpPr>
        <p:spPr>
          <a:xfrm>
            <a:off x="2438400" y="5358063"/>
            <a:ext cx="481263" cy="7860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5552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2232"/>
            <a:ext cx="10515600" cy="752167"/>
          </a:xfrm>
        </p:spPr>
        <p:txBody>
          <a:bodyPr>
            <a:normAutofit/>
          </a:bodyPr>
          <a:lstStyle/>
          <a:p>
            <a:r>
              <a:rPr lang="ru-RU" dirty="0" smtClean="0"/>
              <a:t>Рост показателей графика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62874906"/>
              </p:ext>
            </p:extLst>
          </p:nvPr>
        </p:nvGraphicFramePr>
        <p:xfrm>
          <a:off x="838200" y="1061886"/>
          <a:ext cx="10515600" cy="5560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86008424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0156107"/>
                    </a:ext>
                  </a:extLst>
                </a:gridCol>
              </a:tblGrid>
              <a:tr h="98949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Глаголы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Существительные 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738511"/>
                  </a:ext>
                </a:extLst>
              </a:tr>
              <a:tr h="871028">
                <a:tc>
                  <a:txBody>
                    <a:bodyPr/>
                    <a:lstStyle/>
                    <a:p>
                      <a:r>
                        <a:rPr lang="en-US" dirty="0" smtClean="0"/>
                        <a:t>To increase – </a:t>
                      </a:r>
                      <a:r>
                        <a:rPr lang="ru-RU" dirty="0" smtClean="0"/>
                        <a:t>увеличиваться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Rise </a:t>
                      </a:r>
                      <a:r>
                        <a:rPr lang="ru-RU" dirty="0" smtClean="0"/>
                        <a:t>– повышение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309836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raise </a:t>
                      </a:r>
                      <a:r>
                        <a:rPr lang="ru-RU" dirty="0" smtClean="0"/>
                        <a:t>– подниматься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Growth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– рост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0434937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rise </a:t>
                      </a:r>
                      <a:r>
                        <a:rPr lang="ru-RU" dirty="0" smtClean="0"/>
                        <a:t>– вырастать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Jump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– </a:t>
                      </a:r>
                      <a:r>
                        <a:rPr lang="ru-RU" baseline="0" dirty="0" err="1" smtClean="0"/>
                        <a:t>скачёк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3840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grow</a:t>
                      </a:r>
                      <a:r>
                        <a:rPr lang="ru-RU" dirty="0" smtClean="0"/>
                        <a:t> – расти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Soar - </a:t>
                      </a:r>
                      <a:r>
                        <a:rPr lang="ru-RU" dirty="0" smtClean="0"/>
                        <a:t>усиление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277354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go up</a:t>
                      </a:r>
                      <a:r>
                        <a:rPr lang="ru-RU" dirty="0" smtClean="0"/>
                        <a:t> – увеличиваться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Upsurge </a:t>
                      </a:r>
                      <a:r>
                        <a:rPr lang="ru-RU" dirty="0" smtClean="0"/>
                        <a:t> - всплеск</a:t>
                      </a:r>
                      <a:r>
                        <a:rPr lang="ru-RU" baseline="0" dirty="0" smtClean="0"/>
                        <a:t> 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294909"/>
                  </a:ext>
                </a:extLst>
              </a:tr>
              <a:tr h="1422930">
                <a:tc>
                  <a:txBody>
                    <a:bodyPr/>
                    <a:lstStyle/>
                    <a:p>
                      <a:r>
                        <a:rPr lang="en-US" dirty="0" smtClean="0"/>
                        <a:t>To jump</a:t>
                      </a:r>
                      <a:r>
                        <a:rPr lang="ru-RU" dirty="0" smtClean="0"/>
                        <a:t> – скачкообразно увеличиваться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To move up </a:t>
                      </a:r>
                      <a:r>
                        <a:rPr lang="ru-RU" dirty="0" smtClean="0"/>
                        <a:t>– продвигаться вверх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To rocket </a:t>
                      </a:r>
                      <a:r>
                        <a:rPr lang="ru-RU" dirty="0" smtClean="0"/>
                        <a:t>– стремительно расти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Upturn</a:t>
                      </a:r>
                      <a:r>
                        <a:rPr lang="ru-RU" dirty="0" smtClean="0"/>
                        <a:t> – рост, улучшение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Upward trend </a:t>
                      </a:r>
                      <a:r>
                        <a:rPr lang="ru-RU" dirty="0" smtClean="0"/>
                        <a:t>– восходящая тенденция 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16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076195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2232"/>
            <a:ext cx="10515600" cy="752167"/>
          </a:xfrm>
        </p:spPr>
        <p:txBody>
          <a:bodyPr>
            <a:normAutofit/>
          </a:bodyPr>
          <a:lstStyle/>
          <a:p>
            <a:r>
              <a:rPr lang="ru-RU" dirty="0" smtClean="0"/>
              <a:t>Снижение показателей графика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9086987"/>
              </p:ext>
            </p:extLst>
          </p:nvPr>
        </p:nvGraphicFramePr>
        <p:xfrm>
          <a:off x="838200" y="1061886"/>
          <a:ext cx="10515600" cy="55601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86008424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0156107"/>
                    </a:ext>
                  </a:extLst>
                </a:gridCol>
              </a:tblGrid>
              <a:tr h="98949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Глаголы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Существительные 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738511"/>
                  </a:ext>
                </a:extLst>
              </a:tr>
              <a:tr h="871028">
                <a:tc>
                  <a:txBody>
                    <a:bodyPr/>
                    <a:lstStyle/>
                    <a:p>
                      <a:r>
                        <a:rPr lang="en-US" dirty="0" smtClean="0"/>
                        <a:t>To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decrease</a:t>
                      </a:r>
                      <a:r>
                        <a:rPr lang="en-US" dirty="0" smtClean="0"/>
                        <a:t> – </a:t>
                      </a:r>
                      <a:r>
                        <a:rPr lang="ru-RU" dirty="0" smtClean="0"/>
                        <a:t>падать,</a:t>
                      </a:r>
                      <a:r>
                        <a:rPr lang="ru-RU" baseline="0" dirty="0" smtClean="0"/>
                        <a:t> уменьшаться </a:t>
                      </a:r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Fall </a:t>
                      </a:r>
                      <a:r>
                        <a:rPr lang="ru-RU" dirty="0" smtClean="0"/>
                        <a:t>– падение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309836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reduce </a:t>
                      </a:r>
                      <a:r>
                        <a:rPr lang="ru-RU" dirty="0" smtClean="0"/>
                        <a:t>– сокращаться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Drop </a:t>
                      </a:r>
                      <a:r>
                        <a:rPr lang="ru-RU" baseline="0" dirty="0" smtClean="0"/>
                        <a:t>– обрушение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0434937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decline </a:t>
                      </a:r>
                      <a:r>
                        <a:rPr lang="ru-RU" dirty="0" smtClean="0"/>
                        <a:t>– убывать</a:t>
                      </a:r>
                      <a:r>
                        <a:rPr lang="ru-RU" baseline="0" dirty="0" smtClean="0"/>
                        <a:t> 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aseline="0" dirty="0" smtClean="0"/>
                        <a:t>Decline </a:t>
                      </a:r>
                      <a:r>
                        <a:rPr lang="ru-RU" baseline="0" dirty="0" smtClean="0"/>
                        <a:t>– понижение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3840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come</a:t>
                      </a:r>
                      <a:r>
                        <a:rPr lang="en-US" baseline="0" dirty="0" smtClean="0"/>
                        <a:t> down </a:t>
                      </a:r>
                      <a:r>
                        <a:rPr lang="ru-RU" dirty="0" smtClean="0"/>
                        <a:t> – опускаться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Slump – </a:t>
                      </a:r>
                      <a:r>
                        <a:rPr lang="ru-RU" dirty="0" smtClean="0"/>
                        <a:t>снижение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277354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go</a:t>
                      </a:r>
                      <a:r>
                        <a:rPr lang="en-US" baseline="0" dirty="0" smtClean="0"/>
                        <a:t> down</a:t>
                      </a:r>
                      <a:r>
                        <a:rPr lang="ru-RU" dirty="0" smtClean="0"/>
                        <a:t> – понижаться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Deduction </a:t>
                      </a:r>
                      <a:r>
                        <a:rPr lang="ru-RU" dirty="0" smtClean="0"/>
                        <a:t> - понижение,</a:t>
                      </a:r>
                      <a:r>
                        <a:rPr lang="ru-RU" baseline="0" dirty="0" smtClean="0"/>
                        <a:t> ухудшение </a:t>
                      </a:r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294909"/>
                  </a:ext>
                </a:extLst>
              </a:tr>
              <a:tr h="1422930">
                <a:tc>
                  <a:txBody>
                    <a:bodyPr/>
                    <a:lstStyle/>
                    <a:p>
                      <a:r>
                        <a:rPr lang="en-US" dirty="0" smtClean="0"/>
                        <a:t>To drop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dirty="0" smtClean="0"/>
                        <a:t> – падать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To</a:t>
                      </a:r>
                      <a:r>
                        <a:rPr lang="en-US" baseline="0" dirty="0" smtClean="0"/>
                        <a:t> fall off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– резко</a:t>
                      </a:r>
                      <a:r>
                        <a:rPr lang="ru-RU" baseline="0" dirty="0" smtClean="0"/>
                        <a:t> понижаться </a:t>
                      </a:r>
                      <a:r>
                        <a:rPr lang="ru-RU" dirty="0" smtClean="0"/>
                        <a:t>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To slump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dirty="0" smtClean="0"/>
                        <a:t>– резко</a:t>
                      </a:r>
                      <a:r>
                        <a:rPr lang="ru-RU" baseline="0" dirty="0" smtClean="0"/>
                        <a:t> падать </a:t>
                      </a:r>
                      <a:r>
                        <a:rPr lang="ru-RU" dirty="0" smtClean="0"/>
                        <a:t> 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To plummet – </a:t>
                      </a:r>
                      <a:r>
                        <a:rPr lang="ru-RU" dirty="0" smtClean="0"/>
                        <a:t>стремительно понижаться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Downturn</a:t>
                      </a:r>
                      <a:r>
                        <a:rPr lang="ru-RU" dirty="0" smtClean="0"/>
                        <a:t> – изменение</a:t>
                      </a:r>
                      <a:r>
                        <a:rPr lang="ru-RU" baseline="0" dirty="0" smtClean="0"/>
                        <a:t> в сторону понижения</a:t>
                      </a:r>
                      <a:endParaRPr lang="en-US" dirty="0" smtClean="0"/>
                    </a:p>
                    <a:p>
                      <a:r>
                        <a:rPr lang="en-US" dirty="0" smtClean="0"/>
                        <a:t>Downward trend </a:t>
                      </a:r>
                      <a:r>
                        <a:rPr lang="ru-RU" dirty="0" smtClean="0"/>
                        <a:t>– тенденция</a:t>
                      </a:r>
                      <a:r>
                        <a:rPr lang="ru-RU" baseline="0" dirty="0" smtClean="0"/>
                        <a:t> к снижению </a:t>
                      </a:r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16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49775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62232"/>
            <a:ext cx="10515600" cy="752167"/>
          </a:xfrm>
        </p:spPr>
        <p:txBody>
          <a:bodyPr>
            <a:normAutofit/>
          </a:bodyPr>
          <a:lstStyle/>
          <a:p>
            <a:r>
              <a:rPr lang="ru-RU" dirty="0" smtClean="0"/>
              <a:t>Стабильность показателей графика 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53844516"/>
              </p:ext>
            </p:extLst>
          </p:nvPr>
        </p:nvGraphicFramePr>
        <p:xfrm>
          <a:off x="838200" y="1061886"/>
          <a:ext cx="10515600" cy="563104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57800">
                  <a:extLst>
                    <a:ext uri="{9D8B030D-6E8A-4147-A177-3AD203B41FA5}">
                      <a16:colId xmlns:a16="http://schemas.microsoft.com/office/drawing/2014/main" val="860084241"/>
                    </a:ext>
                  </a:extLst>
                </a:gridCol>
                <a:gridCol w="5257800">
                  <a:extLst>
                    <a:ext uri="{9D8B030D-6E8A-4147-A177-3AD203B41FA5}">
                      <a16:colId xmlns:a16="http://schemas.microsoft.com/office/drawing/2014/main" val="400156107"/>
                    </a:ext>
                  </a:extLst>
                </a:gridCol>
              </a:tblGrid>
              <a:tr h="989495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Глаголы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Существительные 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08738511"/>
                  </a:ext>
                </a:extLst>
              </a:tr>
              <a:tr h="871028">
                <a:tc>
                  <a:txBody>
                    <a:bodyPr/>
                    <a:lstStyle/>
                    <a:p>
                      <a:r>
                        <a:rPr lang="en-US" dirty="0" smtClean="0"/>
                        <a:t>To</a:t>
                      </a:r>
                      <a:r>
                        <a:rPr lang="en-US" baseline="0" dirty="0" smtClean="0"/>
                        <a:t> remain constant</a:t>
                      </a:r>
                      <a:r>
                        <a:rPr lang="en-US" dirty="0" smtClean="0"/>
                        <a:t>– </a:t>
                      </a:r>
                      <a:r>
                        <a:rPr lang="ru-RU" dirty="0" smtClean="0"/>
                        <a:t>остаётся</a:t>
                      </a:r>
                      <a:r>
                        <a:rPr lang="ru-RU" baseline="0" dirty="0" smtClean="0"/>
                        <a:t> постоянным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Stagnation – </a:t>
                      </a:r>
                      <a:r>
                        <a:rPr lang="ru-RU" dirty="0" smtClean="0"/>
                        <a:t>стагнация, застой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66309836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remain</a:t>
                      </a:r>
                      <a:r>
                        <a:rPr lang="en-US" baseline="0" dirty="0" smtClean="0"/>
                        <a:t> stable</a:t>
                      </a:r>
                      <a:r>
                        <a:rPr lang="en-US" dirty="0" smtClean="0"/>
                        <a:t> </a:t>
                      </a:r>
                      <a:r>
                        <a:rPr lang="ru-RU" dirty="0" smtClean="0"/>
                        <a:t>– остаётся неизменным 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Stabilization </a:t>
                      </a:r>
                      <a:r>
                        <a:rPr lang="ru-RU" dirty="0" smtClean="0"/>
                        <a:t>– стабилизация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0434937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stagnate </a:t>
                      </a:r>
                      <a:r>
                        <a:rPr lang="ru-RU" dirty="0" smtClean="0"/>
                        <a:t>– застаиваться</a:t>
                      </a:r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053840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</a:t>
                      </a:r>
                      <a:r>
                        <a:rPr lang="en-US" baseline="0" dirty="0" smtClean="0"/>
                        <a:t>level off </a:t>
                      </a:r>
                      <a:r>
                        <a:rPr lang="ru-RU" dirty="0" smtClean="0"/>
                        <a:t> – выравниваться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95277354"/>
                  </a:ext>
                </a:extLst>
              </a:tr>
              <a:tr h="569172">
                <a:tc>
                  <a:txBody>
                    <a:bodyPr/>
                    <a:lstStyle/>
                    <a:p>
                      <a:r>
                        <a:rPr lang="en-US" dirty="0" smtClean="0"/>
                        <a:t>To stabilize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dirty="0" smtClean="0"/>
                        <a:t> – стабилизироваться</a:t>
                      </a:r>
                      <a:r>
                        <a:rPr lang="ru-RU" baseline="0" dirty="0" smtClean="0"/>
                        <a:t>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40294909"/>
                  </a:ext>
                </a:extLst>
              </a:tr>
              <a:tr h="1422930">
                <a:tc>
                  <a:txBody>
                    <a:bodyPr/>
                    <a:lstStyle/>
                    <a:p>
                      <a:r>
                        <a:rPr lang="en-US" dirty="0" smtClean="0"/>
                        <a:t>To stay at the same level – </a:t>
                      </a:r>
                      <a:r>
                        <a:rPr lang="ru-RU" dirty="0" smtClean="0"/>
                        <a:t>оставаться на том же уровне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21613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522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340728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03158"/>
            <a:ext cx="10515600" cy="5345125"/>
          </a:xfrm>
        </p:spPr>
        <p:txBody>
          <a:bodyPr/>
          <a:lstStyle/>
          <a:p>
            <a:r>
              <a:rPr lang="ru-RU" dirty="0" smtClean="0">
                <a:solidFill>
                  <a:srgbClr val="00B0F0"/>
                </a:solidFill>
              </a:rPr>
              <a:t>Лексика для описания </a:t>
            </a:r>
            <a:r>
              <a:rPr lang="ru-RU" i="1" dirty="0" smtClean="0">
                <a:solidFill>
                  <a:srgbClr val="00B0F0"/>
                </a:solidFill>
              </a:rPr>
              <a:t>экстремумов</a:t>
            </a:r>
            <a:r>
              <a:rPr lang="ru-RU" i="1" dirty="0" smtClean="0"/>
              <a:t>: </a:t>
            </a:r>
            <a:r>
              <a:rPr lang="en-US" dirty="0" smtClean="0"/>
              <a:t>to reach a low point/to peak/to reach a peak/to top out – </a:t>
            </a:r>
            <a:r>
              <a:rPr lang="ru-RU" dirty="0" smtClean="0"/>
              <a:t>достигать наивысшей точки; </a:t>
            </a:r>
          </a:p>
          <a:p>
            <a:pPr marL="0" indent="0">
              <a:buNone/>
            </a:pPr>
            <a:r>
              <a:rPr lang="ru-RU" i="1" dirty="0"/>
              <a:t> </a:t>
            </a:r>
            <a:r>
              <a:rPr lang="en-US" dirty="0" smtClean="0"/>
              <a:t>to reach a low point/ to bottom out </a:t>
            </a:r>
            <a:r>
              <a:rPr lang="en-US" i="1" dirty="0" smtClean="0"/>
              <a:t>– </a:t>
            </a:r>
            <a:r>
              <a:rPr lang="ru-RU" dirty="0" smtClean="0"/>
              <a:t>достигать «дна»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r>
              <a:rPr lang="ru-RU" i="1" dirty="0" smtClean="0">
                <a:solidFill>
                  <a:srgbClr val="00B0F0"/>
                </a:solidFill>
              </a:rPr>
              <a:t>Выражения временного периода: </a:t>
            </a:r>
            <a:r>
              <a:rPr lang="en-US" dirty="0" smtClean="0"/>
              <a:t>over the next…/for the following… (for the following two month… over the next six month …) from … to/between … during (during the first three month). </a:t>
            </a:r>
          </a:p>
          <a:p>
            <a:pPr marL="0" indent="0">
              <a:buNone/>
            </a:pPr>
            <a:r>
              <a:rPr lang="en-US" i="1" dirty="0">
                <a:solidFill>
                  <a:srgbClr val="00B0F0"/>
                </a:solidFill>
              </a:rPr>
              <a:t> </a:t>
            </a:r>
            <a:r>
              <a:rPr lang="en-US" i="1" dirty="0" smtClean="0">
                <a:solidFill>
                  <a:srgbClr val="00B0F0"/>
                </a:solidFill>
              </a:rPr>
              <a:t> </a:t>
            </a:r>
            <a:r>
              <a:rPr lang="ru-RU" dirty="0" smtClean="0">
                <a:solidFill>
                  <a:srgbClr val="00B0F0"/>
                </a:solidFill>
              </a:rPr>
              <a:t>Наречия и прилагательные для описания скорости и качества изменений и динамики в целом: </a:t>
            </a:r>
            <a:r>
              <a:rPr lang="en-US" dirty="0" smtClean="0"/>
              <a:t>dramatic, enormous, temporary, steady, significant. </a:t>
            </a:r>
            <a:r>
              <a:rPr lang="ru-RU" dirty="0" smtClean="0">
                <a:solidFill>
                  <a:srgbClr val="00B0F0"/>
                </a:solidFill>
              </a:rPr>
              <a:t>Небольшие изменения: </a:t>
            </a:r>
            <a:r>
              <a:rPr lang="en-US" dirty="0" smtClean="0"/>
              <a:t>gently, gradually. </a:t>
            </a:r>
            <a:r>
              <a:rPr lang="ru-RU" dirty="0" smtClean="0">
                <a:solidFill>
                  <a:srgbClr val="00B0F0"/>
                </a:solidFill>
              </a:rPr>
              <a:t>Значительные изменения: </a:t>
            </a:r>
            <a:r>
              <a:rPr lang="en-US" dirty="0" smtClean="0"/>
              <a:t>suddenly, sharply, dramatically. </a:t>
            </a:r>
            <a:endParaRPr lang="ru-RU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812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4206" y="3540035"/>
            <a:ext cx="2562496" cy="673309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002890"/>
            <a:ext cx="10926097" cy="5678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Arial Black" panose="020B0A04020102020204" pitchFamily="34" charset="0"/>
              </a:rPr>
              <a:t>Imagine that you are doing a project on what book genres are popular among teenagers. You have collected some data on the subject – the results of the opinion polls (see the table below). Comment on the data in the table and give your personal opinion on the subject of the project.  </a:t>
            </a:r>
            <a:endParaRPr lang="ru-RU" sz="2000" dirty="0" smtClean="0"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07670"/>
              </p:ext>
            </p:extLst>
          </p:nvPr>
        </p:nvGraphicFramePr>
        <p:xfrm>
          <a:off x="1548580" y="2241755"/>
          <a:ext cx="896538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2691">
                  <a:extLst>
                    <a:ext uri="{9D8B030D-6E8A-4147-A177-3AD203B41FA5}">
                      <a16:colId xmlns:a16="http://schemas.microsoft.com/office/drawing/2014/main" val="3887779095"/>
                    </a:ext>
                  </a:extLst>
                </a:gridCol>
                <a:gridCol w="4482691">
                  <a:extLst>
                    <a:ext uri="{9D8B030D-6E8A-4147-A177-3AD203B41FA5}">
                      <a16:colId xmlns:a16="http://schemas.microsoft.com/office/drawing/2014/main" val="1756516917"/>
                    </a:ext>
                  </a:extLst>
                </a:gridCol>
              </a:tblGrid>
              <a:tr h="41049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Book</a:t>
                      </a:r>
                      <a:r>
                        <a:rPr lang="en-US" sz="2400" baseline="0" dirty="0" smtClean="0"/>
                        <a:t> genre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Number of reasons (%)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166355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Adventure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55.4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77215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Detective/war/ spy stories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55.3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817376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Sports stories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49.2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44240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Animal Stories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27.2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41669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Romance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17.6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085153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1562" y="4984955"/>
            <a:ext cx="578628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>
                <a:latin typeface="Arial Black" panose="020B0A04020102020204" pitchFamily="34" charset="0"/>
              </a:rPr>
              <a:t>Write 200-250 words.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Use the following plan</a:t>
            </a:r>
            <a:r>
              <a:rPr lang="en-US" sz="2000" b="1" dirty="0" smtClean="0">
                <a:latin typeface="Arial Black" panose="020B0A04020102020204" pitchFamily="34" charset="0"/>
              </a:rPr>
              <a:t>: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-make an opening statement on the subject of the project work;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-select and report 2-3 main features;</a:t>
            </a:r>
          </a:p>
          <a:p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87845" y="4926693"/>
            <a:ext cx="62041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Black" panose="020B0A04020102020204" pitchFamily="34" charset="0"/>
              </a:rPr>
              <a:t>-</a:t>
            </a:r>
            <a:r>
              <a:rPr lang="en-US" sz="2000" b="1" dirty="0">
                <a:latin typeface="Arial Black" panose="020B0A04020102020204" pitchFamily="34" charset="0"/>
              </a:rPr>
              <a:t>make 1-2 comparisons where relevant;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-outline a problem that can arise with  reading and suggest the way of solving it;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-draw a conclusion giving your personal opinion on the importance of reading in human life.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8660" y="200688"/>
            <a:ext cx="823815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Задание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38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.1</a:t>
            </a:r>
            <a:r>
              <a:rPr lang="en-US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образец написания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061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"/>
            <a:ext cx="10926097" cy="1120876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Задание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sample</a:t>
            </a:r>
            <a:b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002890"/>
            <a:ext cx="10926097" cy="5678129"/>
          </a:xfrm>
        </p:spPr>
        <p:txBody>
          <a:bodyPr>
            <a:normAutofit lnSpcReduction="10000"/>
          </a:bodyPr>
          <a:lstStyle/>
          <a:p>
            <a:pPr marL="514350" indent="-514350">
              <a:buAutoNum type="arabicPeriod"/>
            </a:pPr>
            <a:r>
              <a:rPr lang="en-US" dirty="0" smtClean="0"/>
              <a:t>Modern teenagers are believed to read less than previous generations did. </a:t>
            </a:r>
            <a:r>
              <a:rPr lang="en-US" u="sng" dirty="0" smtClean="0"/>
              <a:t>As part of my project on an important topic </a:t>
            </a:r>
            <a:r>
              <a:rPr lang="en-US" dirty="0" smtClean="0"/>
              <a:t>of teenage reading habits </a:t>
            </a:r>
            <a:r>
              <a:rPr lang="en-US" u="sng" dirty="0" smtClean="0"/>
              <a:t>I have found some data </a:t>
            </a:r>
            <a:r>
              <a:rPr lang="en-US" dirty="0" smtClean="0"/>
              <a:t>to disprove this believe and demonstrate that today`s adolescents read quite a number of book genres. </a:t>
            </a:r>
          </a:p>
          <a:p>
            <a:pPr marL="514350" indent="-514350">
              <a:buAutoNum type="arabicPeriod"/>
            </a:pPr>
            <a:r>
              <a:rPr lang="en-US" u="sng" dirty="0" smtClean="0"/>
              <a:t>Overall, it can be seen from the table </a:t>
            </a:r>
            <a:r>
              <a:rPr lang="en-US" dirty="0" smtClean="0"/>
              <a:t>that adventure and detective stories as well as books about war, spies and sports lead the way, representing the literary genres modern teenagers are most interested in. </a:t>
            </a:r>
            <a:r>
              <a:rPr lang="en-US" u="sng" dirty="0"/>
              <a:t>A</a:t>
            </a:r>
            <a:r>
              <a:rPr lang="en-US" u="sng" dirty="0" smtClean="0"/>
              <a:t>pparently</a:t>
            </a:r>
            <a:r>
              <a:rPr lang="en-US" dirty="0" smtClean="0"/>
              <a:t>, stories about animals and romantic novels are much less popular with teenage readers.</a:t>
            </a:r>
          </a:p>
          <a:p>
            <a:pPr marL="514350" indent="-514350">
              <a:buAutoNum type="arabicPeriod"/>
            </a:pPr>
            <a:r>
              <a:rPr lang="en-US" u="sng" dirty="0" smtClean="0"/>
              <a:t>Surprisingly</a:t>
            </a:r>
            <a:r>
              <a:rPr lang="en-US" dirty="0" smtClean="0"/>
              <a:t>, only 27.2% and 17.6% describe animal stories and romance as their preferred genres. </a:t>
            </a:r>
            <a:r>
              <a:rPr lang="en-US" u="sng" dirty="0" smtClean="0"/>
              <a:t>By contrast</a:t>
            </a:r>
            <a:r>
              <a:rPr lang="en-US" dirty="0" smtClean="0"/>
              <a:t>, adventure novels are liked by 55.4% of teenage readers, followed closely by detective, war and spy stories at 55.3%. </a:t>
            </a:r>
            <a:r>
              <a:rPr lang="en-US" u="sng" dirty="0" smtClean="0"/>
              <a:t>The percentage of</a:t>
            </a:r>
            <a:r>
              <a:rPr lang="en-US" dirty="0" smtClean="0"/>
              <a:t> those who prefer sport stories is only slightly lower, making up 49.2%.  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610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"/>
            <a:ext cx="10926097" cy="1120876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Задание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sample</a:t>
            </a:r>
            <a:b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002890"/>
            <a:ext cx="10926097" cy="5678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   4.   </a:t>
            </a:r>
            <a:r>
              <a:rPr lang="en-US" u="sng" dirty="0" smtClean="0"/>
              <a:t>The data indicate that </a:t>
            </a:r>
            <a:r>
              <a:rPr lang="en-US" dirty="0" smtClean="0"/>
              <a:t>although modern teenagers read a lot, they avoid choosing romantic novels and animal stories. </a:t>
            </a:r>
            <a:r>
              <a:rPr lang="en-US" u="sng" dirty="0" smtClean="0"/>
              <a:t>I suppose </a:t>
            </a:r>
            <a:r>
              <a:rPr lang="en-US" dirty="0" smtClean="0"/>
              <a:t>this is because today`s adolescents are more pragmatic, less caring and compassionate than young people of the past. </a:t>
            </a:r>
            <a:r>
              <a:rPr lang="en-US" u="sng" dirty="0" smtClean="0"/>
              <a:t>One solution to this problem is </a:t>
            </a:r>
            <a:r>
              <a:rPr lang="en-US" dirty="0" smtClean="0"/>
              <a:t>for parents and teachers to raise teenagers` awareness of the importance of developing empathy and encourage them to read and discuss romance and animal stories. </a:t>
            </a:r>
            <a:r>
              <a:rPr lang="en-US" u="sng" dirty="0" smtClean="0"/>
              <a:t>The best way to do </a:t>
            </a:r>
            <a:r>
              <a:rPr lang="en-US" dirty="0" smtClean="0"/>
              <a:t>it is to find out what puts young people off choosing these genres and try to connect reading to their interests. 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   5.   </a:t>
            </a:r>
            <a:r>
              <a:rPr lang="en-US" u="sng" dirty="0" smtClean="0"/>
              <a:t>In conclusion, I believe </a:t>
            </a:r>
            <a:r>
              <a:rPr lang="en-US" dirty="0" smtClean="0"/>
              <a:t>that while not all literary genres are liked by modern teenagers, reading obviously plays a significant role in their lives and in the life of every individual.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9050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78472"/>
            <a:ext cx="10515600" cy="1325563"/>
          </a:xfrm>
        </p:spPr>
        <p:txBody>
          <a:bodyPr>
            <a:normAutofit fontScale="90000"/>
          </a:bodyPr>
          <a:lstStyle/>
          <a:p>
            <a:r>
              <a:rPr lang="ru-RU" sz="3100" i="1" dirty="0" smtClean="0">
                <a:latin typeface="Times New Roman" pitchFamily="18" charset="0"/>
                <a:cs typeface="Times New Roman" pitchFamily="18" charset="0"/>
              </a:rPr>
              <a:t>Графики, диаграммы, таблицы </a:t>
            </a:r>
            <a:r>
              <a:rPr lang="ru-RU" sz="3100" dirty="0" smtClean="0">
                <a:latin typeface="Times New Roman" pitchFamily="18" charset="0"/>
                <a:cs typeface="Times New Roman" pitchFamily="18" charset="0"/>
              </a:rPr>
              <a:t>содержат понятную наглядную информацию. При работе с ней важно понять её цель, т.е. что именно показывает : процентное соотношение долей, категорий чего-либо, или динамику процесса и т.д.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582779"/>
            <a:ext cx="10515600" cy="3594184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87298" y="3230999"/>
            <a:ext cx="10037434" cy="2769924"/>
          </a:xfrm>
          <a:prstGeom prst="rect">
            <a:avLst/>
          </a:prstGeom>
        </p:spPr>
      </p:pic>
      <p:pic>
        <p:nvPicPr>
          <p:cNvPr id="29698" name="Picture 2" descr="https://englishiseasy.ru/static/main_page/image/articles/5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4333" y="3192379"/>
            <a:ext cx="4689140" cy="293570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1262886" y="2971618"/>
            <a:ext cx="9072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1.</a:t>
            </a:r>
            <a:r>
              <a:rPr lang="en-US" dirty="0" smtClean="0"/>
              <a:t> Table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54266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61558" y="365125"/>
            <a:ext cx="92242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06116" y="245029"/>
            <a:ext cx="10515600" cy="636431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/>
              <a:t>Не нужно делать следующего: </a:t>
            </a:r>
          </a:p>
          <a:p>
            <a:r>
              <a:rPr lang="ru-RU" dirty="0" smtClean="0"/>
              <a:t>Повторять слова и выражения из задания.</a:t>
            </a:r>
          </a:p>
          <a:p>
            <a:r>
              <a:rPr lang="ru-RU" dirty="0" smtClean="0"/>
              <a:t>Игнорировать</a:t>
            </a:r>
            <a:r>
              <a:rPr lang="en-US" dirty="0" smtClean="0"/>
              <a:t> </a:t>
            </a:r>
            <a:r>
              <a:rPr lang="ru-RU" dirty="0" smtClean="0"/>
              <a:t>план задания.</a:t>
            </a:r>
            <a:r>
              <a:rPr lang="en-US" dirty="0" smtClean="0"/>
              <a:t> </a:t>
            </a:r>
            <a:endParaRPr lang="ru-RU" dirty="0" smtClean="0"/>
          </a:p>
          <a:p>
            <a:r>
              <a:rPr lang="ru-RU" dirty="0" smtClean="0"/>
              <a:t>Проводить весь анализ в одном параграфе.</a:t>
            </a:r>
          </a:p>
          <a:p>
            <a:r>
              <a:rPr lang="ru-RU" dirty="0" smtClean="0"/>
              <a:t>Описывать все показатели, которые видите на графике. Нужно быть избирательным. Ключевой навык — выбрать основные факты. </a:t>
            </a:r>
          </a:p>
          <a:p>
            <a:r>
              <a:rPr lang="ru-RU" dirty="0" smtClean="0"/>
              <a:t>Описывать каждое изменение или показатель отдельно от других или по очереди. Помните, что вам нужно показать свои аналитические способности и провести сравнительный анализ.</a:t>
            </a:r>
          </a:p>
          <a:p>
            <a:r>
              <a:rPr lang="ru-RU" dirty="0" smtClean="0"/>
              <a:t>Добавлять факты, которых нет на изображениях.</a:t>
            </a:r>
          </a:p>
          <a:p>
            <a:r>
              <a:rPr lang="ru-RU" dirty="0" smtClean="0"/>
              <a:t>Указывать свое мнение или отношение к фактам.</a:t>
            </a:r>
          </a:p>
          <a:p>
            <a:endParaRPr lang="ru-RU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160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1353799" y="365125"/>
            <a:ext cx="45719" cy="13255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515" y="0"/>
            <a:ext cx="11309685" cy="6857999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sz="4600" u="sng" dirty="0" smtClean="0"/>
              <a:t>Полезные советы</a:t>
            </a:r>
          </a:p>
          <a:p>
            <a:r>
              <a:rPr lang="ru-RU" dirty="0" smtClean="0"/>
              <a:t>До того как приступать к тренировке, прочтите как можно больше примеров ответов на сайте решу ЕГЭ. Выделяйте в них ключевые слова и фразы для описания цифр, пропорций, тенденций и изменений. Обращайте внимания на то, какие грамматические конструкции используют авторы, как они делят текст на параграфы, какую информацию включают, а какую опускают.</a:t>
            </a:r>
          </a:p>
          <a:p>
            <a:r>
              <a:rPr lang="ru-RU" dirty="0" smtClean="0"/>
              <a:t>Внимательно читайте задание, выделяйте ключевые задачи в описании к нему, а также ключевые показатели.</a:t>
            </a:r>
          </a:p>
          <a:p>
            <a:r>
              <a:rPr lang="ru-RU" dirty="0" smtClean="0"/>
              <a:t>Начните свои тренировки с написания вступления к каждому заданию. Практикуйте умение перефразировать задание несколькими способами. На следующий день напишите резюме ко всем тем вступлениям, которые вы уже подготовили. А через день опишите тенденции, цифры и изменения. После перепроверьте свои работы.</a:t>
            </a:r>
          </a:p>
          <a:p>
            <a:r>
              <a:rPr lang="ru-RU" dirty="0" smtClean="0"/>
              <a:t>Перед написанием параграфов четко определите для себя, по какому критерию вы делите информацию.</a:t>
            </a:r>
          </a:p>
          <a:p>
            <a:r>
              <a:rPr lang="ru-RU" dirty="0" smtClean="0"/>
              <a:t>Сравнивайте тенденции в целом, а не отдельные цифры или конечные показатели. Анализируйте не только сходства, но и различия.</a:t>
            </a:r>
          </a:p>
          <a:p>
            <a:r>
              <a:rPr lang="ru-RU" dirty="0" smtClean="0"/>
              <a:t>Употребляйте короткие предложения, пишите только по сути. Используйте умеренное количество соединительных элементов.</a:t>
            </a:r>
          </a:p>
          <a:p>
            <a:r>
              <a:rPr lang="ru-RU" dirty="0" smtClean="0"/>
              <a:t>Ведите отдельный словарь по темам, например, выражения, описывающие восходящую тенденцию, или слова, описывающие колебания и т. д.</a:t>
            </a:r>
          </a:p>
          <a:p>
            <a:r>
              <a:rPr lang="ru-RU" dirty="0" smtClean="0"/>
              <a:t>Тренируйтесь эффективно распределять время:  Уделите 5 минут планированию и проверке написанного и 15 минут — написанию работы. Эссе во второй части оценивается выше, поэтому оставшиеся 40 минут советуем потратить на него.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95447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ttps://im0-tub-ru.yandex.net/i?id=cc5b907e9c64f5b99b686d4238a92bf2-l&amp;n=1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6258" y="0"/>
            <a:ext cx="11429999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хема 3"/>
          <p:cNvGraphicFramePr/>
          <p:nvPr/>
        </p:nvGraphicFramePr>
        <p:xfrm>
          <a:off x="957263" y="433916"/>
          <a:ext cx="10529887" cy="6138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10244138" y="171450"/>
            <a:ext cx="1000125" cy="44291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43753" y="1183341"/>
          <a:ext cx="10910047" cy="49936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>
            <a:off x="9601200" y="914400"/>
            <a:ext cx="1223682" cy="4034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10139082" y="766482"/>
            <a:ext cx="1586753" cy="470647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Стрелка вправо 4">
            <a:hlinkClick r:id="rId7" action="ppaction://hlinksldjump"/>
          </p:cNvPr>
          <p:cNvSpPr/>
          <p:nvPr/>
        </p:nvSpPr>
        <p:spPr>
          <a:xfrm>
            <a:off x="9980341" y="847493"/>
            <a:ext cx="1416205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838200" y="1825625"/>
          <a:ext cx="9264805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Стрелка вправо 5">
            <a:hlinkClick r:id="rId7" action="ppaction://hlinksldjump"/>
          </p:cNvPr>
          <p:cNvSpPr/>
          <p:nvPr/>
        </p:nvSpPr>
        <p:spPr>
          <a:xfrm>
            <a:off x="10470995" y="546410"/>
            <a:ext cx="1170878" cy="39029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"/>
            <a:ext cx="10926097" cy="140109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Writing: 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Task 2</a:t>
            </a:r>
            <a:b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Основная информация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2716" y="1401097"/>
            <a:ext cx="11710737" cy="527992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Что пишем?</a:t>
            </a:r>
            <a:r>
              <a:rPr lang="ru-RU" dirty="0" smtClean="0">
                <a:latin typeface="Arial Black" panose="020B0A04020102020204" pitchFamily="34" charset="0"/>
              </a:rPr>
              <a:t>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Развёрнутое высказывание на выбор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38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.1/38.2</a:t>
            </a:r>
            <a:endParaRPr lang="ru-RU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Какой объём?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200-250 слов</a:t>
            </a:r>
          </a:p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Время? Рекомендуемое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60 минут</a:t>
            </a:r>
            <a:endParaRPr lang="en-US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r>
              <a:rPr lang="ru-RU" dirty="0" smtClean="0">
                <a:solidFill>
                  <a:srgbClr val="7030A0"/>
                </a:solidFill>
                <a:latin typeface="Arial Black" panose="020B0A04020102020204" pitchFamily="34" charset="0"/>
              </a:rPr>
              <a:t> Баллы </a:t>
            </a: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14</a:t>
            </a: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Проверяемые умения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Строить развёрнутое высказывание в контексте коммуникативной задачи и в заданном объёме;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Выражать собственное мнение/суждение;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Описывать графики/таблицы;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Делать выводы;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Последовательно и логически правильно строить высказывание;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Использовать соответствующие средства логической связи;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Лексически, грамматически, орфографически и пунктуационно правильно оформить текст;</a:t>
            </a:r>
          </a:p>
          <a:p>
            <a:r>
              <a:rPr lang="ru-RU" sz="1800" dirty="0" smtClean="0">
                <a:latin typeface="Arial Black" panose="020B0A04020102020204" pitchFamily="34" charset="0"/>
              </a:rPr>
              <a:t>Стилистически правильно оформить текст (в соответствии с поставленной задачей – нейтрально).</a:t>
            </a:r>
          </a:p>
          <a:p>
            <a:endParaRPr lang="ru-RU" sz="1800" dirty="0" smtClean="0"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1487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24206" y="3540035"/>
            <a:ext cx="2562496" cy="673309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002890"/>
            <a:ext cx="10926097" cy="5678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000" dirty="0" smtClean="0">
                <a:latin typeface="Arial Black" panose="020B0A04020102020204" pitchFamily="34" charset="0"/>
              </a:rPr>
              <a:t>Imagine that you are doing a project on what book genres are popular among teenagers. You have collected some data on the subject – the results of the opinion polls (see the table below). Comment on the data in the table and give your personal opinion on the subject of the project.  </a:t>
            </a:r>
            <a:endParaRPr lang="ru-RU" sz="2000" dirty="0" smtClean="0"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1007670"/>
              </p:ext>
            </p:extLst>
          </p:nvPr>
        </p:nvGraphicFramePr>
        <p:xfrm>
          <a:off x="1548580" y="2241755"/>
          <a:ext cx="8965382" cy="2743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82691">
                  <a:extLst>
                    <a:ext uri="{9D8B030D-6E8A-4147-A177-3AD203B41FA5}">
                      <a16:colId xmlns:a16="http://schemas.microsoft.com/office/drawing/2014/main" val="3887779095"/>
                    </a:ext>
                  </a:extLst>
                </a:gridCol>
                <a:gridCol w="4482691">
                  <a:extLst>
                    <a:ext uri="{9D8B030D-6E8A-4147-A177-3AD203B41FA5}">
                      <a16:colId xmlns:a16="http://schemas.microsoft.com/office/drawing/2014/main" val="1756516917"/>
                    </a:ext>
                  </a:extLst>
                </a:gridCol>
              </a:tblGrid>
              <a:tr h="410497"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Book</a:t>
                      </a:r>
                      <a:r>
                        <a:rPr lang="en-US" sz="2400" baseline="0" dirty="0" smtClean="0"/>
                        <a:t> genre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 smtClean="0"/>
                        <a:t>Number of reasons (%)</a:t>
                      </a:r>
                      <a:endParaRPr lang="ru-RU" sz="2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17166355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Adventure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55.4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8777215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Detective/war/ spy stories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55.3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1817376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Sports stories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49.2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844240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Animal Stories 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27.2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3416693"/>
                  </a:ext>
                </a:extLst>
              </a:tr>
              <a:tr h="410497">
                <a:tc>
                  <a:txBody>
                    <a:bodyPr/>
                    <a:lstStyle/>
                    <a:p>
                      <a:r>
                        <a:rPr lang="en-US" sz="2400" b="1" dirty="0" smtClean="0"/>
                        <a:t>Romance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17.6</a:t>
                      </a:r>
                      <a:endParaRPr lang="ru-RU" sz="24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20851536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1562" y="4984955"/>
            <a:ext cx="5786283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u="sng" dirty="0">
                <a:latin typeface="Arial Black" panose="020B0A04020102020204" pitchFamily="34" charset="0"/>
              </a:rPr>
              <a:t>Write 200-250 words.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Use the following plan</a:t>
            </a:r>
            <a:r>
              <a:rPr lang="en-US" sz="2000" b="1" dirty="0" smtClean="0">
                <a:latin typeface="Arial Black" panose="020B0A04020102020204" pitchFamily="34" charset="0"/>
              </a:rPr>
              <a:t>: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-make an opening statement on the subject of the project work;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-select and report 2-3 main features;</a:t>
            </a:r>
          </a:p>
          <a:p>
            <a:endParaRPr lang="en-US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987845" y="4926693"/>
            <a:ext cx="620415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b="1" dirty="0" smtClean="0">
                <a:latin typeface="Arial Black" panose="020B0A04020102020204" pitchFamily="34" charset="0"/>
              </a:rPr>
              <a:t>-</a:t>
            </a:r>
            <a:r>
              <a:rPr lang="en-US" sz="2000" b="1" dirty="0">
                <a:latin typeface="Arial Black" panose="020B0A04020102020204" pitchFamily="34" charset="0"/>
              </a:rPr>
              <a:t>make 1-2 comparisons where relevant;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-outline a problem that can arise with  reading and suggest the way of solving it;</a:t>
            </a:r>
          </a:p>
          <a:p>
            <a:r>
              <a:rPr lang="en-US" sz="2000" b="1" dirty="0">
                <a:latin typeface="Arial Black" panose="020B0A04020102020204" pitchFamily="34" charset="0"/>
              </a:rPr>
              <a:t>-draw a conclusion giving your personal opinion on the importance of reading in human life.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8660" y="200688"/>
            <a:ext cx="337624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Задание</a:t>
            </a:r>
            <a:r>
              <a:rPr lang="en-US" sz="32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38</a:t>
            </a:r>
            <a:r>
              <a:rPr lang="ru-RU" sz="32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.1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20618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"/>
            <a:ext cx="10926097" cy="1120876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Задание</a:t>
            </a:r>
            <a:r>
              <a:rPr lang="en-US" sz="36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: </a:t>
            </a:r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38</a:t>
            </a:r>
            <a:r>
              <a:rPr lang="ru-RU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.2</a:t>
            </a:r>
            <a: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en-US" sz="3600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002890"/>
            <a:ext cx="10926097" cy="56781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Imagine that you are doing a project on what </a:t>
            </a:r>
            <a:r>
              <a:rPr lang="en-US" dirty="0" smtClean="0"/>
              <a:t>people use their smartphones for. </a:t>
            </a:r>
            <a:r>
              <a:rPr lang="en-US" dirty="0"/>
              <a:t>You have collected some data on the </a:t>
            </a:r>
            <a:r>
              <a:rPr lang="en-US" dirty="0" smtClean="0"/>
              <a:t>subject </a:t>
            </a:r>
            <a:r>
              <a:rPr lang="en-US" dirty="0"/>
              <a:t>(see the </a:t>
            </a:r>
            <a:r>
              <a:rPr lang="en-US" dirty="0" err="1" smtClean="0"/>
              <a:t>diagramm</a:t>
            </a:r>
            <a:r>
              <a:rPr lang="en-US" dirty="0" smtClean="0"/>
              <a:t> </a:t>
            </a:r>
            <a:r>
              <a:rPr lang="en-US" dirty="0"/>
              <a:t>below). Comment on the data in the </a:t>
            </a:r>
            <a:r>
              <a:rPr lang="en-US" dirty="0" smtClean="0"/>
              <a:t>diagram </a:t>
            </a:r>
            <a:r>
              <a:rPr lang="en-US" dirty="0"/>
              <a:t>and give your personal opinion on the subject of the project.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29501" y="2832056"/>
            <a:ext cx="7354112" cy="31688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275303" y="2714069"/>
            <a:ext cx="5506065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u="sng" dirty="0"/>
              <a:t>Write 200-250 words.</a:t>
            </a:r>
          </a:p>
          <a:p>
            <a:r>
              <a:rPr lang="en-US" b="1" dirty="0"/>
              <a:t>Use the following plan:</a:t>
            </a:r>
          </a:p>
          <a:p>
            <a:r>
              <a:rPr lang="en-US" b="1" dirty="0"/>
              <a:t>-make an opening statement on the subject of the project work;</a:t>
            </a:r>
          </a:p>
          <a:p>
            <a:r>
              <a:rPr lang="en-US" b="1" dirty="0" smtClean="0"/>
              <a:t>-</a:t>
            </a:r>
            <a:r>
              <a:rPr lang="en-US" b="1" dirty="0"/>
              <a:t>select and report 2-3 main features;</a:t>
            </a:r>
          </a:p>
          <a:p>
            <a:r>
              <a:rPr lang="en-US" b="1" dirty="0"/>
              <a:t>-make 1-2 comparisons where relevant;</a:t>
            </a:r>
          </a:p>
          <a:p>
            <a:r>
              <a:rPr lang="en-US" b="1" dirty="0"/>
              <a:t>-outline a problem that can arise with  </a:t>
            </a:r>
            <a:r>
              <a:rPr lang="en-US" b="1" dirty="0" smtClean="0"/>
              <a:t>using smartphones  </a:t>
            </a:r>
            <a:r>
              <a:rPr lang="en-US" b="1" dirty="0"/>
              <a:t>and suggest the way of solving it;</a:t>
            </a:r>
          </a:p>
          <a:p>
            <a:r>
              <a:rPr lang="en-US" b="1" dirty="0"/>
              <a:t>-draw a conclusion giving your personal opinion on the </a:t>
            </a:r>
            <a:r>
              <a:rPr lang="en-US" b="1" dirty="0" smtClean="0"/>
              <a:t>role of smartphones in our life</a:t>
            </a:r>
            <a:r>
              <a:rPr lang="en-US" b="1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323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6477"/>
            <a:ext cx="10515600" cy="1017639"/>
          </a:xfrm>
        </p:spPr>
        <p:txBody>
          <a:bodyPr/>
          <a:lstStyle/>
          <a:p>
            <a:r>
              <a:rPr lang="en-US" b="1" dirty="0">
                <a:solidFill>
                  <a:srgbClr val="5B9BD5">
                    <a:lumMod val="75000"/>
                  </a:srgbClr>
                </a:solidFill>
                <a:latin typeface="Arial Black" panose="020B0A04020102020204" pitchFamily="34" charset="0"/>
              </a:rPr>
              <a:t>Writing: 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evaluation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N:\КБ\флэшкаКБ\11классы\конс егэ\Screenshot_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47739" y="0"/>
            <a:ext cx="4726672" cy="6858000"/>
          </a:xfrm>
          <a:prstGeom prst="rect">
            <a:avLst/>
          </a:prstGeom>
          <a:noFill/>
        </p:spPr>
      </p:pic>
      <p:pic>
        <p:nvPicPr>
          <p:cNvPr id="2051" name="Picture 3" descr="N:\КБ\флэшкаКБ\11классы\конс егэ\Screenshot_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63565" y="99480"/>
            <a:ext cx="5178606" cy="675852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04766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06477"/>
            <a:ext cx="10515600" cy="1017639"/>
          </a:xfrm>
        </p:spPr>
        <p:txBody>
          <a:bodyPr/>
          <a:lstStyle/>
          <a:p>
            <a:r>
              <a:rPr lang="en-US" b="1" dirty="0">
                <a:solidFill>
                  <a:srgbClr val="5B9BD5">
                    <a:lumMod val="75000"/>
                  </a:srgbClr>
                </a:solidFill>
                <a:latin typeface="Arial Black" panose="020B0A04020102020204" pitchFamily="34" charset="0"/>
              </a:rPr>
              <a:t>Writing: 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evaluation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 descr="N:\КБ\флэшкаКБ\11классы\конс егэ\Screenshot_1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27908"/>
            <a:ext cx="6172186" cy="5375775"/>
          </a:xfrm>
          <a:prstGeom prst="rect">
            <a:avLst/>
          </a:prstGeom>
          <a:noFill/>
        </p:spPr>
      </p:pic>
      <p:pic>
        <p:nvPicPr>
          <p:cNvPr id="1028" name="Picture 4" descr="N:\КБ\флэшкаКБ\11классы\конс егэ\Screenshot_2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88822" y="1111313"/>
            <a:ext cx="5885316" cy="54767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0367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7703" y="1"/>
            <a:ext cx="10926097" cy="1401096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Writing: </a:t>
            </a:r>
            <a: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Task 2</a:t>
            </a:r>
            <a:br>
              <a:rPr lang="en-US" b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№ 1: объём проекта </a:t>
            </a:r>
            <a:r>
              <a:rPr lang="en-US" sz="3600" b="1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 </a:t>
            </a:r>
            <a:endParaRPr lang="ru-RU" sz="3600" b="1" dirty="0">
              <a:solidFill>
                <a:schemeClr val="accent1">
                  <a:lumMod val="50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3" y="1401097"/>
            <a:ext cx="10926097" cy="5279922"/>
          </a:xfrm>
        </p:spPr>
        <p:txBody>
          <a:bodyPr>
            <a:normAutofit fontScale="92500"/>
          </a:bodyPr>
          <a:lstStyle/>
          <a:p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Рекомендуемое количество слов: 200-250 слов </a:t>
            </a:r>
          </a:p>
          <a:p>
            <a:r>
              <a:rPr lang="ru-RU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Минимальное количество слов: 180 (200-10%)</a:t>
            </a:r>
          </a:p>
          <a:p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latin typeface="Arial Black" panose="020B0A04020102020204" pitchFamily="34" charset="0"/>
              </a:rPr>
              <a:t>Максимальное количество слов: 275 слова (250+10%)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Стиль письма: нейтральный, ближе к формальному </a:t>
            </a:r>
          </a:p>
          <a:p>
            <a:pPr marL="0" indent="0">
              <a:buNone/>
            </a:pPr>
            <a:endParaRPr lang="ru-RU" dirty="0" smtClean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pPr marL="0" indent="0">
              <a:buNone/>
            </a:pPr>
            <a:r>
              <a:rPr lang="ru-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  </a:t>
            </a:r>
            <a:r>
              <a:rPr lang="ru-RU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№2: структура проекта </a:t>
            </a:r>
          </a:p>
          <a:p>
            <a:r>
              <a:rPr lang="en-US" sz="1800" dirty="0" smtClean="0">
                <a:latin typeface="Arial Black" panose="020B0A04020102020204" pitchFamily="34" charset="0"/>
              </a:rPr>
              <a:t>An </a:t>
            </a:r>
            <a:r>
              <a:rPr lang="en-US" sz="1800" b="1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opening statement on the subject </a:t>
            </a:r>
            <a:r>
              <a:rPr lang="en-US" sz="1800" dirty="0" smtClean="0">
                <a:latin typeface="Arial Black" panose="020B0A04020102020204" pitchFamily="34" charset="0"/>
              </a:rPr>
              <a:t>of the project work</a:t>
            </a:r>
            <a:r>
              <a:rPr lang="ru-RU" sz="1800" dirty="0" smtClean="0">
                <a:latin typeface="Arial Black" panose="020B0A04020102020204" pitchFamily="34" charset="0"/>
              </a:rPr>
              <a:t>;</a:t>
            </a:r>
          </a:p>
          <a:p>
            <a:r>
              <a:rPr lang="en-US" sz="1800" dirty="0" smtClean="0">
                <a:latin typeface="Arial Black" panose="020B0A04020102020204" pitchFamily="34" charset="0"/>
              </a:rPr>
              <a:t>Select and report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2-3 main features</a:t>
            </a:r>
            <a:r>
              <a:rPr lang="ru-RU" sz="1800" dirty="0" smtClean="0">
                <a:latin typeface="Arial Black" panose="020B0A04020102020204" pitchFamily="34" charset="0"/>
              </a:rPr>
              <a:t>;</a:t>
            </a:r>
          </a:p>
          <a:p>
            <a:r>
              <a:rPr lang="en-US" sz="1800" dirty="0" smtClean="0">
                <a:latin typeface="Arial Black" panose="020B0A04020102020204" pitchFamily="34" charset="0"/>
              </a:rPr>
              <a:t>Make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1-2 comparisons where relevant</a:t>
            </a:r>
            <a:r>
              <a:rPr lang="ru-RU" sz="1800" dirty="0" smtClean="0">
                <a:latin typeface="Arial Black" panose="020B0A04020102020204" pitchFamily="34" charset="0"/>
              </a:rPr>
              <a:t>;</a:t>
            </a:r>
          </a:p>
          <a:p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Outline a problem </a:t>
            </a:r>
            <a:r>
              <a:rPr lang="en-US" sz="1800" dirty="0">
                <a:latin typeface="Arial Black" panose="020B0A04020102020204" pitchFamily="34" charset="0"/>
              </a:rPr>
              <a:t>t</a:t>
            </a:r>
            <a:r>
              <a:rPr lang="en-US" sz="1800" dirty="0" smtClean="0">
                <a:latin typeface="Arial Black" panose="020B0A04020102020204" pitchFamily="34" charset="0"/>
              </a:rPr>
              <a:t>hat can arise with______________ and </a:t>
            </a:r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suggest the way of solving i</a:t>
            </a:r>
            <a:r>
              <a:rPr lang="en-US" sz="1800" dirty="0" smtClean="0">
                <a:latin typeface="Arial Black" panose="020B0A04020102020204" pitchFamily="34" charset="0"/>
              </a:rPr>
              <a:t>t</a:t>
            </a:r>
            <a:r>
              <a:rPr lang="ru-RU" sz="1800" dirty="0" smtClean="0">
                <a:latin typeface="Arial Black" panose="020B0A04020102020204" pitchFamily="34" charset="0"/>
              </a:rPr>
              <a:t>;</a:t>
            </a:r>
          </a:p>
          <a:p>
            <a:r>
              <a:rPr lang="en-US" sz="1800" dirty="0" smtClean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Draw a conclusion giving your personal opinion on </a:t>
            </a:r>
            <a:r>
              <a:rPr lang="en-US" sz="1800" dirty="0" smtClean="0">
                <a:latin typeface="Arial Black" panose="020B0A04020102020204" pitchFamily="34" charset="0"/>
              </a:rPr>
              <a:t>the role of______________ in our life</a:t>
            </a:r>
            <a:r>
              <a:rPr lang="ru-RU" sz="1800" dirty="0" smtClean="0">
                <a:latin typeface="Arial Black" panose="020B0A04020102020204" pitchFamily="34" charset="0"/>
              </a:rPr>
              <a:t>;</a:t>
            </a:r>
          </a:p>
          <a:p>
            <a:endParaRPr lang="ru-RU" sz="1800" dirty="0" smtClean="0">
              <a:latin typeface="Arial Black" panose="020B0A04020102020204" pitchFamily="34" charset="0"/>
            </a:endParaRPr>
          </a:p>
          <a:p>
            <a:endParaRPr lang="ru-RU" dirty="0">
              <a:solidFill>
                <a:srgbClr val="FF0000"/>
              </a:solidFill>
              <a:latin typeface="Arial Black" panose="020B0A04020102020204" pitchFamily="34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2077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870156"/>
          </a:xfrm>
        </p:spPr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Writing: </a:t>
            </a:r>
            <a:r>
              <a:rPr lang="en-US" sz="3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Structure</a:t>
            </a:r>
            <a:endParaRPr lang="ru-RU" sz="3600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  <p:graphicFrame>
        <p:nvGraphicFramePr>
          <p:cNvPr id="8" name="Объект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0735832"/>
              </p:ext>
            </p:extLst>
          </p:nvPr>
        </p:nvGraphicFramePr>
        <p:xfrm>
          <a:off x="223024" y="1120877"/>
          <a:ext cx="10676034" cy="5656573"/>
        </p:xfrm>
        <a:graphic>
          <a:graphicData uri="http://schemas.openxmlformats.org/drawingml/2006/table">
            <a:tbl>
              <a:tblPr firstRow="1" firstCol="1" bandRow="1"/>
              <a:tblGrid>
                <a:gridCol w="4917688">
                  <a:extLst>
                    <a:ext uri="{9D8B030D-6E8A-4147-A177-3AD203B41FA5}">
                      <a16:colId xmlns:a16="http://schemas.microsoft.com/office/drawing/2014/main" val="3828653458"/>
                    </a:ext>
                  </a:extLst>
                </a:gridCol>
                <a:gridCol w="5758346">
                  <a:extLst>
                    <a:ext uri="{9D8B030D-6E8A-4147-A177-3AD203B41FA5}">
                      <a16:colId xmlns:a16="http://schemas.microsoft.com/office/drawing/2014/main" val="648378234"/>
                    </a:ext>
                  </a:extLst>
                </a:gridCol>
              </a:tblGrid>
              <a:tr h="143997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make an opening statement on the subject of the project work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о чём вообще письменный ответ, тема проекта, важность проекта, данные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HOW: 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Вводное </a:t>
                      </a:r>
                      <a:r>
                        <a:rPr lang="ru-RU" sz="16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предложение с использованием слов: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PEOPLE</a:t>
                      </a:r>
                      <a:r>
                        <a:rPr lang="en-US" sz="1600" baseline="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and IMPORTANT           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+ 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My project, which I am still working on, is …., I have found some data on this issue and </a:t>
                      </a:r>
                      <a:r>
                        <a:rPr lang="en-US" sz="1600" b="0" i="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organised</a:t>
                      </a:r>
                      <a:r>
                        <a:rPr lang="en-US" sz="1600" b="0" i="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it in the table</a:t>
                      </a:r>
                      <a:endParaRPr lang="ru-RU" sz="1600" dirty="0" smtClean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73412364"/>
                  </a:ext>
                </a:extLst>
              </a:tr>
              <a:tr h="95998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select and report 2-3 </a:t>
                      </a:r>
                      <a:r>
                        <a:rPr lang="en-US" sz="2000" b="1" u="sng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main features</a:t>
                      </a:r>
                      <a:endParaRPr lang="ru-RU" sz="2000" u="sng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WHAT: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an overview/summary(the most popular/the least popular)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HOW: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select the main features and </a:t>
                      </a: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describe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them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6549850"/>
                  </a:ext>
                </a:extLst>
              </a:tr>
              <a:tr h="47999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solidFill>
                            <a:srgbClr val="000000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make 1-2 comparisons where relevant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WHAT: 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details, specific data (+%)</a:t>
                      </a: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HOW: </a:t>
                      </a:r>
                      <a:r>
                        <a:rPr lang="en-US" sz="1600" dirty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compare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the main 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features 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4083042"/>
                  </a:ext>
                </a:extLst>
              </a:tr>
              <a:tr h="11999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outline a problem that can arise from… and suggest a way of solving it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</a:t>
                      </a: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любая проблема, связанная с темой проекта/данными + самое лучшее/адекватное/возможное решение  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HOW: </a:t>
                      </a:r>
                      <a:r>
                        <a:rPr lang="en-US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посмотрите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dirty="0" err="1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на</a:t>
                      </a: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highest/ lowest value, too much/not enough; 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exaggerate</a:t>
                      </a: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 my opinion the statistics on the diagram  reveal an important problem</a:t>
                      </a:r>
                      <a:r>
                        <a:rPr lang="en-US" sz="1600" baseline="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… </a:t>
                      </a:r>
                      <a:r>
                        <a:rPr lang="en-US" sz="1600" baseline="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 think (to my mind) …. because …… 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857215"/>
                  </a:ext>
                </a:extLst>
              </a:tr>
              <a:tr h="119998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b="1" dirty="0">
                          <a:effectLst/>
                          <a:latin typeface="+mn-lt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Draw a conclusion giving your personal opinion on the role of… in … life</a:t>
                      </a:r>
                      <a:endParaRPr lang="ru-RU" sz="2000" dirty="0">
                        <a:effectLst/>
                        <a:latin typeface="+mn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WHAT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</a:t>
                      </a:r>
                      <a:r>
                        <a:rPr lang="ru-RU" sz="1600" b="1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заключение о важности чего-либо   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HOW</a:t>
                      </a:r>
                      <a:r>
                        <a:rPr lang="ru-RU" sz="1600" b="1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: </a:t>
                      </a:r>
                      <a:r>
                        <a:rPr lang="ru-RU" sz="1600" dirty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хотя и есть недостатки (проблемы), плюсов больше (они небольшие/легко решаются); … стало необходимым в нашей жизни/ играет важную </a:t>
                      </a:r>
                      <a:r>
                        <a:rPr lang="ru-RU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роль</a:t>
                      </a:r>
                      <a:r>
                        <a:rPr lang="en-US" sz="1600" dirty="0" smtClean="0"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 </a:t>
                      </a:r>
                      <a:r>
                        <a:rPr lang="en-US" sz="1600" dirty="0" smtClean="0">
                          <a:solidFill>
                            <a:srgbClr val="0070C0"/>
                          </a:solidFill>
                          <a:effectLst/>
                          <a:latin typeface="Calibri" panose="020F0502020204030204" pitchFamily="34" charset="0"/>
                          <a:ea typeface="Times New Roman" panose="02020603050405020304" pitchFamily="18" charset="0"/>
                          <a:cs typeface="Calibri" panose="020F0502020204030204" pitchFamily="34" charset="0"/>
                        </a:rPr>
                        <a:t>In conclusion, I believe that ….. because …. .</a:t>
                      </a:r>
                      <a:endParaRPr lang="ru-RU" sz="16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98582375"/>
                  </a:ext>
                </a:extLst>
              </a:tr>
            </a:tbl>
          </a:graphicData>
        </a:graphic>
      </p:graphicFrame>
      <p:sp>
        <p:nvSpPr>
          <p:cNvPr id="5" name="Овальная выноска 4"/>
          <p:cNvSpPr/>
          <p:nvPr/>
        </p:nvSpPr>
        <p:spPr>
          <a:xfrm>
            <a:off x="10123714" y="3278778"/>
            <a:ext cx="1854926" cy="1724298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defRPr/>
            </a:pPr>
            <a:r>
              <a:rPr lang="ru-RU" dirty="0" smtClean="0">
                <a:solidFill>
                  <a:schemeClr val="tx1"/>
                </a:solidFill>
              </a:rPr>
              <a:t>вспомнить проблемы связанные с данной темой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678906" y="192505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>
                <a:latin typeface="Arial Black" panose="020B0A04020102020204" pitchFamily="34" charset="0"/>
              </a:rPr>
              <a:t>Деление на абзацы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Структурное оформление текста </a:t>
            </a:r>
          </a:p>
          <a:p>
            <a:r>
              <a:rPr lang="ru-RU" dirty="0" smtClean="0">
                <a:latin typeface="Arial Black" panose="020B0A04020102020204" pitchFamily="34" charset="0"/>
              </a:rPr>
              <a:t>Использование средств логической связи </a:t>
            </a:r>
          </a:p>
        </p:txBody>
      </p:sp>
      <p:sp>
        <p:nvSpPr>
          <p:cNvPr id="7" name="Овальная выноска 6"/>
          <p:cNvSpPr/>
          <p:nvPr/>
        </p:nvSpPr>
        <p:spPr>
          <a:xfrm>
            <a:off x="10467703" y="156755"/>
            <a:ext cx="1724297" cy="1123405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err="1" smtClean="0">
                <a:solidFill>
                  <a:schemeClr val="tx1"/>
                </a:solidFill>
              </a:rPr>
              <a:t>Перефра</a:t>
            </a:r>
            <a:r>
              <a:rPr lang="ru-RU" b="1" dirty="0" smtClean="0">
                <a:solidFill>
                  <a:schemeClr val="tx1"/>
                </a:solidFill>
              </a:rPr>
              <a:t> </a:t>
            </a:r>
            <a:r>
              <a:rPr lang="ru-RU" b="1" dirty="0" err="1" smtClean="0">
                <a:solidFill>
                  <a:schemeClr val="tx1"/>
                </a:solidFill>
              </a:rPr>
              <a:t>зировать</a:t>
            </a:r>
            <a:r>
              <a:rPr lang="ru-RU" b="1" dirty="0" smtClean="0">
                <a:solidFill>
                  <a:schemeClr val="tx1"/>
                </a:solidFill>
              </a:rPr>
              <a:t> тему не надо</a:t>
            </a:r>
            <a:endParaRPr lang="en-US" dirty="0" smtClean="0"/>
          </a:p>
        </p:txBody>
      </p:sp>
      <p:sp>
        <p:nvSpPr>
          <p:cNvPr id="11" name="5-конечная звезда 10">
            <a:hlinkClick r:id="rId3" action="ppaction://hlinksldjump"/>
          </p:cNvPr>
          <p:cNvSpPr/>
          <p:nvPr/>
        </p:nvSpPr>
        <p:spPr>
          <a:xfrm>
            <a:off x="8124976" y="3958683"/>
            <a:ext cx="227288" cy="19875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5-конечная звезда 11">
            <a:hlinkClick r:id="rId4" action="ppaction://hlinksldjump"/>
          </p:cNvPr>
          <p:cNvSpPr/>
          <p:nvPr/>
        </p:nvSpPr>
        <p:spPr>
          <a:xfrm>
            <a:off x="9411629" y="2937362"/>
            <a:ext cx="245327" cy="25188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5-конечная звезда 13">
            <a:hlinkClick r:id="rId5" action="ppaction://hlinksldjump"/>
          </p:cNvPr>
          <p:cNvSpPr/>
          <p:nvPr/>
        </p:nvSpPr>
        <p:spPr>
          <a:xfrm>
            <a:off x="6616151" y="1922929"/>
            <a:ext cx="233977" cy="242047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</a:t>
            </a:r>
            <a:endParaRPr lang="ru-RU" dirty="0"/>
          </a:p>
        </p:txBody>
      </p:sp>
      <p:sp>
        <p:nvSpPr>
          <p:cNvPr id="10" name="5-конечная звезда 9">
            <a:hlinkClick r:id="rId6" action="ppaction://hlinksldjump"/>
          </p:cNvPr>
          <p:cNvSpPr/>
          <p:nvPr/>
        </p:nvSpPr>
        <p:spPr>
          <a:xfrm>
            <a:off x="10181063" y="5140712"/>
            <a:ext cx="289932" cy="301083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5-конечная звезда 12">
            <a:hlinkClick r:id="rId7" action="ppaction://hlinksldjump"/>
          </p:cNvPr>
          <p:cNvSpPr/>
          <p:nvPr/>
        </p:nvSpPr>
        <p:spPr>
          <a:xfrm>
            <a:off x="6478859" y="6490009"/>
            <a:ext cx="223024" cy="234176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9310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2642</TotalTime>
  <Words>2460</Words>
  <Application>Microsoft Office PowerPoint</Application>
  <PresentationFormat>Широкоэкранный</PresentationFormat>
  <Paragraphs>234</Paragraphs>
  <Slides>27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Times New Roman</vt:lpstr>
      <vt:lpstr>Тема Office</vt:lpstr>
      <vt:lpstr>ЕГЭ Английский язык</vt:lpstr>
      <vt:lpstr>Графики, диаграммы, таблицы содержат понятную наглядную информацию. При работе с ней важно понять её цель, т.е. что именно показывает : процентное соотношение долей, категорий чего-либо, или динамику процесса и т.д.  </vt:lpstr>
      <vt:lpstr>Writing: Task 2 Основная информация  </vt:lpstr>
      <vt:lpstr> </vt:lpstr>
      <vt:lpstr>Задание: 38.2 </vt:lpstr>
      <vt:lpstr>Writing: evaluation</vt:lpstr>
      <vt:lpstr>Writing: evaluation</vt:lpstr>
      <vt:lpstr>Writing: Task 2 № 1: объём проекта  </vt:lpstr>
      <vt:lpstr>Writing: Structure</vt:lpstr>
      <vt:lpstr>Writing: Linkers</vt:lpstr>
      <vt:lpstr>Writing: Linkers</vt:lpstr>
      <vt:lpstr>Glossary </vt:lpstr>
      <vt:lpstr>Рост показателей графика </vt:lpstr>
      <vt:lpstr>Снижение показателей графика </vt:lpstr>
      <vt:lpstr>Стабильность показателей графика </vt:lpstr>
      <vt:lpstr>Презентация PowerPoint</vt:lpstr>
      <vt:lpstr> </vt:lpstr>
      <vt:lpstr>Задание: sample </vt:lpstr>
      <vt:lpstr>Задание: sample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 with Diagramms</dc:title>
  <dc:creator>User</dc:creator>
  <cp:lastModifiedBy>User</cp:lastModifiedBy>
  <cp:revision>117</cp:revision>
  <dcterms:created xsi:type="dcterms:W3CDTF">2021-10-11T08:11:03Z</dcterms:created>
  <dcterms:modified xsi:type="dcterms:W3CDTF">2022-10-23T14:08:14Z</dcterms:modified>
</cp:coreProperties>
</file>