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7" r:id="rId4"/>
    <p:sldId id="261" r:id="rId5"/>
    <p:sldId id="267" r:id="rId6"/>
    <p:sldId id="263" r:id="rId7"/>
    <p:sldId id="268" r:id="rId8"/>
    <p:sldId id="264" r:id="rId9"/>
    <p:sldId id="266" r:id="rId10"/>
    <p:sldId id="25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9966"/>
    <a:srgbClr val="FFCC00"/>
    <a:srgbClr val="000000"/>
    <a:srgbClr val="B0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306" y="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4AD1B-ADB2-46BA-BFD6-38AD2F037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7B6BD-A5B3-4650-9F6E-B406DD673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32831-A65B-4F95-870A-BF3022456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4D43E-616D-4471-828B-2CE577072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35B0E-9053-4813-9E27-4ECCB9CD1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980F1-93D4-4143-8034-47E1CE64D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283F1-B98D-4503-9CE2-E143B01312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50529-8C1E-4D1B-B9C2-469A7342D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C75B5-FF08-4AC2-A9AF-432725DE2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D1BC2-7224-4090-92D6-0A727E5A0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46244-1A69-48ED-8058-CE19D7781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B85D394-DA35-4450-81D2-091704D02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125538"/>
            <a:ext cx="7561263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>
                <a:solidFill>
                  <a:schemeClr val="accent5">
                    <a:lumMod val="25000"/>
                  </a:schemeClr>
                </a:solidFill>
              </a:rPr>
              <a:t>Решение задач</a:t>
            </a:r>
            <a:br>
              <a:rPr lang="ru-RU" sz="4800" dirty="0" smtClean="0">
                <a:solidFill>
                  <a:schemeClr val="accent5">
                    <a:lumMod val="25000"/>
                  </a:schemeClr>
                </a:solidFill>
              </a:rPr>
            </a:br>
            <a:r>
              <a:rPr lang="ru-RU" sz="4800" dirty="0" smtClean="0">
                <a:solidFill>
                  <a:schemeClr val="accent5">
                    <a:lumMod val="25000"/>
                  </a:schemeClr>
                </a:solidFill>
              </a:rPr>
              <a:t> на нахождение площадей фигур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4076700"/>
            <a:ext cx="4816475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err="1" smtClean="0"/>
              <a:t>Зиновкина</a:t>
            </a:r>
            <a:r>
              <a:rPr lang="ru-RU" sz="2400" dirty="0" smtClean="0"/>
              <a:t> О.В.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755650" y="765175"/>
            <a:ext cx="7056438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Автор шаблона:</a:t>
            </a:r>
          </a:p>
          <a:p>
            <a:pPr algn="ctr"/>
            <a:endParaRPr lang="ru-RU"/>
          </a:p>
          <a:p>
            <a:pPr algn="ctr"/>
            <a:r>
              <a:rPr lang="ru-RU" sz="2800" b="1" i="1"/>
              <a:t>Ранько Елена Алексеевна </a:t>
            </a:r>
          </a:p>
          <a:p>
            <a:pPr algn="ctr"/>
            <a:r>
              <a:rPr lang="ru-RU" sz="2800" b="1" i="1"/>
              <a:t>учитель начальных классов  </a:t>
            </a:r>
          </a:p>
          <a:p>
            <a:pPr algn="ctr"/>
            <a:r>
              <a:rPr lang="ru-RU" sz="2800" b="1" i="1"/>
              <a:t>МАОУ лицей №21  </a:t>
            </a:r>
          </a:p>
          <a:p>
            <a:pPr algn="ctr"/>
            <a:r>
              <a:rPr lang="ru-RU" sz="2800" b="1" i="1"/>
              <a:t>г. Иваново</a:t>
            </a:r>
            <a:endParaRPr lang="ru-RU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80400" cy="5762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B00000"/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Устно: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887413"/>
            <a:ext cx="8353425" cy="542131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ru-RU" smtClean="0"/>
          </a:p>
          <a:p>
            <a:pPr marL="0" indent="0" eaLnBrk="1" hangingPunct="1">
              <a:buFontTx/>
              <a:buNone/>
            </a:pPr>
            <a:endParaRPr lang="ru-RU" smtClean="0"/>
          </a:p>
          <a:p>
            <a:pPr marL="0" indent="0" eaLnBrk="1" hangingPunct="1">
              <a:buFontTx/>
              <a:buNone/>
            </a:pPr>
            <a:endParaRPr lang="ru-RU" smtClean="0"/>
          </a:p>
          <a:p>
            <a:pPr marL="0" indent="0" eaLnBrk="1" hangingPunct="1">
              <a:buFontTx/>
              <a:buNone/>
            </a:pPr>
            <a:r>
              <a:rPr lang="ru-RU" smtClean="0"/>
              <a:t>                               </a:t>
            </a:r>
          </a:p>
          <a:p>
            <a:pPr marL="0" indent="0" eaLnBrk="1" hangingPunct="1">
              <a:buFontTx/>
              <a:buNone/>
            </a:pPr>
            <a:r>
              <a:rPr lang="ru-RU" smtClean="0"/>
              <a:t>       </a:t>
            </a: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887413"/>
            <a:ext cx="2520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887413"/>
            <a:ext cx="25923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233738"/>
            <a:ext cx="1366837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3233738"/>
            <a:ext cx="20161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Ремонт комнаты</a:t>
            </a:r>
          </a:p>
        </p:txBody>
      </p:sp>
      <p:pic>
        <p:nvPicPr>
          <p:cNvPr id="6" name="Рисунок 5" descr="Фото гостиной 18 кв м"/>
          <p:cNvPicPr>
            <a:picLocks noChangeAspect="1" noChangeArrowheads="1"/>
          </p:cNvPicPr>
          <p:nvPr/>
        </p:nvPicPr>
        <p:blipFill>
          <a:blip r:embed="rId2"/>
          <a:srcRect t="10641" b="-10641"/>
          <a:stretch>
            <a:fillRect/>
          </a:stretch>
        </p:blipFill>
        <p:spPr bwMode="auto">
          <a:xfrm>
            <a:off x="4427538" y="1285875"/>
            <a:ext cx="454818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Прямоугольник 6"/>
          <p:cNvSpPr>
            <a:spLocks noChangeArrowheads="1"/>
          </p:cNvSpPr>
          <p:nvPr/>
        </p:nvSpPr>
        <p:spPr bwMode="auto">
          <a:xfrm>
            <a:off x="1924050" y="7019925"/>
            <a:ext cx="1666875" cy="8382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24050" y="7210425"/>
            <a:ext cx="0" cy="476250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10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3" name="Rectangle 2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2076450" y="7172325"/>
            <a:ext cx="1666875" cy="8382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6450" y="7362825"/>
            <a:ext cx="0" cy="476250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106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7" name="Rectangle 2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33438" y="1557338"/>
            <a:ext cx="3384550" cy="19431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33438" y="2097088"/>
            <a:ext cx="0" cy="86360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355975" y="3500438"/>
            <a:ext cx="3873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24050" y="1100138"/>
            <a:ext cx="1087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5,85 м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2400" y="2492375"/>
            <a:ext cx="681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3,2 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</a:rPr>
              <a:t>Штукатуры-маляры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052513"/>
            <a:ext cx="8713787" cy="5329237"/>
          </a:xfrm>
        </p:spPr>
        <p:txBody>
          <a:bodyPr/>
          <a:lstStyle/>
          <a:p>
            <a:pPr indent="0" algn="ctr" eaLnBrk="1" hangingPunct="1">
              <a:buFontTx/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Покрасить потолок  белой моющейся акриловой краской</a:t>
            </a:r>
            <a:r>
              <a:rPr lang="ru-RU" sz="2400" b="1" dirty="0" smtClean="0">
                <a:solidFill>
                  <a:srgbClr val="339966"/>
                </a:solidFill>
              </a:rPr>
              <a:t>.        </a:t>
            </a:r>
            <a:endParaRPr lang="ru-RU" sz="2400" b="1" dirty="0" smtClean="0">
              <a:solidFill>
                <a:srgbClr val="339966"/>
              </a:solidFill>
              <a:latin typeface="Calibri" pitchFamily="34" charset="0"/>
            </a:endParaRPr>
          </a:p>
          <a:p>
            <a:pPr indent="0" algn="just" eaLnBrk="1" hangingPunct="1">
              <a:buFontTx/>
              <a:buNone/>
            </a:pPr>
            <a:r>
              <a:rPr lang="ru-RU" sz="2000" dirty="0" smtClean="0"/>
              <a:t>Краску надо покрыть в </a:t>
            </a:r>
            <a:r>
              <a:rPr lang="ru-RU" sz="2000" b="1" dirty="0" smtClean="0"/>
              <a:t>два</a:t>
            </a:r>
            <a:r>
              <a:rPr lang="ru-RU" sz="2000" dirty="0" smtClean="0"/>
              <a:t> слоя, средний расход краски </a:t>
            </a:r>
            <a:r>
              <a:rPr lang="ru-RU" sz="2000" b="1" dirty="0" smtClean="0"/>
              <a:t>110 г/м</a:t>
            </a:r>
            <a:r>
              <a:rPr lang="ru-RU" sz="2000" b="1" baseline="30000" dirty="0" smtClean="0"/>
              <a:t>2</a:t>
            </a:r>
            <a:r>
              <a:rPr lang="ru-RU" sz="2000" dirty="0" smtClean="0"/>
              <a:t>. Сколько банок такой краски надо купить в магазине, если объем одной банки </a:t>
            </a:r>
            <a:r>
              <a:rPr lang="ru-RU" sz="2000" b="1" dirty="0" smtClean="0"/>
              <a:t>1,95 кг</a:t>
            </a:r>
            <a:r>
              <a:rPr lang="ru-RU" sz="2000" dirty="0" smtClean="0"/>
              <a:t>?</a:t>
            </a:r>
            <a:endParaRPr lang="ru-RU" sz="2000" dirty="0" smtClean="0">
              <a:latin typeface="Calibri" pitchFamily="34" charset="0"/>
            </a:endParaRPr>
          </a:p>
          <a:p>
            <a:pPr indent="0" eaLnBrk="1" hangingPunct="1">
              <a:buFontTx/>
              <a:buNone/>
            </a:pPr>
            <a:r>
              <a:rPr lang="ru-RU" sz="2000" dirty="0" smtClean="0"/>
              <a:t>Решение: </a:t>
            </a:r>
          </a:p>
          <a:p>
            <a:pPr indent="0" eaLnBrk="1" hangingPunct="1">
              <a:buFontTx/>
              <a:buAutoNum type="arabicParenR"/>
            </a:pPr>
            <a:r>
              <a:rPr lang="en-US" sz="2400" dirty="0" smtClean="0"/>
              <a:t>S =</a:t>
            </a:r>
            <a:r>
              <a:rPr lang="ru-RU" sz="2400" dirty="0" smtClean="0"/>
              <a:t> 5,85·3,2</a:t>
            </a:r>
            <a:r>
              <a:rPr lang="en-US" sz="2400" dirty="0" smtClean="0"/>
              <a:t> </a:t>
            </a:r>
            <a:r>
              <a:rPr lang="ru-RU" sz="2400" dirty="0" smtClean="0"/>
              <a:t>= 18,72 (м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)</a:t>
            </a:r>
          </a:p>
          <a:p>
            <a:pPr indent="0" eaLnBrk="1" hangingPunct="1">
              <a:buFontTx/>
              <a:buAutoNum type="arabicParenR"/>
            </a:pPr>
            <a:r>
              <a:rPr lang="ru-RU" sz="2400" dirty="0" smtClean="0"/>
              <a:t>18,72 · 2 · 0,11 = 4,1184 (кг)</a:t>
            </a:r>
          </a:p>
          <a:p>
            <a:pPr indent="0" eaLnBrk="1" hangingPunct="1">
              <a:buFontTx/>
              <a:buAutoNum type="arabicParenR"/>
            </a:pPr>
            <a:r>
              <a:rPr lang="ru-RU" sz="2400" dirty="0" smtClean="0"/>
              <a:t>4,1184 </a:t>
            </a:r>
            <a:r>
              <a:rPr lang="ru-RU" sz="2400" dirty="0" smtClean="0">
                <a:latin typeface="Calibri" pitchFamily="34" charset="0"/>
              </a:rPr>
              <a:t>:</a:t>
            </a:r>
            <a:r>
              <a:rPr lang="ru-RU" sz="2400" dirty="0" smtClean="0"/>
              <a:t> 1,95 = 2,112 (</a:t>
            </a:r>
            <a:r>
              <a:rPr lang="ru-RU" sz="2400" dirty="0" err="1" smtClean="0"/>
              <a:t>шт</a:t>
            </a:r>
            <a:r>
              <a:rPr lang="ru-RU" sz="2400" dirty="0" smtClean="0"/>
              <a:t>)</a:t>
            </a:r>
          </a:p>
          <a:p>
            <a:pPr indent="0" eaLnBrk="1" hangingPunct="1">
              <a:buFontTx/>
              <a:buNone/>
            </a:pPr>
            <a:endParaRPr lang="ru-RU" sz="2400" dirty="0" smtClean="0"/>
          </a:p>
          <a:p>
            <a:pPr indent="0" eaLnBrk="1" hangingPunct="1">
              <a:buFontTx/>
              <a:buNone/>
            </a:pPr>
            <a:r>
              <a:rPr lang="ru-RU" sz="2400" dirty="0" smtClean="0"/>
              <a:t>Ответ: 3 банки краски.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dirty="0" smtClean="0">
                <a:solidFill>
                  <a:srgbClr val="1E4649"/>
                </a:solidFill>
              </a:rPr>
              <a:t>Паркетчики</a:t>
            </a:r>
            <a:endParaRPr lang="ru-RU" dirty="0" smtClean="0"/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51520" y="1052736"/>
            <a:ext cx="8435280" cy="5073427"/>
          </a:xfrm>
          <a:blipFill rotWithShape="1">
            <a:blip r:embed="rId2"/>
            <a:stretch>
              <a:fillRect l="-649" b="-2758"/>
            </a:stretch>
          </a:blipFill>
          <a:ln w="0">
            <a:noFill/>
          </a:ln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>
              <a:defRPr/>
            </a:pPr>
            <a:r>
              <a:rPr lang="ru-RU" dirty="0">
                <a:noFill/>
              </a:rPr>
              <a:t> </a:t>
            </a:r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2714612" y="1357298"/>
            <a:ext cx="792162" cy="1368425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Трапеция 4"/>
          <p:cNvSpPr/>
          <p:nvPr/>
        </p:nvSpPr>
        <p:spPr>
          <a:xfrm>
            <a:off x="4143372" y="1357298"/>
            <a:ext cx="1751013" cy="1376363"/>
          </a:xfrm>
          <a:custGeom>
            <a:avLst/>
            <a:gdLst>
              <a:gd name="connsiteX0" fmla="*/ 0 w 1440160"/>
              <a:gd name="connsiteY0" fmla="*/ 1368152 h 1368152"/>
              <a:gd name="connsiteX1" fmla="*/ 342038 w 1440160"/>
              <a:gd name="connsiteY1" fmla="*/ 0 h 1368152"/>
              <a:gd name="connsiteX2" fmla="*/ 1098122 w 1440160"/>
              <a:gd name="connsiteY2" fmla="*/ 0 h 1368152"/>
              <a:gd name="connsiteX3" fmla="*/ 1440160 w 1440160"/>
              <a:gd name="connsiteY3" fmla="*/ 1368152 h 1368152"/>
              <a:gd name="connsiteX4" fmla="*/ 0 w 1440160"/>
              <a:gd name="connsiteY4" fmla="*/ 1368152 h 1368152"/>
              <a:gd name="connsiteX0" fmla="*/ 0 w 1582203"/>
              <a:gd name="connsiteY0" fmla="*/ 1377029 h 1377029"/>
              <a:gd name="connsiteX1" fmla="*/ 484081 w 1582203"/>
              <a:gd name="connsiteY1" fmla="*/ 0 h 1377029"/>
              <a:gd name="connsiteX2" fmla="*/ 1240165 w 1582203"/>
              <a:gd name="connsiteY2" fmla="*/ 0 h 1377029"/>
              <a:gd name="connsiteX3" fmla="*/ 1582203 w 1582203"/>
              <a:gd name="connsiteY3" fmla="*/ 1368152 h 1377029"/>
              <a:gd name="connsiteX4" fmla="*/ 0 w 1582203"/>
              <a:gd name="connsiteY4" fmla="*/ 1377029 h 1377029"/>
              <a:gd name="connsiteX0" fmla="*/ 0 w 1750879"/>
              <a:gd name="connsiteY0" fmla="*/ 1377029 h 1377029"/>
              <a:gd name="connsiteX1" fmla="*/ 484081 w 1750879"/>
              <a:gd name="connsiteY1" fmla="*/ 0 h 1377029"/>
              <a:gd name="connsiteX2" fmla="*/ 1240165 w 1750879"/>
              <a:gd name="connsiteY2" fmla="*/ 0 h 1377029"/>
              <a:gd name="connsiteX3" fmla="*/ 1750879 w 1750879"/>
              <a:gd name="connsiteY3" fmla="*/ 1368152 h 1377029"/>
              <a:gd name="connsiteX4" fmla="*/ 0 w 1750879"/>
              <a:gd name="connsiteY4" fmla="*/ 1377029 h 137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0879" h="1377029">
                <a:moveTo>
                  <a:pt x="0" y="1377029"/>
                </a:moveTo>
                <a:lnTo>
                  <a:pt x="484081" y="0"/>
                </a:lnTo>
                <a:lnTo>
                  <a:pt x="1240165" y="0"/>
                </a:lnTo>
                <a:lnTo>
                  <a:pt x="1750879" y="1368152"/>
                </a:lnTo>
                <a:lnTo>
                  <a:pt x="0" y="137702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43438" y="1000108"/>
            <a:ext cx="792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0,15 м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32325" y="2738438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0,45 м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27313" y="2771775"/>
            <a:ext cx="792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0,15 м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11350" y="1984375"/>
            <a:ext cx="719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0,2 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00525" y="3644900"/>
            <a:ext cx="2100263" cy="936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4200525" y="3644900"/>
            <a:ext cx="479425" cy="936625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95963" y="3644900"/>
            <a:ext cx="504825" cy="936625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  <p:bldP spid="5" grpId="0" animBg="1"/>
      <p:bldP spid="6" grpId="0"/>
      <p:bldP spid="8" grpId="0"/>
      <p:bldP spid="9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</a:rPr>
              <a:t>Бухгалтеры</a:t>
            </a: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indent="0" algn="just">
              <a:buFontTx/>
              <a:buNone/>
            </a:pPr>
            <a:r>
              <a:rPr lang="ru-RU" dirty="0" smtClean="0"/>
              <a:t>        </a:t>
            </a:r>
            <a:r>
              <a:rPr lang="ru-RU" sz="2000" dirty="0" smtClean="0"/>
              <a:t>Для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расчета покупки</a:t>
            </a:r>
            <a:r>
              <a:rPr lang="ru-RU" sz="2000" dirty="0" smtClean="0"/>
              <a:t>: 1 банка краски стоит </a:t>
            </a:r>
            <a:r>
              <a:rPr lang="ru-RU" sz="2000" b="1" dirty="0" smtClean="0"/>
              <a:t>890</a:t>
            </a:r>
            <a:r>
              <a:rPr lang="ru-RU" sz="2000" dirty="0" smtClean="0"/>
              <a:t> </a:t>
            </a:r>
            <a:r>
              <a:rPr lang="ru-RU" sz="2000" dirty="0" err="1" smtClean="0"/>
              <a:t>р</a:t>
            </a:r>
            <a:r>
              <a:rPr lang="ru-RU" sz="2000" dirty="0" smtClean="0"/>
              <a:t> ;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паркетная плитка треугольной формы – </a:t>
            </a:r>
            <a:r>
              <a:rPr lang="ru-RU" sz="2000" b="1" dirty="0" smtClean="0"/>
              <a:t>500  </a:t>
            </a:r>
            <a:r>
              <a:rPr lang="ru-RU" sz="2000" dirty="0" smtClean="0"/>
              <a:t>рублей за 1 ящик (90 штук), формы трапеции –</a:t>
            </a:r>
            <a:r>
              <a:rPr lang="ru-RU" sz="2000" b="1" dirty="0" smtClean="0"/>
              <a:t>175 0 </a:t>
            </a:r>
            <a:r>
              <a:rPr lang="ru-RU" sz="2000" dirty="0" smtClean="0"/>
              <a:t>рублей за 1 ящик (70 штук).</a:t>
            </a:r>
            <a:endParaRPr lang="ru-RU" sz="2000" dirty="0" smtClean="0">
              <a:latin typeface="Calibri" pitchFamily="34" charset="0"/>
            </a:endParaRPr>
          </a:p>
          <a:p>
            <a:pPr indent="0" eaLnBrk="1" hangingPunct="1">
              <a:buFontTx/>
              <a:buNone/>
            </a:pPr>
            <a:endParaRPr lang="ru-RU" sz="2000" dirty="0" smtClean="0"/>
          </a:p>
          <a:p>
            <a:pPr indent="0" eaLnBrk="1" hangingPunct="1">
              <a:buFontTx/>
              <a:buNone/>
            </a:pPr>
            <a:r>
              <a:rPr lang="ru-RU" sz="2000" dirty="0" smtClean="0"/>
              <a:t>Решение:</a:t>
            </a:r>
          </a:p>
          <a:p>
            <a:pPr indent="0" eaLnBrk="1" hangingPunct="1">
              <a:buFontTx/>
              <a:buAutoNum type="arabicParenR"/>
            </a:pPr>
            <a:r>
              <a:rPr lang="ru-RU" sz="2000" dirty="0" smtClean="0"/>
              <a:t>3 · 890  = 2670 ( </a:t>
            </a:r>
            <a:r>
              <a:rPr lang="ru-RU" sz="2000" dirty="0" err="1" smtClean="0"/>
              <a:t>р</a:t>
            </a:r>
            <a:r>
              <a:rPr lang="ru-RU" sz="2000" dirty="0" smtClean="0"/>
              <a:t>)</a:t>
            </a:r>
          </a:p>
          <a:p>
            <a:pPr indent="0" eaLnBrk="1" hangingPunct="1">
              <a:buFontTx/>
              <a:buAutoNum type="arabicParenR"/>
            </a:pPr>
            <a:r>
              <a:rPr lang="ru-RU" sz="2000" dirty="0" smtClean="0"/>
              <a:t>208 : 70 = 2,97</a:t>
            </a:r>
          </a:p>
          <a:p>
            <a:pPr indent="0" eaLnBrk="1" hangingPunct="1">
              <a:buFontTx/>
              <a:buAutoNum type="arabicParenR"/>
            </a:pPr>
            <a:r>
              <a:rPr lang="ru-RU" sz="2000" dirty="0" smtClean="0"/>
              <a:t>3 · 1750 = 5250 (</a:t>
            </a:r>
            <a:r>
              <a:rPr lang="ru-RU" sz="2000" dirty="0" err="1" smtClean="0"/>
              <a:t>р</a:t>
            </a:r>
            <a:r>
              <a:rPr lang="ru-RU" sz="2000" dirty="0" smtClean="0"/>
              <a:t>)</a:t>
            </a:r>
          </a:p>
          <a:p>
            <a:pPr indent="0" eaLnBrk="1" hangingPunct="1">
              <a:buFontTx/>
              <a:buAutoNum type="arabicParenR"/>
            </a:pPr>
            <a:r>
              <a:rPr lang="ru-RU" sz="2000" dirty="0" smtClean="0"/>
              <a:t>416 : 90 = 4,62</a:t>
            </a:r>
          </a:p>
          <a:p>
            <a:pPr indent="0" eaLnBrk="1" hangingPunct="1">
              <a:buFontTx/>
              <a:buAutoNum type="arabicParenR"/>
            </a:pPr>
            <a:r>
              <a:rPr lang="ru-RU" sz="2000" dirty="0" smtClean="0"/>
              <a:t>5 · 500 = 2500 (</a:t>
            </a:r>
            <a:r>
              <a:rPr lang="ru-RU" sz="2000" dirty="0" err="1" smtClean="0"/>
              <a:t>р</a:t>
            </a:r>
            <a:r>
              <a:rPr lang="ru-RU" sz="2000" dirty="0" smtClean="0">
                <a:latin typeface="Calibri" pitchFamily="34" charset="0"/>
              </a:rPr>
              <a:t>)</a:t>
            </a:r>
          </a:p>
          <a:p>
            <a:pPr indent="0" eaLnBrk="1" hangingPunct="1">
              <a:buFontTx/>
              <a:buAutoNum type="arabicParenR"/>
            </a:pPr>
            <a:r>
              <a:rPr lang="ru-RU" sz="2000" dirty="0" smtClean="0"/>
              <a:t>2670 + 5250 + 2500 = 10420 (</a:t>
            </a:r>
            <a:r>
              <a:rPr lang="ru-RU" sz="2000" dirty="0" err="1" smtClean="0"/>
              <a:t>р</a:t>
            </a:r>
            <a:r>
              <a:rPr lang="ru-RU" sz="2000" dirty="0" smtClean="0"/>
              <a:t>)</a:t>
            </a:r>
          </a:p>
          <a:p>
            <a:pPr indent="0" eaLnBrk="1" hangingPunct="1">
              <a:buFontTx/>
              <a:buNone/>
            </a:pPr>
            <a:r>
              <a:rPr lang="ru-RU" sz="2000" dirty="0" smtClean="0"/>
              <a:t>Ответ: 10420 рублей.</a:t>
            </a:r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1924050" y="7019925"/>
            <a:ext cx="1666875" cy="8382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24050" y="7210425"/>
            <a:ext cx="0" cy="476250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717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6" name="Прямоугольник 7"/>
          <p:cNvSpPr>
            <a:spLocks noChangeArrowheads="1"/>
          </p:cNvSpPr>
          <p:nvPr/>
        </p:nvSpPr>
        <p:spPr bwMode="auto">
          <a:xfrm>
            <a:off x="2076450" y="7172325"/>
            <a:ext cx="1666875" cy="8382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076450" y="7362825"/>
            <a:ext cx="0" cy="476250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9" name="Rectangle 8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chemeClr val="accent1">
                    <a:lumMod val="25000"/>
                  </a:schemeClr>
                </a:solidFill>
              </a:rPr>
              <a:t>Самостоятельная работа</a:t>
            </a:r>
            <a:endParaRPr lang="ru-RU" sz="36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mtClean="0"/>
              <a:t>    Вариант 1                      Вариант 2</a:t>
            </a:r>
          </a:p>
          <a:p>
            <a:pPr marL="0" indent="0">
              <a:buFontTx/>
              <a:buNone/>
            </a:pPr>
            <a:endParaRPr lang="ru-RU" smtClean="0"/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ru-RU" smtClean="0"/>
              <a:t>   1.   9 см</a:t>
            </a:r>
            <a:r>
              <a:rPr lang="ru-RU" baseline="30000" smtClean="0"/>
              <a:t>2</a:t>
            </a:r>
            <a:r>
              <a:rPr lang="ru-RU" smtClean="0"/>
              <a:t>                        1.  16 </a:t>
            </a:r>
            <a:r>
              <a:rPr lang="ru-RU" smtClean="0">
                <a:solidFill>
                  <a:srgbClr val="000000"/>
                </a:solidFill>
              </a:rPr>
              <a:t>см</a:t>
            </a:r>
            <a:r>
              <a:rPr lang="ru-RU" baseline="30000" smtClean="0">
                <a:solidFill>
                  <a:srgbClr val="000000"/>
                </a:solidFill>
              </a:rPr>
              <a:t>2</a:t>
            </a:r>
            <a:r>
              <a:rPr lang="ru-RU" smtClean="0"/>
              <a:t>   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ru-RU" smtClean="0"/>
              <a:t>    2.  24 </a:t>
            </a:r>
            <a:r>
              <a:rPr lang="ru-RU" smtClean="0">
                <a:solidFill>
                  <a:srgbClr val="000000"/>
                </a:solidFill>
              </a:rPr>
              <a:t>см</a:t>
            </a:r>
            <a:r>
              <a:rPr lang="ru-RU" baseline="30000" smtClean="0">
                <a:solidFill>
                  <a:srgbClr val="000000"/>
                </a:solidFill>
              </a:rPr>
              <a:t>2</a:t>
            </a:r>
            <a:r>
              <a:rPr lang="ru-RU" smtClean="0"/>
              <a:t>                       2. 70 </a:t>
            </a:r>
            <a:r>
              <a:rPr lang="ru-RU" smtClean="0">
                <a:solidFill>
                  <a:srgbClr val="000000"/>
                </a:solidFill>
              </a:rPr>
              <a:t>см</a:t>
            </a:r>
            <a:r>
              <a:rPr lang="ru-RU" baseline="30000" smtClean="0">
                <a:solidFill>
                  <a:srgbClr val="000000"/>
                </a:solidFill>
              </a:rPr>
              <a:t>2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ru-RU" smtClean="0">
                <a:solidFill>
                  <a:srgbClr val="000000"/>
                </a:solidFill>
              </a:rPr>
              <a:t>    3.  2000 г                       3.  300 г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rgbClr val="1E4649"/>
                </a:solidFill>
              </a:rPr>
              <a:t>Андрей Николаевич Колмогоров</a:t>
            </a: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2950" cy="4421188"/>
          </a:xfrm>
        </p:spPr>
        <p:txBody>
          <a:bodyPr/>
          <a:lstStyle/>
          <a:p>
            <a:pPr indent="0" algn="just">
              <a:spcAft>
                <a:spcPts val="1000"/>
              </a:spcAft>
              <a:buFontTx/>
              <a:buNone/>
              <a:defRPr/>
            </a:pPr>
            <a:r>
              <a:rPr lang="ru-RU" dirty="0" smtClean="0">
                <a:ea typeface="Calibri"/>
              </a:rPr>
              <a:t>    </a:t>
            </a:r>
          </a:p>
          <a:p>
            <a:pPr indent="0">
              <a:spcAft>
                <a:spcPts val="1000"/>
              </a:spcAft>
              <a:buFontTx/>
              <a:buNone/>
              <a:defRPr/>
            </a:pPr>
            <a:r>
              <a:rPr lang="ru-RU" i="1" dirty="0" smtClean="0">
                <a:latin typeface="+mj-lt"/>
                <a:ea typeface="Calibri"/>
              </a:rPr>
              <a:t>«</a:t>
            </a:r>
            <a:r>
              <a:rPr lang="ru-RU" sz="4000" i="1" dirty="0" smtClean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Знания   по   </a:t>
            </a:r>
            <a:r>
              <a:rPr lang="ru-RU" sz="4000" i="1" dirty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геометрии </a:t>
            </a:r>
            <a:r>
              <a:rPr lang="ru-RU" sz="4000" i="1" dirty="0" smtClean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  или  умение    пользоваться   формулами </a:t>
            </a:r>
            <a:r>
              <a:rPr lang="ru-RU" sz="4000" i="1" dirty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необходимы </a:t>
            </a:r>
            <a:r>
              <a:rPr lang="ru-RU" sz="4000" i="1" dirty="0" smtClean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 почти   каждому </a:t>
            </a:r>
            <a:r>
              <a:rPr lang="ru-RU" sz="4000" i="1" dirty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мастеру </a:t>
            </a:r>
            <a:r>
              <a:rPr lang="ru-RU" sz="4000" i="1" dirty="0" smtClean="0">
                <a:solidFill>
                  <a:schemeClr val="accent1">
                    <a:lumMod val="25000"/>
                  </a:schemeClr>
                </a:solidFill>
                <a:latin typeface="+mj-lt"/>
                <a:ea typeface="Batang" pitchFamily="18" charset="-127"/>
                <a:cs typeface="Aparajita" pitchFamily="34" charset="0"/>
              </a:rPr>
              <a:t>  или   рабочему</a:t>
            </a:r>
            <a:r>
              <a:rPr lang="ru-RU" sz="4000" i="1" dirty="0" smtClean="0">
                <a:latin typeface="+mj-lt"/>
                <a:ea typeface="Batang" pitchFamily="18" charset="-127"/>
                <a:cs typeface="Aparajita" pitchFamily="34" charset="0"/>
              </a:rPr>
              <a:t>»</a:t>
            </a:r>
            <a:endParaRPr lang="ru-RU" sz="4000" i="1" dirty="0">
              <a:latin typeface="+mj-lt"/>
              <a:ea typeface="Batang" pitchFamily="18" charset="-127"/>
              <a:cs typeface="Aparajita" pitchFamily="34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</a:rPr>
              <a:t>Домашнее задание</a:t>
            </a:r>
            <a:endParaRPr lang="ru-RU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buFontTx/>
              <a:buNone/>
            </a:pPr>
            <a:r>
              <a:rPr lang="ru-RU" smtClean="0"/>
              <a:t>1. № 518 (а)</a:t>
            </a:r>
            <a:endParaRPr lang="ru-RU" sz="2800" smtClean="0">
              <a:latin typeface="Calibri" pitchFamily="34" charset="0"/>
            </a:endParaRPr>
          </a:p>
          <a:p>
            <a:pPr indent="0" algn="just">
              <a:buFontTx/>
              <a:buNone/>
            </a:pPr>
            <a:r>
              <a:rPr lang="ru-RU" smtClean="0"/>
              <a:t>2. Рассчитать количество рулонов и стоимость покупки обоев для стен этой комнаты. Размеры рулонов и их стоимость определите самостоятельно или спросите у родителей.</a:t>
            </a:r>
            <a:endParaRPr lang="ru-RU" sz="2800" smtClean="0">
              <a:latin typeface="Calibri" pitchFamily="34" charset="0"/>
            </a:endParaRPr>
          </a:p>
          <a:p>
            <a:pPr indent="0">
              <a:buFontTx/>
              <a:buNone/>
            </a:pPr>
            <a:r>
              <a:rPr lang="ru-RU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292</Words>
  <Application>Microsoft Office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Решение задач  на нахождение площадей фигур</vt:lpstr>
      <vt:lpstr> Устно:</vt:lpstr>
      <vt:lpstr>Ремонт комнаты</vt:lpstr>
      <vt:lpstr>Штукатуры-маляры</vt:lpstr>
      <vt:lpstr>Паркетчики</vt:lpstr>
      <vt:lpstr>Бухгалтеры</vt:lpstr>
      <vt:lpstr>Самостоятельная работа</vt:lpstr>
      <vt:lpstr>Андрей Николаевич Колмогоров</vt:lpstr>
      <vt:lpstr>Домашнее задание</vt:lpstr>
      <vt:lpstr>Слайд 10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One</cp:lastModifiedBy>
  <cp:revision>86</cp:revision>
  <dcterms:created xsi:type="dcterms:W3CDTF">2012-08-12T16:04:58Z</dcterms:created>
  <dcterms:modified xsi:type="dcterms:W3CDTF">2018-11-06T08:25:40Z</dcterms:modified>
</cp:coreProperties>
</file>