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0B833-58EA-4020-92FA-0A24B93651AA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3B0F8-310B-486B-9619-8102E98C949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3B0F8-310B-486B-9619-8102E98C9498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7A01-1C0B-4D52-AB10-B6B067A7E03A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D24E3-E8E4-447F-9E9F-D78EA2FA6C9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7A01-1C0B-4D52-AB10-B6B067A7E03A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D24E3-E8E4-447F-9E9F-D78EA2FA6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7A01-1C0B-4D52-AB10-B6B067A7E03A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D24E3-E8E4-447F-9E9F-D78EA2FA6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7A01-1C0B-4D52-AB10-B6B067A7E03A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D24E3-E8E4-447F-9E9F-D78EA2FA6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7A01-1C0B-4D52-AB10-B6B067A7E03A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9FD24E3-E8E4-447F-9E9F-D78EA2FA6C9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7A01-1C0B-4D52-AB10-B6B067A7E03A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D24E3-E8E4-447F-9E9F-D78EA2FA6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7A01-1C0B-4D52-AB10-B6B067A7E03A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D24E3-E8E4-447F-9E9F-D78EA2FA6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7A01-1C0B-4D52-AB10-B6B067A7E03A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D24E3-E8E4-447F-9E9F-D78EA2FA6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7A01-1C0B-4D52-AB10-B6B067A7E03A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D24E3-E8E4-447F-9E9F-D78EA2FA6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7A01-1C0B-4D52-AB10-B6B067A7E03A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D24E3-E8E4-447F-9E9F-D78EA2FA6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7A01-1C0B-4D52-AB10-B6B067A7E03A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D24E3-E8E4-447F-9E9F-D78EA2FA6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7827A01-1C0B-4D52-AB10-B6B067A7E03A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9FD24E3-E8E4-447F-9E9F-D78EA2FA6C9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203848" y="5072074"/>
            <a:ext cx="612442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50" dirty="0" smtClean="0">
                <a:solidFill>
                  <a:schemeClr val="bg1"/>
                </a:solidFill>
              </a:rPr>
              <a:t>ГБОУ гимназия №</a:t>
            </a:r>
            <a:r>
              <a:rPr lang="en-US" sz="2250" dirty="0" smtClean="0">
                <a:solidFill>
                  <a:schemeClr val="bg1"/>
                </a:solidFill>
              </a:rPr>
              <a:t>540</a:t>
            </a:r>
            <a:r>
              <a:rPr lang="ru-RU" sz="2250" dirty="0" smtClean="0">
                <a:solidFill>
                  <a:schemeClr val="bg1"/>
                </a:solidFill>
              </a:rPr>
              <a:t> г. Санкт-Петербург </a:t>
            </a:r>
          </a:p>
          <a:p>
            <a:r>
              <a:rPr lang="ru-RU" sz="2250" dirty="0" smtClean="0">
                <a:solidFill>
                  <a:schemeClr val="bg1"/>
                </a:solidFill>
              </a:rPr>
              <a:t> </a:t>
            </a:r>
            <a:r>
              <a:rPr lang="ru-RU" sz="2250" dirty="0" smtClean="0">
                <a:solidFill>
                  <a:schemeClr val="bg1"/>
                </a:solidFill>
              </a:rPr>
              <a:t>Микрюкова М.А.</a:t>
            </a:r>
            <a:endParaRPr lang="ru-RU" sz="225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7224" y="1214422"/>
            <a:ext cx="764386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ЭЛЕКТРОННО-МЕТОДИЧЕСКАЯ 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     РАЗРАБОТКА УРОКА </a:t>
            </a:r>
          </a:p>
          <a:p>
            <a:r>
              <a:rPr lang="ru-RU" sz="4000" b="1" dirty="0">
                <a:solidFill>
                  <a:schemeClr val="bg1"/>
                </a:solidFill>
              </a:rPr>
              <a:t> </a:t>
            </a:r>
            <a:r>
              <a:rPr lang="ru-RU" sz="4000" b="1" dirty="0" smtClean="0">
                <a:solidFill>
                  <a:schemeClr val="bg1"/>
                </a:solidFill>
              </a:rPr>
              <a:t>                 ПО ТЕМЕ:</a:t>
            </a:r>
          </a:p>
          <a:p>
            <a:r>
              <a:rPr lang="ru-RU" sz="4000" b="1" dirty="0">
                <a:solidFill>
                  <a:schemeClr val="bg1"/>
                </a:solidFill>
              </a:rPr>
              <a:t> </a:t>
            </a:r>
            <a:r>
              <a:rPr lang="ru-RU" sz="4000" b="1" dirty="0" smtClean="0">
                <a:solidFill>
                  <a:schemeClr val="bg1"/>
                </a:solidFill>
              </a:rPr>
              <a:t>   «ЛУГ И ЕГО ОБИТАТЕЛИ»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ЦЕЛИ И ЗАДАЧИ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642910" y="1428736"/>
            <a:ext cx="603883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формирование у учащихся представлений о луге,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как природном сообществе.</a:t>
            </a:r>
            <a:endParaRPr kumimoji="0" lang="ru-RU" sz="1600" b="0" i="0" u="none" strike="noStrike" cap="none" normalizeH="0" dirty="0" smtClean="0">
              <a:ln>
                <a:noFill/>
              </a:ln>
              <a:solidFill>
                <a:schemeClr val="bg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3261" y="2071678"/>
            <a:ext cx="85507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 Black" pitchFamily="34" charset="0"/>
                <a:cs typeface="Aharoni" pitchFamily="2" charset="-79"/>
              </a:rPr>
              <a:t>Образовательные:</a:t>
            </a:r>
            <a:r>
              <a:rPr lang="ru-RU" sz="1600" b="1" i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1600" dirty="0" smtClean="0">
                <a:solidFill>
                  <a:schemeClr val="bg1"/>
                </a:solidFill>
                <a:latin typeface="Arial Black" pitchFamily="34" charset="0"/>
              </a:rPr>
              <a:t>актуализировать знания учащихся о 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Arial Black" pitchFamily="34" charset="0"/>
              </a:rPr>
              <a:t>природном сообществе (луг); показать разнообразие обитателей луга, 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Arial Black" pitchFamily="34" charset="0"/>
              </a:rPr>
              <a:t>Связи между ними; устойчивость экологической системы; закрепить </a:t>
            </a:r>
          </a:p>
          <a:p>
            <a:r>
              <a:rPr lang="ru-RU" sz="1600" dirty="0">
                <a:solidFill>
                  <a:schemeClr val="bg1"/>
                </a:solidFill>
                <a:latin typeface="Arial Black" pitchFamily="34" charset="0"/>
              </a:rPr>
              <a:t>з</a:t>
            </a:r>
            <a:r>
              <a:rPr lang="ru-RU" sz="1600" dirty="0" smtClean="0">
                <a:solidFill>
                  <a:schemeClr val="bg1"/>
                </a:solidFill>
                <a:latin typeface="Arial Black" pitchFamily="34" charset="0"/>
              </a:rPr>
              <a:t>нания по теме «луг и его обитатели», умение соотносить название 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Arial Black" pitchFamily="34" charset="0"/>
              </a:rPr>
              <a:t>объекта с его внешним обликом;  </a:t>
            </a:r>
            <a:endParaRPr lang="ru-RU" sz="16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3357562"/>
            <a:ext cx="82525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Развивающие:</a:t>
            </a:r>
            <a:r>
              <a:rPr lang="ru-RU" sz="1600" dirty="0" smtClean="0">
                <a:solidFill>
                  <a:schemeClr val="bg1"/>
                </a:solidFill>
                <a:latin typeface="Arial Black" pitchFamily="34" charset="0"/>
              </a:rPr>
              <a:t> развивать наблюдательность; внимание, логическое </a:t>
            </a:r>
          </a:p>
          <a:p>
            <a:r>
              <a:rPr lang="ru-RU" sz="1600" dirty="0">
                <a:solidFill>
                  <a:schemeClr val="bg1"/>
                </a:solidFill>
                <a:latin typeface="Arial Black" pitchFamily="34" charset="0"/>
              </a:rPr>
              <a:t>м</a:t>
            </a:r>
            <a:r>
              <a:rPr lang="ru-RU" sz="1600" dirty="0" smtClean="0">
                <a:solidFill>
                  <a:schemeClr val="bg1"/>
                </a:solidFill>
                <a:latin typeface="Arial Black" pitchFamily="34" charset="0"/>
              </a:rPr>
              <a:t>ышление на основе приемов сравнения, анализа, обобщения,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Arial Black" pitchFamily="34" charset="0"/>
              </a:rPr>
              <a:t> выделения существенных и достаточных признаков;</a:t>
            </a:r>
            <a:endParaRPr lang="ru-RU" sz="16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4286256"/>
            <a:ext cx="78598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Воспитательные:</a:t>
            </a:r>
            <a:r>
              <a:rPr lang="ru-RU" sz="1600" dirty="0" smtClean="0">
                <a:solidFill>
                  <a:schemeClr val="bg1"/>
                </a:solidFill>
                <a:latin typeface="Arial Black" pitchFamily="34" charset="0"/>
              </a:rPr>
              <a:t> воспитывать самоконтроль, самооценку, 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Arial Black" pitchFamily="34" charset="0"/>
              </a:rPr>
              <a:t>настойчивость, в достижении цели, способствовать воспитанию, 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Arial Black" pitchFamily="34" charset="0"/>
              </a:rPr>
              <a:t>бережного отношения и любви к природе;</a:t>
            </a:r>
            <a:endParaRPr lang="ru-RU" sz="16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ОЖИДАЕМЫЕ РЕЗУЛЬТАТЫ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500174"/>
            <a:ext cx="7643866" cy="120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20" b="1" dirty="0" smtClean="0">
                <a:solidFill>
                  <a:schemeClr val="bg1"/>
                </a:solidFill>
              </a:rPr>
              <a:t>Повышение познавательного интереса к предмету, расширение представлений о луге и его обитателей.</a:t>
            </a:r>
          </a:p>
          <a:p>
            <a:endParaRPr lang="ru-RU" sz="242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ПЛАН ДЕЙСТВИЙ НА УРОК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1571612"/>
            <a:ext cx="7786742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500" b="1" dirty="0" smtClean="0">
                <a:solidFill>
                  <a:schemeClr val="bg1"/>
                </a:solidFill>
              </a:rPr>
              <a:t>Организационный момент </a:t>
            </a:r>
          </a:p>
          <a:p>
            <a:pPr marL="342900" indent="-342900">
              <a:buAutoNum type="arabicPeriod"/>
            </a:pPr>
            <a:r>
              <a:rPr lang="ru-RU" sz="2500" b="1" dirty="0" smtClean="0">
                <a:solidFill>
                  <a:schemeClr val="bg1"/>
                </a:solidFill>
              </a:rPr>
              <a:t>Выведение темы и целей. Актуализация знаний.</a:t>
            </a:r>
          </a:p>
          <a:p>
            <a:pPr marL="342900" indent="-342900">
              <a:buAutoNum type="arabicPeriod"/>
            </a:pPr>
            <a:r>
              <a:rPr lang="ru-RU" sz="2500" b="1" dirty="0" smtClean="0">
                <a:solidFill>
                  <a:schemeClr val="bg1"/>
                </a:solidFill>
              </a:rPr>
              <a:t>Формирование новых знаний.</a:t>
            </a:r>
          </a:p>
          <a:p>
            <a:pPr marL="342900" indent="-342900">
              <a:buAutoNum type="arabicPeriod"/>
            </a:pPr>
            <a:r>
              <a:rPr lang="ru-RU" sz="2500" b="1" dirty="0" smtClean="0">
                <a:solidFill>
                  <a:schemeClr val="bg1"/>
                </a:solidFill>
              </a:rPr>
              <a:t>Закрепление изученного.</a:t>
            </a:r>
          </a:p>
          <a:p>
            <a:pPr marL="342900" indent="-342900">
              <a:buAutoNum type="arabicPeriod"/>
            </a:pPr>
            <a:r>
              <a:rPr lang="ru-RU" sz="2500" b="1" dirty="0" smtClean="0">
                <a:solidFill>
                  <a:schemeClr val="bg1"/>
                </a:solidFill>
              </a:rPr>
              <a:t>Итог урока. </a:t>
            </a:r>
            <a:endParaRPr lang="ru-RU" sz="25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3108" y="500042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ВИЗИТНАЯ КАРТОЧКА 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000240"/>
            <a:ext cx="357190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143504" y="2214554"/>
            <a:ext cx="34290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/>
          </a:p>
          <a:p>
            <a:r>
              <a:rPr lang="en-US" b="1" dirty="0" smtClean="0">
                <a:solidFill>
                  <a:schemeClr val="bg1"/>
                </a:solidFill>
              </a:rPr>
              <a:t>              </a:t>
            </a:r>
            <a:r>
              <a:rPr lang="ru-RU" b="1" dirty="0" smtClean="0">
                <a:solidFill>
                  <a:schemeClr val="bg1"/>
                </a:solidFill>
              </a:rPr>
              <a:t>Микрюкова 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      </a:t>
            </a:r>
            <a:r>
              <a:rPr lang="ru-RU" b="1" dirty="0" smtClean="0">
                <a:solidFill>
                  <a:schemeClr val="bg1"/>
                </a:solidFill>
              </a:rPr>
              <a:t>Марина Алексеевна</a:t>
            </a:r>
          </a:p>
          <a:p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Учитель начальных классов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ГБОУ гимназия 540 Приморского района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                                           2012 г.</a:t>
            </a:r>
          </a:p>
          <a:p>
            <a:r>
              <a:rPr lang="ru-RU" b="1" dirty="0" err="1" smtClean="0">
                <a:solidFill>
                  <a:schemeClr val="bg1"/>
                </a:solidFill>
              </a:rPr>
              <a:t>конт.тел</a:t>
            </a:r>
            <a:r>
              <a:rPr lang="ru-RU" b="1" dirty="0" smtClean="0">
                <a:solidFill>
                  <a:schemeClr val="bg1"/>
                </a:solidFill>
              </a:rPr>
              <a:t>. 8-911-753-23-24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e-mail</a:t>
            </a:r>
            <a:r>
              <a:rPr lang="ru-RU" b="1" dirty="0" smtClean="0">
                <a:solidFill>
                  <a:schemeClr val="bg1"/>
                </a:solidFill>
              </a:rPr>
              <a:t>: </a:t>
            </a:r>
            <a:r>
              <a:rPr lang="en-US" b="1" dirty="0" smtClean="0">
                <a:solidFill>
                  <a:schemeClr val="bg1"/>
                </a:solidFill>
              </a:rPr>
              <a:t>mikryukova-marin@mail.ru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46</TotalTime>
  <Words>198</Words>
  <Application>Microsoft Office PowerPoint</Application>
  <PresentationFormat>Экран (4:3)</PresentationFormat>
  <Paragraphs>39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6" baseType="lpstr">
      <vt:lpstr>Aharoni</vt:lpstr>
      <vt:lpstr>Arial</vt:lpstr>
      <vt:lpstr>Arial Black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ЦЕЛИ И ЗАДАЧИ</vt:lpstr>
      <vt:lpstr>ОЖИДАЕМЫЕ РЕЗУЛЬТАТЫ</vt:lpstr>
      <vt:lpstr>ПЛАН ДЕЙСТВИЙ НА УРОК </vt:lpstr>
      <vt:lpstr>Презентация PowerPoint</vt:lpstr>
    </vt:vector>
  </TitlesOfParts>
  <Company>TRANSAS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mikryukova-marin@mail.ru</cp:lastModifiedBy>
  <cp:revision>8</cp:revision>
  <dcterms:created xsi:type="dcterms:W3CDTF">2012-10-24T20:13:54Z</dcterms:created>
  <dcterms:modified xsi:type="dcterms:W3CDTF">2021-12-02T20:16:36Z</dcterms:modified>
</cp:coreProperties>
</file>