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986" r:id="rId1"/>
  </p:sldMasterIdLst>
  <p:sldIdLst>
    <p:sldId id="257" r:id="rId2"/>
    <p:sldId id="258" r:id="rId3"/>
    <p:sldId id="259" r:id="rId4"/>
    <p:sldId id="306" r:id="rId5"/>
    <p:sldId id="260" r:id="rId6"/>
    <p:sldId id="278" r:id="rId7"/>
    <p:sldId id="279" r:id="rId8"/>
    <p:sldId id="281" r:id="rId9"/>
    <p:sldId id="283" r:id="rId10"/>
    <p:sldId id="285" r:id="rId11"/>
    <p:sldId id="290" r:id="rId12"/>
    <p:sldId id="294" r:id="rId13"/>
    <p:sldId id="296" r:id="rId14"/>
    <p:sldId id="297" r:id="rId15"/>
    <p:sldId id="299" r:id="rId16"/>
    <p:sldId id="307" r:id="rId17"/>
    <p:sldId id="308" r:id="rId18"/>
    <p:sldId id="282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 развитие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Познавательное развитие</c:v>
                </c:pt>
              </c:strCache>
            </c:strRef>
          </c:tx>
          <c:explosion val="14"/>
          <c:dPt>
            <c:idx val="0"/>
            <c:bubble3D val="0"/>
            <c:explosion val="0"/>
            <c:extLst>
              <c:ext xmlns:c16="http://schemas.microsoft.com/office/drawing/2014/chart" uri="{C3380CC4-5D6E-409C-BE32-E72D297353CC}">
                <c16:uniqueId val="{00000001-AEAE-443B-9898-FA655749003E}"/>
              </c:ext>
            </c:extLst>
          </c:dPt>
          <c:dPt>
            <c:idx val="1"/>
            <c:bubble3D val="0"/>
            <c:explosion val="0"/>
            <c:extLst>
              <c:ext xmlns:c16="http://schemas.microsoft.com/office/drawing/2014/chart" uri="{C3380CC4-5D6E-409C-BE32-E72D297353CC}">
                <c16:uniqueId val="{00000000-AEAE-443B-9898-FA655749003E}"/>
              </c:ext>
            </c:extLst>
          </c:dPt>
          <c:dPt>
            <c:idx val="2"/>
            <c:bubble3D val="0"/>
            <c:explosion val="0"/>
            <c:extLst>
              <c:ext xmlns:c16="http://schemas.microsoft.com/office/drawing/2014/chart" uri="{C3380CC4-5D6E-409C-BE32-E72D297353CC}">
                <c16:uniqueId val="{00000002-AEAE-443B-9898-FA655749003E}"/>
              </c:ext>
            </c:extLst>
          </c:dPt>
          <c:cat>
            <c:strRef>
              <c:f>Лист1!$A$2:$A$4</c:f>
              <c:strCache>
                <c:ptCount val="3"/>
                <c:pt idx="0">
                  <c:v>Высокий - 25%</c:v>
                </c:pt>
                <c:pt idx="1">
                  <c:v>Средний - 67% </c:v>
                </c:pt>
                <c:pt idx="2">
                  <c:v>Низкий - 8%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</c:v>
                </c:pt>
                <c:pt idx="1">
                  <c:v>67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25-4292-A734-AF4A0FCAF6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Социально-коммуникативное развитие </a:t>
            </a:r>
          </a:p>
        </c:rich>
      </c:tx>
      <c:layout>
        <c:manualLayout>
          <c:xMode val="edge"/>
          <c:yMode val="edge"/>
          <c:x val="8.250465777227084E-2"/>
          <c:y val="4.540600640715427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602149337027549"/>
          <c:y val="0.34211897665871749"/>
          <c:w val="0.46063196555843533"/>
          <c:h val="0.5932350111603449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Социально-коммуникативное развитие </c:v>
                </c:pt>
              </c:strCache>
            </c:strRef>
          </c:tx>
          <c:explosion val="30"/>
          <c:dPt>
            <c:idx val="0"/>
            <c:bubble3D val="0"/>
            <c:explosion val="0"/>
            <c:extLst>
              <c:ext xmlns:c16="http://schemas.microsoft.com/office/drawing/2014/chart" uri="{C3380CC4-5D6E-409C-BE32-E72D297353CC}">
                <c16:uniqueId val="{00000001-4470-4B79-9B3B-D5256D0917AD}"/>
              </c:ext>
            </c:extLst>
          </c:dPt>
          <c:dPt>
            <c:idx val="1"/>
            <c:bubble3D val="0"/>
            <c:explosion val="0"/>
            <c:extLst>
              <c:ext xmlns:c16="http://schemas.microsoft.com/office/drawing/2014/chart" uri="{C3380CC4-5D6E-409C-BE32-E72D297353CC}">
                <c16:uniqueId val="{00000002-4470-4B79-9B3B-D5256D0917AD}"/>
              </c:ext>
            </c:extLst>
          </c:dPt>
          <c:cat>
            <c:strRef>
              <c:f>Лист1!$A$2:$A$4</c:f>
              <c:strCache>
                <c:ptCount val="3"/>
                <c:pt idx="0">
                  <c:v>Высокий - 33%</c:v>
                </c:pt>
                <c:pt idx="1">
                  <c:v>Средний - 67%</c:v>
                </c:pt>
                <c:pt idx="2">
                  <c:v>Низкий - 0%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33</c:v>
                </c:pt>
                <c:pt idx="1">
                  <c:v>67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70-4B79-9B3B-D5256D0917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4589565145142782"/>
          <c:y val="0.31131190682829868"/>
          <c:w val="0.31073617637310585"/>
          <c:h val="0.6016705794835082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/>
              <a:t>Познавательное развитие</a:t>
            </a:r>
            <a:r>
              <a:rPr lang="ru-RU" dirty="0"/>
              <a:t>
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Познавательное развитие
</c:v>
                </c:pt>
              </c:strCache>
            </c:strRef>
          </c:tx>
          <c:explosion val="25"/>
          <c:dPt>
            <c:idx val="0"/>
            <c:bubble3D val="0"/>
            <c:explosion val="0"/>
            <c:extLst>
              <c:ext xmlns:c16="http://schemas.microsoft.com/office/drawing/2014/chart" uri="{C3380CC4-5D6E-409C-BE32-E72D297353CC}">
                <c16:uniqueId val="{00000001-EC93-43FA-921F-B1FC92A919AA}"/>
              </c:ext>
            </c:extLst>
          </c:dPt>
          <c:dPt>
            <c:idx val="1"/>
            <c:bubble3D val="0"/>
            <c:explosion val="0"/>
            <c:extLst>
              <c:ext xmlns:c16="http://schemas.microsoft.com/office/drawing/2014/chart" uri="{C3380CC4-5D6E-409C-BE32-E72D297353CC}">
                <c16:uniqueId val="{00000001-F1EA-4CAC-BEB9-117F43FCD944}"/>
              </c:ext>
            </c:extLst>
          </c:dPt>
          <c:cat>
            <c:strRef>
              <c:f>Лист1!$A$2:$A$4</c:f>
              <c:strCache>
                <c:ptCount val="3"/>
                <c:pt idx="0">
                  <c:v>Высокий - 33%</c:v>
                </c:pt>
                <c:pt idx="1">
                  <c:v>Средний - 67%</c:v>
                </c:pt>
                <c:pt idx="2">
                  <c:v>Низкий - 0%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33</c:v>
                </c:pt>
                <c:pt idx="1">
                  <c:v>67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93-43FA-921F-B1FC92A919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7747719521292973"/>
          <c:y val="0.24346252961275774"/>
          <c:w val="0.32056206245193247"/>
          <c:h val="0.5140904733908457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/>
              <a:t>Социально-коммуникативное развитие </a:t>
            </a:r>
          </a:p>
        </c:rich>
      </c:tx>
      <c:layout>
        <c:manualLayout>
          <c:xMode val="edge"/>
          <c:yMode val="edge"/>
          <c:x val="0.23348803203878729"/>
          <c:y val="2.9629422249596388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Социально-коммуникативное развитие </c:v>
                </c:pt>
              </c:strCache>
            </c:strRef>
          </c:tx>
          <c:explosion val="5"/>
          <c:dPt>
            <c:idx val="0"/>
            <c:bubble3D val="0"/>
            <c:explosion val="0"/>
            <c:extLst>
              <c:ext xmlns:c16="http://schemas.microsoft.com/office/drawing/2014/chart" uri="{C3380CC4-5D6E-409C-BE32-E72D297353CC}">
                <c16:uniqueId val="{00000001-D096-461E-AB35-52E516B8CA3B}"/>
              </c:ext>
            </c:extLst>
          </c:dPt>
          <c:dPt>
            <c:idx val="1"/>
            <c:bubble3D val="0"/>
            <c:explosion val="0"/>
            <c:extLst>
              <c:ext xmlns:c16="http://schemas.microsoft.com/office/drawing/2014/chart" uri="{C3380CC4-5D6E-409C-BE32-E72D297353CC}">
                <c16:uniqueId val="{00000002-D096-461E-AB35-52E516B8CA3B}"/>
              </c:ext>
            </c:extLst>
          </c:dPt>
          <c:dPt>
            <c:idx val="2"/>
            <c:bubble3D val="0"/>
            <c:explosion val="14"/>
            <c:extLst>
              <c:ext xmlns:c16="http://schemas.microsoft.com/office/drawing/2014/chart" uri="{C3380CC4-5D6E-409C-BE32-E72D297353CC}">
                <c16:uniqueId val="{00000002-CD53-406A-AD8E-1467DE681D5F}"/>
              </c:ext>
            </c:extLst>
          </c:dPt>
          <c:cat>
            <c:strRef>
              <c:f>Лист1!$A$2:$A$4</c:f>
              <c:strCache>
                <c:ptCount val="3"/>
                <c:pt idx="0">
                  <c:v>Высокий - 58%</c:v>
                </c:pt>
                <c:pt idx="1">
                  <c:v>Средний - 42%</c:v>
                </c:pt>
                <c:pt idx="2">
                  <c:v>Низкий - 0%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58</c:v>
                </c:pt>
                <c:pt idx="1">
                  <c:v>42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96-461E-AB35-52E516B8CA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763381200894595"/>
          <c:y val="0.3656713744588897"/>
          <c:w val="0.31583021205135348"/>
          <c:h val="0.6016705794835082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A2CB7D-9F22-41C2-ABE9-5AA5D3B54BC8}" type="doc">
      <dgm:prSet loTypeId="urn:microsoft.com/office/officeart/2005/8/layout/default#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2CA41C1A-58F7-4169-BDDC-B4D06B21E0D7}">
      <dgm:prSet phldrT="[Текст]" custT="1"/>
      <dgm:spPr/>
      <dgm:t>
        <a:bodyPr/>
        <a:lstStyle/>
        <a:p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Дети будут знать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: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74761FFC-F21F-4A9A-B3A9-F55FB8BE7372}" type="parTrans" cxnId="{53E411C3-A9A4-4924-B16C-3E7185719B42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D8BDE17F-88E5-4D4B-BCCB-DE5AC158C435}" type="sibTrans" cxnId="{53E411C3-A9A4-4924-B16C-3E7185719B42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1568B10F-6263-40D7-A88B-5702093533DD}">
      <dgm:prSet phldrT="[Текст]" custT="1"/>
      <dgm:spPr/>
      <dgm:t>
        <a:bodyPr/>
        <a:lstStyle/>
        <a:p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Родители:</a:t>
          </a:r>
          <a:r>
            <a:rPr lang="ru-RU" sz="1400" dirty="0" smtClean="0"/>
            <a:t> 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22E85EC6-5610-46AF-A11B-956E3C697563}" type="parTrans" cxnId="{46441F45-243B-48EF-82BC-32023A70D545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43033AF2-BF86-414F-AB86-E404938ECF2A}" type="sibTrans" cxnId="{46441F45-243B-48EF-82BC-32023A70D545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D8FF8FD3-582F-423C-B2AC-D3C96155C1A1}">
      <dgm:prSet phldrT="[Текст]" custT="1"/>
      <dgm:spPr/>
      <dgm:t>
        <a:bodyPr/>
        <a:lstStyle/>
        <a:p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Педагог: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9E04FF0D-81F5-4C3D-A54C-7FD2288A4026}" type="parTrans" cxnId="{51060F0C-C7DC-4112-B00C-918AC4CC53DE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9B5E52AE-2E77-4B2F-B726-5491AA04A8CE}" type="sibTrans" cxnId="{51060F0C-C7DC-4112-B00C-918AC4CC53DE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FE118CFD-310E-44F7-B71C-4F86A1CB5A00}">
      <dgm:prSet custT="1"/>
      <dgm:spPr/>
      <dgm:t>
        <a:bodyPr/>
        <a:lstStyle/>
        <a:p>
          <a:pPr algn="l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Имена своих родителей, дедушек и бабушек.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3B5D5803-B0AC-4FAA-BEEF-1E62A7E89961}" type="parTrans" cxnId="{F3E8954D-A91B-4EE3-B863-6DA5C1B26731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BBF63709-0C73-43F5-8047-B0DDBC981E9F}" type="sibTrans" cxnId="{F3E8954D-A91B-4EE3-B863-6DA5C1B26731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936B4F63-B027-41D9-B61F-BB0AF79F5D60}">
      <dgm:prSet custT="1"/>
      <dgm:spPr/>
      <dgm:t>
        <a:bodyPr/>
        <a:lstStyle/>
        <a:p>
          <a:pPr algn="l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Профессии своих родителей, дедушек и бабушек.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1673C31C-F42D-4A3D-A900-C51E869CA483}" type="parTrans" cxnId="{D6EB83CD-5860-4B67-A4B4-0C44FFDB6D52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5A6A02B3-9AF8-4DCD-A098-05C640CADFD6}" type="sibTrans" cxnId="{D6EB83CD-5860-4B67-A4B4-0C44FFDB6D52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0B14B0E8-DF4E-4987-9313-C7B57F02A1C1}">
      <dgm:prSet custT="1"/>
      <dgm:spPr/>
      <dgm:t>
        <a:bodyPr/>
        <a:lstStyle/>
        <a:p>
          <a:pPr algn="l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Смогут полностью назвать свое имя, отчество, фамилию.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19C68A74-6AB1-41B9-8284-D55227D3A7C7}" type="parTrans" cxnId="{35AF6E33-A33D-41A9-B256-69387FB215E3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E9BD5341-95F1-4B3A-8501-59C8CBDE30B5}" type="sibTrans" cxnId="{35AF6E33-A33D-41A9-B256-69387FB215E3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0F5C1514-DB1F-429F-905D-878C95791398}">
      <dgm:prSet custT="1"/>
      <dgm:spPr/>
      <dgm:t>
        <a:bodyPr/>
        <a:lstStyle/>
        <a:p>
          <a:pPr algn="l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Смогут составить рассказ о членах своей семьи.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F0D1659-3775-4C36-86FC-BA76DF82EFF7}" type="parTrans" cxnId="{19358B81-8A89-4A3B-AD48-5F7DEBF51820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9103581-557D-4FDA-A7CA-B951DDB9E5D3}" type="sibTrans" cxnId="{19358B81-8A89-4A3B-AD48-5F7DEBF51820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A34BFA33-45AC-4855-B633-B242F9768DE7}">
      <dgm:prSet custT="1"/>
      <dgm:spPr/>
      <dgm:t>
        <a:bodyPr/>
        <a:lstStyle/>
        <a:p>
          <a:pPr algn="l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Научатся проявлять уважение к своим родителям, членам семьи, людям труда.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A6F8A4D-AA20-4264-80D4-E06D4DFECA65}" type="parTrans" cxnId="{D9B68826-198C-4C30-A5A8-586915E60118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2EE931AE-DAAA-4169-A176-80E5B35B0692}" type="sibTrans" cxnId="{D9B68826-198C-4C30-A5A8-586915E60118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E7768F03-EB3D-433C-8290-E0CF8D0C61FB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Усовершенствует свою компетентность в работе с семьями воспитанников, что способствует тесному укреплению меж семейных связей. 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B94615-8C99-4B9F-902E-10B0530508F6}" type="parTrans" cxnId="{34602CB4-D2C7-4FFF-A902-2A43AF59BCE2}">
      <dgm:prSet/>
      <dgm:spPr/>
      <dgm:t>
        <a:bodyPr/>
        <a:lstStyle/>
        <a:p>
          <a:endParaRPr lang="ru-RU"/>
        </a:p>
      </dgm:t>
    </dgm:pt>
    <dgm:pt modelId="{57791E64-668A-4048-B17E-6ADAE75CFE97}" type="sibTrans" cxnId="{34602CB4-D2C7-4FFF-A902-2A43AF59BCE2}">
      <dgm:prSet/>
      <dgm:spPr/>
      <dgm:t>
        <a:bodyPr/>
        <a:lstStyle/>
        <a:p>
          <a:endParaRPr lang="ru-RU"/>
        </a:p>
      </dgm:t>
    </dgm:pt>
    <dgm:pt modelId="{84AC0BED-0C69-4D96-80E6-D74D1C13A0AD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Усовершенствует педагогическую компетентность в реализации педагогического проекта.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F20EA7-441C-4D9A-BD26-A57ABD30FF88}" type="parTrans" cxnId="{9ACB9294-0724-4DD0-84D3-4D0971D70B73}">
      <dgm:prSet/>
      <dgm:spPr/>
      <dgm:t>
        <a:bodyPr/>
        <a:lstStyle/>
        <a:p>
          <a:endParaRPr lang="ru-RU"/>
        </a:p>
      </dgm:t>
    </dgm:pt>
    <dgm:pt modelId="{D86E4B73-F5E4-455C-9CD8-7EDE2532C8FA}" type="sibTrans" cxnId="{9ACB9294-0724-4DD0-84D3-4D0971D70B73}">
      <dgm:prSet/>
      <dgm:spPr/>
      <dgm:t>
        <a:bodyPr/>
        <a:lstStyle/>
        <a:p>
          <a:endParaRPr lang="ru-RU"/>
        </a:p>
      </dgm:t>
    </dgm:pt>
    <dgm:pt modelId="{1C66833D-B894-4611-9064-9B47756AF330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Будут уважительно относиться к своим предкам, внимательно – к событиям в доме.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E80D3A-F7B8-430A-ABFC-30932D3CE87D}" type="parTrans" cxnId="{8B16DACB-28CC-40CE-8043-7F428542B8EC}">
      <dgm:prSet/>
      <dgm:spPr/>
      <dgm:t>
        <a:bodyPr/>
        <a:lstStyle/>
        <a:p>
          <a:endParaRPr lang="ru-RU"/>
        </a:p>
      </dgm:t>
    </dgm:pt>
    <dgm:pt modelId="{EDF3C5D8-B2CC-4F41-BD01-747A9E795D71}" type="sibTrans" cxnId="{8B16DACB-28CC-40CE-8043-7F428542B8EC}">
      <dgm:prSet/>
      <dgm:spPr/>
      <dgm:t>
        <a:bodyPr/>
        <a:lstStyle/>
        <a:p>
          <a:endParaRPr lang="ru-RU"/>
        </a:p>
      </dgm:t>
    </dgm:pt>
    <dgm:pt modelId="{59ACE268-2401-44DA-9FAB-C0575B4E2E85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Повысят родительскую компетентность в вопросах воспитания детей. 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62F9C17-93DF-4863-9D5A-C131179413A9}" type="parTrans" cxnId="{4ABB8B0E-4F96-4E01-AA06-28A5325FF0A3}">
      <dgm:prSet/>
      <dgm:spPr/>
      <dgm:t>
        <a:bodyPr/>
        <a:lstStyle/>
        <a:p>
          <a:endParaRPr lang="ru-RU"/>
        </a:p>
      </dgm:t>
    </dgm:pt>
    <dgm:pt modelId="{6F90CCCA-A5E3-4A23-BF92-99BF01336D7C}" type="sibTrans" cxnId="{4ABB8B0E-4F96-4E01-AA06-28A5325FF0A3}">
      <dgm:prSet/>
      <dgm:spPr/>
      <dgm:t>
        <a:bodyPr/>
        <a:lstStyle/>
        <a:p>
          <a:endParaRPr lang="ru-RU"/>
        </a:p>
      </dgm:t>
    </dgm:pt>
    <dgm:pt modelId="{7EEA228F-0FFC-42AD-86C4-99FF07E8053A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Укрепят внутрисемейные и меж семейные связи.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2BED9D-2FF0-4FF4-AF2D-D0567A5EDB4F}" type="parTrans" cxnId="{036E2C6E-DBBB-4694-9BF9-EA10AD2F8AEC}">
      <dgm:prSet/>
      <dgm:spPr/>
    </dgm:pt>
    <dgm:pt modelId="{577C47B2-90E0-48EF-A52F-7AD2AE78889B}" type="sibTrans" cxnId="{036E2C6E-DBBB-4694-9BF9-EA10AD2F8AEC}">
      <dgm:prSet/>
      <dgm:spPr/>
    </dgm:pt>
    <dgm:pt modelId="{519348DB-AF61-46B5-864E-5F990BA93998}" type="pres">
      <dgm:prSet presAssocID="{70A2CB7D-9F22-41C2-ABE9-5AA5D3B54BC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19D519-F4D1-4E07-900C-0198175D6C18}" type="pres">
      <dgm:prSet presAssocID="{2CA41C1A-58F7-4169-BDDC-B4D06B21E0D7}" presName="node" presStyleLbl="node1" presStyleIdx="0" presStyleCnt="3" custScaleX="71397" custLinFactNeighborX="-11262" custLinFactNeighborY="64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DBCC67-814B-4260-8B0A-D62AB684C6C8}" type="pres">
      <dgm:prSet presAssocID="{D8BDE17F-88E5-4D4B-BCCB-DE5AC158C435}" presName="sibTrans" presStyleCnt="0"/>
      <dgm:spPr/>
    </dgm:pt>
    <dgm:pt modelId="{54986D08-BB4B-40C1-BE3D-934966D73F37}" type="pres">
      <dgm:prSet presAssocID="{1568B10F-6263-40D7-A88B-5702093533DD}" presName="node" presStyleLbl="node1" presStyleIdx="1" presStyleCnt="3" custScaleX="66390" custScaleY="100667" custLinFactNeighborX="-10269" custLinFactNeighborY="51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73ACF6-5CFF-47AB-AC99-85ABF0205F65}" type="pres">
      <dgm:prSet presAssocID="{43033AF2-BF86-414F-AB86-E404938ECF2A}" presName="sibTrans" presStyleCnt="0"/>
      <dgm:spPr/>
    </dgm:pt>
    <dgm:pt modelId="{C2E024FF-908B-439B-92D4-9620AAF01BD8}" type="pres">
      <dgm:prSet presAssocID="{D8FF8FD3-582F-423C-B2AC-D3C96155C1A1}" presName="node" presStyleLbl="node1" presStyleIdx="2" presStyleCnt="3" custScaleX="70421" custScaleY="71048" custLinFactNeighborX="-2357" custLinFactNeighborY="-53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B68826-198C-4C30-A5A8-586915E60118}" srcId="{2CA41C1A-58F7-4169-BDDC-B4D06B21E0D7}" destId="{A34BFA33-45AC-4855-B633-B242F9768DE7}" srcOrd="4" destOrd="0" parTransId="{FA6F8A4D-AA20-4264-80D4-E06D4DFECA65}" sibTransId="{2EE931AE-DAAA-4169-A176-80E5B35B0692}"/>
    <dgm:cxn modelId="{9ACB9294-0724-4DD0-84D3-4D0971D70B73}" srcId="{D8FF8FD3-582F-423C-B2AC-D3C96155C1A1}" destId="{84AC0BED-0C69-4D96-80E6-D74D1C13A0AD}" srcOrd="1" destOrd="0" parTransId="{AFF20EA7-441C-4D9A-BD26-A57ABD30FF88}" sibTransId="{D86E4B73-F5E4-455C-9CD8-7EDE2532C8FA}"/>
    <dgm:cxn modelId="{F1A7CD50-427A-4070-9015-8115FFA8F979}" type="presOf" srcId="{2CA41C1A-58F7-4169-BDDC-B4D06B21E0D7}" destId="{DE19D519-F4D1-4E07-900C-0198175D6C18}" srcOrd="0" destOrd="0" presId="urn:microsoft.com/office/officeart/2005/8/layout/default#1"/>
    <dgm:cxn modelId="{0BF5F05B-AD3C-41EB-A3EE-A3596F6C1217}" type="presOf" srcId="{E7768F03-EB3D-433C-8290-E0CF8D0C61FB}" destId="{C2E024FF-908B-439B-92D4-9620AAF01BD8}" srcOrd="0" destOrd="1" presId="urn:microsoft.com/office/officeart/2005/8/layout/default#1"/>
    <dgm:cxn modelId="{2F90AAE8-9A17-42EE-8C35-96A5C3128D47}" type="presOf" srcId="{1568B10F-6263-40D7-A88B-5702093533DD}" destId="{54986D08-BB4B-40C1-BE3D-934966D73F37}" srcOrd="0" destOrd="0" presId="urn:microsoft.com/office/officeart/2005/8/layout/default#1"/>
    <dgm:cxn modelId="{0503E1BA-F9C6-4325-B224-EEC3E90CDCCE}" type="presOf" srcId="{59ACE268-2401-44DA-9FAB-C0575B4E2E85}" destId="{54986D08-BB4B-40C1-BE3D-934966D73F37}" srcOrd="0" destOrd="2" presId="urn:microsoft.com/office/officeart/2005/8/layout/default#1"/>
    <dgm:cxn modelId="{EC3857B6-1787-4887-8B27-9B16EA524079}" type="presOf" srcId="{FE118CFD-310E-44F7-B71C-4F86A1CB5A00}" destId="{DE19D519-F4D1-4E07-900C-0198175D6C18}" srcOrd="0" destOrd="1" presId="urn:microsoft.com/office/officeart/2005/8/layout/default#1"/>
    <dgm:cxn modelId="{46441F45-243B-48EF-82BC-32023A70D545}" srcId="{70A2CB7D-9F22-41C2-ABE9-5AA5D3B54BC8}" destId="{1568B10F-6263-40D7-A88B-5702093533DD}" srcOrd="1" destOrd="0" parTransId="{22E85EC6-5610-46AF-A11B-956E3C697563}" sibTransId="{43033AF2-BF86-414F-AB86-E404938ECF2A}"/>
    <dgm:cxn modelId="{62BB70E6-1CA9-4FD1-980E-B35FCEFA95C4}" type="presOf" srcId="{D8FF8FD3-582F-423C-B2AC-D3C96155C1A1}" destId="{C2E024FF-908B-439B-92D4-9620AAF01BD8}" srcOrd="0" destOrd="0" presId="urn:microsoft.com/office/officeart/2005/8/layout/default#1"/>
    <dgm:cxn modelId="{E13D140C-ED4A-4156-B789-C5F149B8492B}" type="presOf" srcId="{70A2CB7D-9F22-41C2-ABE9-5AA5D3B54BC8}" destId="{519348DB-AF61-46B5-864E-5F990BA93998}" srcOrd="0" destOrd="0" presId="urn:microsoft.com/office/officeart/2005/8/layout/default#1"/>
    <dgm:cxn modelId="{D6EB83CD-5860-4B67-A4B4-0C44FFDB6D52}" srcId="{2CA41C1A-58F7-4169-BDDC-B4D06B21E0D7}" destId="{936B4F63-B027-41D9-B61F-BB0AF79F5D60}" srcOrd="1" destOrd="0" parTransId="{1673C31C-F42D-4A3D-A900-C51E869CA483}" sibTransId="{5A6A02B3-9AF8-4DCD-A098-05C640CADFD6}"/>
    <dgm:cxn modelId="{F3E8954D-A91B-4EE3-B863-6DA5C1B26731}" srcId="{2CA41C1A-58F7-4169-BDDC-B4D06B21E0D7}" destId="{FE118CFD-310E-44F7-B71C-4F86A1CB5A00}" srcOrd="0" destOrd="0" parTransId="{3B5D5803-B0AC-4FAA-BEEF-1E62A7E89961}" sibTransId="{BBF63709-0C73-43F5-8047-B0DDBC981E9F}"/>
    <dgm:cxn modelId="{34602CB4-D2C7-4FFF-A902-2A43AF59BCE2}" srcId="{D8FF8FD3-582F-423C-B2AC-D3C96155C1A1}" destId="{E7768F03-EB3D-433C-8290-E0CF8D0C61FB}" srcOrd="0" destOrd="0" parTransId="{65B94615-8C99-4B9F-902E-10B0530508F6}" sibTransId="{57791E64-668A-4048-B17E-6ADAE75CFE97}"/>
    <dgm:cxn modelId="{B6240BC1-CBFD-40C0-BA8B-3914B84FBA13}" type="presOf" srcId="{84AC0BED-0C69-4D96-80E6-D74D1C13A0AD}" destId="{C2E024FF-908B-439B-92D4-9620AAF01BD8}" srcOrd="0" destOrd="2" presId="urn:microsoft.com/office/officeart/2005/8/layout/default#1"/>
    <dgm:cxn modelId="{036E2C6E-DBBB-4694-9BF9-EA10AD2F8AEC}" srcId="{1568B10F-6263-40D7-A88B-5702093533DD}" destId="{7EEA228F-0FFC-42AD-86C4-99FF07E8053A}" srcOrd="2" destOrd="0" parTransId="{112BED9D-2FF0-4FF4-AF2D-D0567A5EDB4F}" sibTransId="{577C47B2-90E0-48EF-A52F-7AD2AE78889B}"/>
    <dgm:cxn modelId="{8B16DACB-28CC-40CE-8043-7F428542B8EC}" srcId="{1568B10F-6263-40D7-A88B-5702093533DD}" destId="{1C66833D-B894-4611-9064-9B47756AF330}" srcOrd="0" destOrd="0" parTransId="{D1E80D3A-F7B8-430A-ABFC-30932D3CE87D}" sibTransId="{EDF3C5D8-B2CC-4F41-BD01-747A9E795D71}"/>
    <dgm:cxn modelId="{A14A6FCA-C1ED-4674-84B9-A18D86EDF290}" type="presOf" srcId="{0B14B0E8-DF4E-4987-9313-C7B57F02A1C1}" destId="{DE19D519-F4D1-4E07-900C-0198175D6C18}" srcOrd="0" destOrd="3" presId="urn:microsoft.com/office/officeart/2005/8/layout/default#1"/>
    <dgm:cxn modelId="{53E411C3-A9A4-4924-B16C-3E7185719B42}" srcId="{70A2CB7D-9F22-41C2-ABE9-5AA5D3B54BC8}" destId="{2CA41C1A-58F7-4169-BDDC-B4D06B21E0D7}" srcOrd="0" destOrd="0" parTransId="{74761FFC-F21F-4A9A-B3A9-F55FB8BE7372}" sibTransId="{D8BDE17F-88E5-4D4B-BCCB-DE5AC158C435}"/>
    <dgm:cxn modelId="{4ABB8B0E-4F96-4E01-AA06-28A5325FF0A3}" srcId="{1568B10F-6263-40D7-A88B-5702093533DD}" destId="{59ACE268-2401-44DA-9FAB-C0575B4E2E85}" srcOrd="1" destOrd="0" parTransId="{662F9C17-93DF-4863-9D5A-C131179413A9}" sibTransId="{6F90CCCA-A5E3-4A23-BF92-99BF01336D7C}"/>
    <dgm:cxn modelId="{51060F0C-C7DC-4112-B00C-918AC4CC53DE}" srcId="{70A2CB7D-9F22-41C2-ABE9-5AA5D3B54BC8}" destId="{D8FF8FD3-582F-423C-B2AC-D3C96155C1A1}" srcOrd="2" destOrd="0" parTransId="{9E04FF0D-81F5-4C3D-A54C-7FD2288A4026}" sibTransId="{9B5E52AE-2E77-4B2F-B726-5491AA04A8CE}"/>
    <dgm:cxn modelId="{35AF6E33-A33D-41A9-B256-69387FB215E3}" srcId="{2CA41C1A-58F7-4169-BDDC-B4D06B21E0D7}" destId="{0B14B0E8-DF4E-4987-9313-C7B57F02A1C1}" srcOrd="2" destOrd="0" parTransId="{19C68A74-6AB1-41B9-8284-D55227D3A7C7}" sibTransId="{E9BD5341-95F1-4B3A-8501-59C8CBDE30B5}"/>
    <dgm:cxn modelId="{9A442726-6602-4461-B023-D8D8EB707003}" type="presOf" srcId="{1C66833D-B894-4611-9064-9B47756AF330}" destId="{54986D08-BB4B-40C1-BE3D-934966D73F37}" srcOrd="0" destOrd="1" presId="urn:microsoft.com/office/officeart/2005/8/layout/default#1"/>
    <dgm:cxn modelId="{1E904D18-5FD6-41A4-B7CA-F0AD3116972B}" type="presOf" srcId="{A34BFA33-45AC-4855-B633-B242F9768DE7}" destId="{DE19D519-F4D1-4E07-900C-0198175D6C18}" srcOrd="0" destOrd="5" presId="urn:microsoft.com/office/officeart/2005/8/layout/default#1"/>
    <dgm:cxn modelId="{086B0437-8AF5-4044-88A8-89CD497995E1}" type="presOf" srcId="{0F5C1514-DB1F-429F-905D-878C95791398}" destId="{DE19D519-F4D1-4E07-900C-0198175D6C18}" srcOrd="0" destOrd="4" presId="urn:microsoft.com/office/officeart/2005/8/layout/default#1"/>
    <dgm:cxn modelId="{1E0A5557-E42B-4C5C-A181-7C99208BA5AB}" type="presOf" srcId="{7EEA228F-0FFC-42AD-86C4-99FF07E8053A}" destId="{54986D08-BB4B-40C1-BE3D-934966D73F37}" srcOrd="0" destOrd="3" presId="urn:microsoft.com/office/officeart/2005/8/layout/default#1"/>
    <dgm:cxn modelId="{AEEDAC75-7C2F-4346-8F94-2B8BCB224930}" type="presOf" srcId="{936B4F63-B027-41D9-B61F-BB0AF79F5D60}" destId="{DE19D519-F4D1-4E07-900C-0198175D6C18}" srcOrd="0" destOrd="2" presId="urn:microsoft.com/office/officeart/2005/8/layout/default#1"/>
    <dgm:cxn modelId="{19358B81-8A89-4A3B-AD48-5F7DEBF51820}" srcId="{2CA41C1A-58F7-4169-BDDC-B4D06B21E0D7}" destId="{0F5C1514-DB1F-429F-905D-878C95791398}" srcOrd="3" destOrd="0" parTransId="{FF0D1659-3775-4C36-86FC-BA76DF82EFF7}" sibTransId="{89103581-557D-4FDA-A7CA-B951DDB9E5D3}"/>
    <dgm:cxn modelId="{2D3D10FC-2639-4142-8CA8-25F5D79DF4CC}" type="presParOf" srcId="{519348DB-AF61-46B5-864E-5F990BA93998}" destId="{DE19D519-F4D1-4E07-900C-0198175D6C18}" srcOrd="0" destOrd="0" presId="urn:microsoft.com/office/officeart/2005/8/layout/default#1"/>
    <dgm:cxn modelId="{3123993D-A618-41CF-8306-12255947553F}" type="presParOf" srcId="{519348DB-AF61-46B5-864E-5F990BA93998}" destId="{C4DBCC67-814B-4260-8B0A-D62AB684C6C8}" srcOrd="1" destOrd="0" presId="urn:microsoft.com/office/officeart/2005/8/layout/default#1"/>
    <dgm:cxn modelId="{C8330EDB-B76C-48EC-8299-0E6727549380}" type="presParOf" srcId="{519348DB-AF61-46B5-864E-5F990BA93998}" destId="{54986D08-BB4B-40C1-BE3D-934966D73F37}" srcOrd="2" destOrd="0" presId="urn:microsoft.com/office/officeart/2005/8/layout/default#1"/>
    <dgm:cxn modelId="{DE70DCAA-7702-420D-86EC-2A7323FD306C}" type="presParOf" srcId="{519348DB-AF61-46B5-864E-5F990BA93998}" destId="{AA73ACF6-5CFF-47AB-AC99-85ABF0205F65}" srcOrd="3" destOrd="0" presId="urn:microsoft.com/office/officeart/2005/8/layout/default#1"/>
    <dgm:cxn modelId="{088FC7BA-68D3-4423-B5E1-00F733FB6F87}" type="presParOf" srcId="{519348DB-AF61-46B5-864E-5F990BA93998}" destId="{C2E024FF-908B-439B-92D4-9620AAF01BD8}" srcOrd="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19D519-F4D1-4E07-900C-0198175D6C18}">
      <dsp:nvSpPr>
        <dsp:cNvPr id="0" name=""/>
        <dsp:cNvSpPr/>
      </dsp:nvSpPr>
      <dsp:spPr>
        <a:xfrm>
          <a:off x="164091" y="188694"/>
          <a:ext cx="3273136" cy="27506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Дети будут знать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: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Имена своих родителей, дедушек и бабушек.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Профессии своих родителей, дедушек и бабушек.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Смогут полностью назвать свое имя, отчество, фамилию.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Смогут составить рассказ о членах своей семьи.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Научатся проявлять уважение к своим родителям, членам семьи, людям труда.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4091" y="188694"/>
        <a:ext cx="3273136" cy="2750650"/>
      </dsp:txXfrm>
    </dsp:sp>
    <dsp:sp modelId="{54986D08-BB4B-40C1-BE3D-934966D73F37}">
      <dsp:nvSpPr>
        <dsp:cNvPr id="0" name=""/>
        <dsp:cNvSpPr/>
      </dsp:nvSpPr>
      <dsp:spPr>
        <a:xfrm>
          <a:off x="3941193" y="143294"/>
          <a:ext cx="3043594" cy="276899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Родители:</a:t>
          </a:r>
          <a:r>
            <a:rPr lang="ru-RU" sz="1400" kern="1200" dirty="0" smtClean="0"/>
            <a:t> 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Будут уважительно относиться к своим предкам, внимательно – к событиям в доме.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Повысят родительскую компетентность в вопросах воспитания детей. 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Укрепят внутрисемейные и меж семейные связи.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41193" y="143294"/>
        <a:ext cx="3043594" cy="2768997"/>
      </dsp:txXfrm>
    </dsp:sp>
    <dsp:sp modelId="{C2E024FF-908B-439B-92D4-9620AAF01BD8}">
      <dsp:nvSpPr>
        <dsp:cNvPr id="0" name=""/>
        <dsp:cNvSpPr/>
      </dsp:nvSpPr>
      <dsp:spPr>
        <a:xfrm>
          <a:off x="2345724" y="3081503"/>
          <a:ext cx="3228392" cy="19542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Педагог: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Усовершенствует свою компетентность в работе с семьями воспитанников, что способствует тесному укреплению меж семейных связей. 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Усовершенствует педагогическую компетентность в реализации педагогического проекта.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45724" y="3081503"/>
        <a:ext cx="3228392" cy="19542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836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255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34384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670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832128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1820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2842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555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858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588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1763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5540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753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60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6486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404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19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91" r:id="rId5"/>
    <p:sldLayoutId id="2147483992" r:id="rId6"/>
    <p:sldLayoutId id="2147483993" r:id="rId7"/>
    <p:sldLayoutId id="2147483994" r:id="rId8"/>
    <p:sldLayoutId id="2147483995" r:id="rId9"/>
    <p:sldLayoutId id="2147483996" r:id="rId10"/>
    <p:sldLayoutId id="2147483997" r:id="rId11"/>
    <p:sldLayoutId id="2147483998" r:id="rId12"/>
    <p:sldLayoutId id="2147483999" r:id="rId13"/>
    <p:sldLayoutId id="2147484000" r:id="rId14"/>
    <p:sldLayoutId id="2147484001" r:id="rId15"/>
    <p:sldLayoutId id="214748400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260648"/>
            <a:ext cx="7028284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ышминского городского округа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«Родинский детский сад»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228273"/>
            <a:ext cx="7000924" cy="34163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Проект по нравственно-патриотическому воспитанию с детьми средней группе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«Моя семья и семейные традиции»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Руководитель проекта: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Бунькова Алена Михайловна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5857892"/>
            <a:ext cx="415024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2022г.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357166"/>
            <a:ext cx="723629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Практический этап: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«Социально-коммуникативное развитие»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t="8741"/>
          <a:stretch/>
        </p:blipFill>
        <p:spPr bwMode="auto">
          <a:xfrm>
            <a:off x="899592" y="1889801"/>
            <a:ext cx="2592288" cy="18676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2786050" y="1428736"/>
            <a:ext cx="42509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Рассматривание семейных фотоальбомов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344" y="2636912"/>
            <a:ext cx="1923678" cy="25649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6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916" y="4077072"/>
            <a:ext cx="2003556" cy="2671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6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79512" y="215446"/>
            <a:ext cx="80724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Практический этап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«Познавательное развитие»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46830" y="1191295"/>
            <a:ext cx="46062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Конструирование «Мой дом – моя крепость»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3503" y="2137707"/>
            <a:ext cx="2031989" cy="1523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3755" y="4869160"/>
            <a:ext cx="1408447" cy="18779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72" r="733"/>
          <a:stretch/>
        </p:blipFill>
        <p:spPr>
          <a:xfrm>
            <a:off x="327117" y="2206958"/>
            <a:ext cx="2052545" cy="23248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7" b="24234"/>
          <a:stretch/>
        </p:blipFill>
        <p:spPr>
          <a:xfrm>
            <a:off x="3987956" y="4104906"/>
            <a:ext cx="2135071" cy="20325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78"/>
          <a:stretch/>
        </p:blipFill>
        <p:spPr>
          <a:xfrm>
            <a:off x="5699333" y="1890794"/>
            <a:ext cx="1563638" cy="17788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9552" y="357166"/>
            <a:ext cx="66967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Практический этап: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«Речевое развитие»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3647" y="1458384"/>
            <a:ext cx="2893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Презентация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«Мой домашний любимец»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1458384"/>
            <a:ext cx="33491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Дидактическая игра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«Что предмет расскажет о себе»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0" t="12828"/>
          <a:stretch/>
        </p:blipFill>
        <p:spPr>
          <a:xfrm rot="5400000">
            <a:off x="175382" y="2398079"/>
            <a:ext cx="2196729" cy="1800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3"/>
          <a:stretch/>
        </p:blipFill>
        <p:spPr>
          <a:xfrm rot="5400000">
            <a:off x="1662478" y="4221302"/>
            <a:ext cx="2311187" cy="1995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04"/>
          <a:stretch/>
        </p:blipFill>
        <p:spPr>
          <a:xfrm rot="5400000">
            <a:off x="5468065" y="3354254"/>
            <a:ext cx="2180861" cy="15489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1"/>
          <a:stretch/>
        </p:blipFill>
        <p:spPr>
          <a:xfrm rot="16200000" flipH="1">
            <a:off x="3658135" y="2469409"/>
            <a:ext cx="2058854" cy="16015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95536" y="357166"/>
            <a:ext cx="68407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Практический этап: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«Художественно-эстетическое развитие»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23728" y="1243869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«Подарки для мамы и папы»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81" r="11448"/>
          <a:stretch/>
        </p:blipFill>
        <p:spPr>
          <a:xfrm rot="5400000">
            <a:off x="189956" y="3368022"/>
            <a:ext cx="2408181" cy="16341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17171" y="4845158"/>
            <a:ext cx="2112235" cy="1584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9" b="9858"/>
          <a:stretch/>
        </p:blipFill>
        <p:spPr>
          <a:xfrm rot="5400000">
            <a:off x="5031595" y="3414583"/>
            <a:ext cx="2292998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r="10363" b="3889"/>
          <a:stretch/>
        </p:blipFill>
        <p:spPr>
          <a:xfrm rot="5400000">
            <a:off x="2771800" y="2251137"/>
            <a:ext cx="2088232" cy="1779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71538" y="357166"/>
            <a:ext cx="551668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Практический этап: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«Физическое  развитие»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1651264"/>
            <a:ext cx="18476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Эстафета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«Моя семья и Я»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92767" y="1651264"/>
            <a:ext cx="25210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Эстафета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«Кто быстрее добежит»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34934" y="2237653"/>
            <a:ext cx="2180861" cy="16356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7801" y="2733024"/>
            <a:ext cx="2468893" cy="18516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9" t="4301" r="10163"/>
          <a:stretch/>
        </p:blipFill>
        <p:spPr>
          <a:xfrm rot="5400000">
            <a:off x="5115870" y="2792718"/>
            <a:ext cx="2232249" cy="19689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4"/>
          <a:stretch/>
        </p:blipFill>
        <p:spPr>
          <a:xfrm rot="5400000">
            <a:off x="2809389" y="4759563"/>
            <a:ext cx="2040226" cy="1827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71538" y="357166"/>
            <a:ext cx="587672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Заключительный  этап: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«Я и моя Семья»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2015096"/>
            <a:ext cx="2592288" cy="1973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699" y="4437112"/>
            <a:ext cx="2578323" cy="1865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092" y="2205059"/>
            <a:ext cx="3358494" cy="33584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5832" y="1549856"/>
            <a:ext cx="2952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Тематические альбомы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09901" y="1573500"/>
            <a:ext cx="310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детских рисунков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6696744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Диагностика детей на начало реализации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 </a:t>
            </a:r>
            <a:endParaRPr lang="ru-RU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Моя семья семейные традиции». 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11883476"/>
              </p:ext>
            </p:extLst>
          </p:nvPr>
        </p:nvGraphicFramePr>
        <p:xfrm>
          <a:off x="698" y="2060848"/>
          <a:ext cx="4000528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835174689"/>
              </p:ext>
            </p:extLst>
          </p:nvPr>
        </p:nvGraphicFramePr>
        <p:xfrm>
          <a:off x="3743908" y="2060848"/>
          <a:ext cx="4429156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180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802197378"/>
              </p:ext>
            </p:extLst>
          </p:nvPr>
        </p:nvGraphicFramePr>
        <p:xfrm>
          <a:off x="-241107" y="1777289"/>
          <a:ext cx="4597083" cy="3860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533058931"/>
              </p:ext>
            </p:extLst>
          </p:nvPr>
        </p:nvGraphicFramePr>
        <p:xfrm>
          <a:off x="3995936" y="1777289"/>
          <a:ext cx="4357718" cy="3545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11560" y="764704"/>
            <a:ext cx="6768752" cy="101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Итоговая диагностика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539552" y="188640"/>
            <a:ext cx="7101432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итоге реализации проекта: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Дети знают имена родителей, дедушек и бабушек.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Дети знают профессии своих родителей, дедушек и бабушек.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Могут полностью назвать свое имя, отчество, фамилию.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Могут составить рассказ о членах своей семьи.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детей значительно увеличился словарный запас.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Дети с удовольствием играют в «Семью», распределяют роли в соответствии с половой принадлежностью, могут придумать сюжетную линию, переносят весь опыт взаимоотношений между членами семьи (укладывают куклу спать, устраивают семейное чаепитие).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Уважительно и чутко относятся к членам своей семьи.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1500166" y="2285992"/>
            <a:ext cx="544809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Спасибо за внимание!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899592" y="764704"/>
            <a:ext cx="5688632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понятие «семья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взаимодействие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ДОУ и семьи через приобщение к народным и семейным традициям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539552" y="405244"/>
            <a:ext cx="7286676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воспитателя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познавательный интерес в ходе работы над проектом.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включению родителей (законных представителей) в образовательный процесс через участие в реализации совместного детско-взрослой деятельности, создание атмосферы общности интересов для развития и воспитания детей.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 интерес к ближайшей окружающей среде: к дому, где живут дети, к семье, к семейным традициям.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4"/>
            <a:ext cx="669674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участников проекта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у детей интерес к своей семье, сохранению семейных традиций и обычаев, воспитать любовь и уважение к членам семьи.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гендерную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принадлежность воспитанников с учетом возрастных изменений, в процессе реализации проекта.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у детей навыки творческой работы совместно с воспитателями и родителями, через выполнению общественно значимых заданий.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95536" y="1413357"/>
            <a:ext cx="728667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Вид проекта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групповой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краткосрочный.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Продолжительность проекта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1,5 месяца (февраль – март).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Участники проекта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дети средней группы, воспитатель, родители (законные представители).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683568" y="1135197"/>
            <a:ext cx="655272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Интеграция образовательных областей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«Социально-коммуникативное развитие».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«Познавательное развитие».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«Речевое развитие».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«Художественно-эстетическое развитие».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«Физическое развитие».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539552" y="540703"/>
            <a:ext cx="66247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Предполагаемый результат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360264490"/>
              </p:ext>
            </p:extLst>
          </p:nvPr>
        </p:nvGraphicFramePr>
        <p:xfrm>
          <a:off x="179512" y="1125478"/>
          <a:ext cx="8135951" cy="5185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51520" y="-215245"/>
            <a:ext cx="7056784" cy="683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план реализации проекта, как части формирующей участниками образовательных отношений, интегрированную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развивающую предметно-пространственную среду: подобрать материалы, игрушки, атрибуты, для игровой, театрализованной деятельности.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Подобрать дидактические игры: «Эмоции», «Найди и назови»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Подобрать иллюстрированный материал «Семья», «Труд взрослых», «Домашние любимцы»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Подобрать художественную литературу по теме «Семья».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Подобрать материал для продуктивной деятельности, изготовление подарков к 23 февраля и 8 марта.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Совместное изготовление родителей и детей тематических страничек для альбомов: «Семейное древо», «Наш семейные рецепты», «Мама, папа, я – наша дружная семья», «Наши традиции», «Мы помощники»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диагностики детей по образовательным областям «Познавательное развитие» «Социально-коммуникативное развитие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родителей «Семейные традиции»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827584" y="376208"/>
            <a:ext cx="5976664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Введение детей в тему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проекта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«Моя семья и семейные ценности»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Организационный момент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132856"/>
            <a:ext cx="3471976" cy="2402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63"/>
          <a:stretch/>
        </p:blipFill>
        <p:spPr>
          <a:xfrm>
            <a:off x="3851920" y="3140968"/>
            <a:ext cx="3779912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6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213503" y="249289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Вечерний круг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486916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Утренний круг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595</TotalTime>
  <Words>673</Words>
  <Application>Microsoft Office PowerPoint</Application>
  <PresentationFormat>Экран (4:3)</PresentationFormat>
  <Paragraphs>110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- Наглядное моделирование</dc:title>
  <dc:creator>Екатерина</dc:creator>
  <cp:lastModifiedBy>1</cp:lastModifiedBy>
  <cp:revision>74</cp:revision>
  <dcterms:created xsi:type="dcterms:W3CDTF">2017-04-29T04:02:22Z</dcterms:created>
  <dcterms:modified xsi:type="dcterms:W3CDTF">2022-04-01T16:29:38Z</dcterms:modified>
</cp:coreProperties>
</file>