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3" r:id="rId17"/>
    <p:sldId id="274" r:id="rId18"/>
    <p:sldId id="277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1" autoAdjust="0"/>
    <p:restoredTop sz="94660"/>
  </p:normalViewPr>
  <p:slideViewPr>
    <p:cSldViewPr>
      <p:cViewPr varScale="1">
        <p:scale>
          <a:sx n="44" d="100"/>
          <a:sy n="44" d="100"/>
        </p:scale>
        <p:origin x="268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79;&#1072;&#1097;&#1080;&#1090;&#1072;\&#1076;&#1083;&#1103;%20&#1080;&#1075;&#1088;%20&#1080;%20&#1082;&#1086;&#1085;&#1082;&#1091;&#1088;&#1089;&#1086;&#1074;%203%20-%20&#1074;&#1077;&#1089;&#1077;&#1083;&#1072;&#1103;.mp3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интегрированному уроку  математики и окружающего мира , 2 класс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«Закрепление устных и письменных вычислительных навыков в пределах 100. Решение задач и уравнений. Сохраним нашу природу!»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       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Ломанова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Виктория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Виктоовна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учитель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МОБУ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«СОШ №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4»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Пойковский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ХМАО - ЮГРА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s://ds05.infourok.ru/uploads/ex/068d/0007cebc-854bf6bd/hello_html_6611a81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84876"/>
            <a:ext cx="3076460" cy="2333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7724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Мусор – враг природы!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00200"/>
            <a:ext cx="7162800" cy="477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/>
          </a:p>
        </p:txBody>
      </p:sp>
      <p:pic>
        <p:nvPicPr>
          <p:cNvPr id="12290" name="Picture 2" descr="http://vyatka.ru/oblogki/Kate/win/calmdown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6880067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№ 1.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>Решите уравнения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3962400"/>
            <a:ext cx="167259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u="sng" dirty="0" smtClean="0"/>
          </a:p>
          <a:p>
            <a:pPr algn="ctr"/>
            <a:r>
              <a:rPr lang="ru-RU" sz="2400" b="1" u="sng" dirty="0" smtClean="0"/>
              <a:t> Рябина</a:t>
            </a:r>
          </a:p>
          <a:p>
            <a:pPr algn="ctr"/>
            <a:r>
              <a:rPr lang="ru-RU" sz="2400" b="1" u="sng" dirty="0" smtClean="0"/>
              <a:t>                                                                                                                                 </a:t>
            </a:r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Х + 12 = 92</a:t>
            </a:r>
          </a:p>
          <a:p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86200" y="4267200"/>
            <a:ext cx="147989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/>
              <a:t>Ольха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95 - у = 25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81800" y="4267200"/>
            <a:ext cx="15039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Осина</a:t>
            </a:r>
          </a:p>
          <a:p>
            <a:endParaRPr lang="ru-RU" sz="2400" b="1" dirty="0" smtClean="0"/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 - 64 = 36</a:t>
            </a:r>
          </a:p>
          <a:p>
            <a:endParaRPr lang="ru-RU" sz="2400" b="1" dirty="0"/>
          </a:p>
        </p:txBody>
      </p:sp>
      <p:pic>
        <p:nvPicPr>
          <p:cNvPr id="11266" name="Picture 2" descr="http://agrofitec.ru/wp-content/uploads/2017/03/sorbus-aucuparia-edu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2054005" cy="2286000"/>
          </a:xfrm>
          <a:prstGeom prst="rect">
            <a:avLst/>
          </a:prstGeom>
          <a:noFill/>
        </p:spPr>
      </p:pic>
      <p:pic>
        <p:nvPicPr>
          <p:cNvPr id="11268" name="Picture 4" descr="http://www.xn--d1acimmaskq.xn--p1ai/photo/b6/b6d3e3101bb1714a0be8f03d65451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524000"/>
            <a:ext cx="1752600" cy="2336800"/>
          </a:xfrm>
          <a:prstGeom prst="rect">
            <a:avLst/>
          </a:prstGeom>
          <a:noFill/>
        </p:spPr>
      </p:pic>
      <p:pic>
        <p:nvPicPr>
          <p:cNvPr id="10242" name="Picture 2" descr="http://www.fotobel.by/images/priroda-belarusi/osina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564205"/>
            <a:ext cx="1841500" cy="232733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66800" y="4191000"/>
            <a:ext cx="1276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80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38600" y="4191000"/>
            <a:ext cx="12768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70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4191000"/>
            <a:ext cx="1473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100 лет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№ 2.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Составьте и решите задачу .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981200"/>
            <a:ext cx="563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Липы – 30 дер.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Берёзы – 23 дер.       70 дер.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Клёны - ? дер.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3352800" y="2209800"/>
            <a:ext cx="304800" cy="20574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andou39.ucoz.ru/meropriiatia/DSC048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657600"/>
            <a:ext cx="3962399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Физминутка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124200" y="1752600"/>
            <a:ext cx="2882900" cy="2825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981200" y="1828800"/>
            <a:ext cx="5181600" cy="2895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200400" y="1219200"/>
            <a:ext cx="3660775" cy="4425950"/>
          </a:xfrm>
          <a:prstGeom prst="rtTriangl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971800" y="1905000"/>
            <a:ext cx="3157537" cy="320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743200" y="1905000"/>
            <a:ext cx="3703637" cy="304641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733800" y="1295400"/>
            <a:ext cx="1530350" cy="447198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743200" y="1828800"/>
            <a:ext cx="3365500" cy="3527425"/>
          </a:xfrm>
          <a:prstGeom prst="parallelogram">
            <a:avLst>
              <a:gd name="adj" fmla="val 3795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143000" y="1905000"/>
            <a:ext cx="6680200" cy="3228975"/>
          </a:xfrm>
          <a:prstGeom prst="diamond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 rot="2580000">
            <a:off x="2794030" y="2160775"/>
            <a:ext cx="3377875" cy="326733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 rot="840000">
            <a:off x="2131947" y="2516079"/>
            <a:ext cx="5363082" cy="2534701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для игр и конкурсов 3 - весел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5715000"/>
            <a:ext cx="304800" cy="304800"/>
          </a:xfrm>
          <a:prstGeom prst="rect">
            <a:avLst/>
          </a:prstGeom>
        </p:spPr>
      </p:pic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2743200" y="1828800"/>
            <a:ext cx="3724275" cy="35877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685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8193" grpId="0" animBg="1"/>
      <p:bldP spid="8193" grpId="1" animBg="1"/>
      <p:bldP spid="8195" grpId="0" animBg="1"/>
      <p:bldP spid="8195" grpId="1" animBg="1"/>
      <p:bldP spid="8196" grpId="0" animBg="1"/>
      <p:bldP spid="8196" grpId="1" animBg="1"/>
      <p:bldP spid="8197" grpId="0" animBg="1"/>
      <p:bldP spid="8197" grpId="1" animBg="1"/>
      <p:bldP spid="8198" grpId="0" animBg="1"/>
      <p:bldP spid="8198" grpId="1" animBg="1"/>
      <p:bldP spid="8199" grpId="0" animBg="1"/>
      <p:bldP spid="8199" grpId="1" animBg="1"/>
      <p:bldP spid="8200" grpId="0" animBg="1"/>
      <p:bldP spid="8200" grpId="1" animBg="1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  <p:bldP spid="819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№ 3.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066800" y="762000"/>
            <a:ext cx="6858000" cy="762000"/>
          </a:xfrm>
          <a:prstGeom prst="triangle">
            <a:avLst>
              <a:gd name="adj" fmla="val 4935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25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52400" y="2057400"/>
            <a:ext cx="914400" cy="838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5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219200" y="2057400"/>
            <a:ext cx="1600200" cy="838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10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971800" y="2057400"/>
            <a:ext cx="1219200" cy="1219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18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343400" y="1981200"/>
            <a:ext cx="609600" cy="1752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2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5105400" y="1905000"/>
            <a:ext cx="1676400" cy="1600200"/>
          </a:xfrm>
          <a:prstGeom prst="diamo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15</a:t>
            </a:r>
            <a:endParaRPr lang="ru-RU" sz="3200" b="1" dirty="0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 rot="840000">
            <a:off x="6922361" y="2129042"/>
            <a:ext cx="1946866" cy="771117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6" name="Picture 8" descr="http://p1.pichost.me/i/27/15039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114800"/>
            <a:ext cx="4614333" cy="2595563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81000" y="2057400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В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800" y="2057400"/>
            <a:ext cx="566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О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2800" y="2057400"/>
            <a:ext cx="4571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З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43400" y="2057400"/>
            <a:ext cx="5645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Д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5000" y="2057400"/>
            <a:ext cx="49404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У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43800" y="2057400"/>
            <a:ext cx="495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Х</a:t>
            </a:r>
            <a:endParaRPr lang="ru-RU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№ 5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Составь из примеров цепочку.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 Вычисления записывай в столбик.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6200" y="1905000"/>
            <a:ext cx="3429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52 + 48</a:t>
            </a: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100 – 17</a:t>
            </a: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14 + 38</a:t>
            </a: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59 + 9 </a:t>
            </a:r>
          </a:p>
          <a:p>
            <a:endParaRPr lang="ru-RU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83 - 24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13051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_   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68</a:t>
            </a:r>
          </a:p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4000" b="1" u="sng" dirty="0" smtClean="0">
                <a:solidFill>
                  <a:schemeClr val="tx2">
                    <a:lumMod val="75000"/>
                  </a:schemeClr>
                </a:solidFill>
              </a:rPr>
              <a:t>54</a:t>
            </a:r>
            <a:endParaRPr lang="ru-RU" sz="4000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0980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Кто землю лелеет – </a:t>
            </a:r>
            <a:b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того земля жалеет.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Рефлексия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Сегодня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мне удалось…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Я сумел…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Было трудно…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Я понял, что…</a:t>
            </a:r>
          </a:p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Теперь я могу …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340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905000"/>
            <a:ext cx="777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Составить задание по математике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на экологическую тему.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0800" y="1371600"/>
            <a:ext cx="5867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“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Рыбе – вода, птице – воздух, зверю – лес, степи, горы. А человеку нужна Родина. И охранять природу – значит охранять Родину”. 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М.М. Пришвин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прир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352800"/>
            <a:ext cx="4800600" cy="3000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Наша прекрасная Земля тяжело больна. Ее болезнь – это признак и одновременно следствие нашего невежества.</a:t>
            </a: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qeefa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1905000"/>
            <a:ext cx="6019324" cy="445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Математика и природа.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19481"/>
            <a:ext cx="3733800" cy="18287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Математика - наука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Очень интересная.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Ну а связь ее с природой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Для людей полезная.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3733800"/>
            <a:ext cx="3959417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Будем мы решать задачи,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Уравнения в придачу,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Вспомним мы сложение, 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Также вычитание. 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Будем правильно считать</a:t>
            </a:r>
          </a:p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И друг другу помогать!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105716_html_641f10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429000"/>
            <a:ext cx="2497282" cy="323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Устный счет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1219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Найди значения выражений, расставь ответы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 порядке увеличения.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76400" y="2209800"/>
            <a:ext cx="1371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52 – 8 =</a:t>
            </a:r>
          </a:p>
          <a:p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45 + 21=</a:t>
            </a:r>
          </a:p>
          <a:p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64 – 10 =</a:t>
            </a:r>
          </a:p>
          <a:p>
            <a:endParaRPr lang="ru-RU" sz="1600" b="1" dirty="0" smtClean="0"/>
          </a:p>
          <a:p>
            <a:r>
              <a:rPr lang="ru-RU" sz="2000" b="1" dirty="0" smtClean="0"/>
              <a:t>6 + 72 =</a:t>
            </a:r>
          </a:p>
          <a:p>
            <a:endParaRPr lang="ru-RU" sz="1600" b="1" dirty="0" smtClean="0"/>
          </a:p>
          <a:p>
            <a:r>
              <a:rPr lang="ru-RU" sz="2000" b="1" dirty="0" smtClean="0"/>
              <a:t>39 + 3 =</a:t>
            </a:r>
          </a:p>
          <a:p>
            <a:endParaRPr lang="ru-RU" sz="1600" b="1" dirty="0" smtClean="0"/>
          </a:p>
          <a:p>
            <a:r>
              <a:rPr lang="ru-RU" sz="2000" b="1" dirty="0" smtClean="0"/>
              <a:t>100 – 20 =</a:t>
            </a:r>
          </a:p>
          <a:p>
            <a:endParaRPr lang="ru-RU" sz="1600" b="1" dirty="0" smtClean="0"/>
          </a:p>
          <a:p>
            <a:r>
              <a:rPr lang="ru-RU" sz="2000" b="1" dirty="0" smtClean="0"/>
              <a:t>9 + 59 =</a:t>
            </a:r>
          </a:p>
          <a:p>
            <a:endParaRPr lang="ru-RU" sz="1600" b="1" dirty="0" smtClean="0"/>
          </a:p>
          <a:p>
            <a:r>
              <a:rPr lang="ru-RU" sz="2000" b="1" dirty="0" smtClean="0"/>
              <a:t>10 + 46 = </a:t>
            </a:r>
            <a:endParaRPr lang="ru-RU" sz="2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19400" y="21336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44</a:t>
            </a:r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19400" y="44958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42</a:t>
            </a:r>
            <a:endParaRPr lang="ru-RU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19400" y="27432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66</a:t>
            </a:r>
            <a:endParaRPr lang="ru-RU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19400" y="33528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54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19400" y="39624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78</a:t>
            </a:r>
            <a:endParaRPr lang="ru-RU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19400" y="60960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56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819400" y="55626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68</a:t>
            </a: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2819400" y="5029200"/>
            <a:ext cx="533400" cy="457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80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Устный счет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4191000"/>
            <a:ext cx="8382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44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6400" y="4191000"/>
            <a:ext cx="7620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66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4191000"/>
            <a:ext cx="7620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54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57600" y="4191000"/>
            <a:ext cx="7620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78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4191000"/>
            <a:ext cx="7620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42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38800" y="4191000"/>
            <a:ext cx="6858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80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53200" y="4191000"/>
            <a:ext cx="6858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68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467600" y="4191000"/>
            <a:ext cx="68580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56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5334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19200" y="1219200"/>
            <a:ext cx="6086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Расставь числа в порядке увеличения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6764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21" name="Овал 20"/>
          <p:cNvSpPr/>
          <p:nvPr/>
        </p:nvSpPr>
        <p:spPr>
          <a:xfrm>
            <a:off x="65532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г</a:t>
            </a:r>
            <a:endParaRPr lang="ru-RU" sz="3200" b="1" dirty="0"/>
          </a:p>
        </p:txBody>
      </p:sp>
      <p:sp>
        <p:nvSpPr>
          <p:cNvPr id="22" name="Овал 21"/>
          <p:cNvSpPr/>
          <p:nvPr/>
        </p:nvSpPr>
        <p:spPr>
          <a:xfrm>
            <a:off x="55626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я</a:t>
            </a:r>
            <a:endParaRPr lang="ru-RU" sz="3200" b="1" dirty="0"/>
          </a:p>
        </p:txBody>
      </p:sp>
      <p:sp>
        <p:nvSpPr>
          <p:cNvPr id="23" name="Овал 22"/>
          <p:cNvSpPr/>
          <p:nvPr/>
        </p:nvSpPr>
        <p:spPr>
          <a:xfrm>
            <a:off x="26670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24" name="Овал 23"/>
          <p:cNvSpPr/>
          <p:nvPr/>
        </p:nvSpPr>
        <p:spPr>
          <a:xfrm>
            <a:off x="36576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25" name="Овал 24"/>
          <p:cNvSpPr/>
          <p:nvPr/>
        </p:nvSpPr>
        <p:spPr>
          <a:xfrm>
            <a:off x="46482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э</a:t>
            </a:r>
            <a:endParaRPr lang="ru-RU" sz="3200" b="1" dirty="0"/>
          </a:p>
        </p:txBody>
      </p:sp>
      <p:sp>
        <p:nvSpPr>
          <p:cNvPr id="26" name="Овал 25"/>
          <p:cNvSpPr/>
          <p:nvPr/>
        </p:nvSpPr>
        <p:spPr>
          <a:xfrm>
            <a:off x="7467600" y="5105400"/>
            <a:ext cx="762000" cy="7620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л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962400" y="1905000"/>
            <a:ext cx="755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?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8327 L -0.43333 -0.305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-11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5551 L -0.43333 -0.321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06107 L 0.1125 -0.3053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0" y="-122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6662 L 0.11667 -0.3219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0" y="-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6107 L -0.01666 -0.3053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-122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6662 L -0.01666 -0.3219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" y="-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4996 L -0.44584 -0.3053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00" y="-128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0.05551 L -0.45 -0.3219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0.07217 L 0.28333 -0.3053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-189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33 -0.06662 L 0.28333 -0.3219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0.07217 L -0.15417 -0.3053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00" y="-189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6662 L -0.15833 -0.3219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-0.06107 L 0.25833 -0.30534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00" y="-122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6662 L 0.25833 -0.3219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-0.06107 L 0.14583 -0.3053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-122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0.07772 L 0.14167 -0.3219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Устный счет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4394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Установите закономерность и найдите последнее число в числовом ряду.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209800"/>
            <a:ext cx="899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42,  44,   54,  56,   66,  68,   78,  80,      . 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77200" y="2209800"/>
            <a:ext cx="762000" cy="685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90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8" name="Выгнутая вниз стрелка 17"/>
          <p:cNvSpPr/>
          <p:nvPr/>
        </p:nvSpPr>
        <p:spPr>
          <a:xfrm>
            <a:off x="3810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низ стрелка 22"/>
          <p:cNvSpPr/>
          <p:nvPr/>
        </p:nvSpPr>
        <p:spPr>
          <a:xfrm>
            <a:off x="2514600" y="2895600"/>
            <a:ext cx="9906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14478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низ стрелка 24"/>
          <p:cNvSpPr/>
          <p:nvPr/>
        </p:nvSpPr>
        <p:spPr>
          <a:xfrm>
            <a:off x="56388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низ стрелка 25"/>
          <p:cNvSpPr/>
          <p:nvPr/>
        </p:nvSpPr>
        <p:spPr>
          <a:xfrm>
            <a:off x="45720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Выгнутая вниз стрелка 26"/>
          <p:cNvSpPr/>
          <p:nvPr/>
        </p:nvSpPr>
        <p:spPr>
          <a:xfrm>
            <a:off x="35052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низ стрелка 27"/>
          <p:cNvSpPr/>
          <p:nvPr/>
        </p:nvSpPr>
        <p:spPr>
          <a:xfrm>
            <a:off x="77724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низ стрелка 28"/>
          <p:cNvSpPr/>
          <p:nvPr/>
        </p:nvSpPr>
        <p:spPr>
          <a:xfrm>
            <a:off x="6705600" y="2895600"/>
            <a:ext cx="1066800" cy="4572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810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+2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5814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+10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25146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+2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15240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+10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46482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+2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57150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+10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67818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+2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7924800" y="3505200"/>
            <a:ext cx="838200" cy="533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+10</a:t>
            </a:r>
            <a:endParaRPr 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Устный счет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1"/>
            <a:ext cx="82296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Брошенная на землю кожура от банана в нашем климате разлагается около 2 лет. 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Пластиковый пакет  разлагается на 10 лет дольше, чем кожура от банана. </a:t>
            </a: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Сколько лет потребуется для того, чтобы разложился пакет? 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                                    -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 года </a:t>
            </a:r>
          </a:p>
          <a:p>
            <a:pPr algn="just"/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- ?, на 10 лет дольше</a:t>
            </a:r>
          </a:p>
          <a:p>
            <a:pPr algn="just"/>
            <a:r>
              <a:rPr lang="ru-RU" sz="2400" dirty="0" smtClean="0"/>
              <a:t> 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105400"/>
            <a:ext cx="8382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2 + 10 = 12 (лет)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Ответ: 12 лет потребуется для того, чтобы разложился пакет.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 descr="Польза-для-кож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124200"/>
            <a:ext cx="1219200" cy="811987"/>
          </a:xfrm>
          <a:prstGeom prst="rect">
            <a:avLst/>
          </a:prstGeom>
        </p:spPr>
      </p:pic>
      <p:pic>
        <p:nvPicPr>
          <p:cNvPr id="15364" name="Picture 4" descr="http://neva.today/uploads/16/11/07/o_pakt%5b1%5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038600"/>
            <a:ext cx="1264591" cy="845403"/>
          </a:xfrm>
          <a:prstGeom prst="rect">
            <a:avLst/>
          </a:prstGeom>
          <a:noFill/>
        </p:spPr>
      </p:pic>
      <p:sp>
        <p:nvSpPr>
          <p:cNvPr id="15" name="Выгнутая вниз стрелка 14"/>
          <p:cNvSpPr/>
          <p:nvPr/>
        </p:nvSpPr>
        <p:spPr>
          <a:xfrm rot="16200000">
            <a:off x="5448300" y="3619500"/>
            <a:ext cx="952500" cy="571500"/>
          </a:xfrm>
          <a:prstGeom prst="curved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Устный счет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792607"/>
              </p:ext>
            </p:extLst>
          </p:nvPr>
        </p:nvGraphicFramePr>
        <p:xfrm>
          <a:off x="457200" y="1295400"/>
          <a:ext cx="8305800" cy="2194687"/>
        </p:xfrm>
        <a:graphic>
          <a:graphicData uri="http://schemas.openxmlformats.org/drawingml/2006/table">
            <a:tbl>
              <a:tblPr/>
              <a:tblGrid>
                <a:gridCol w="830580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Учащиеся нашей школы в прошлом году собрали 8 пакетов мусора, а в этом году 14 пакетов. На сколько больше пакетов мусора собрали школьники в этом году, чем в прошлом</a:t>
                      </a:r>
                      <a:r>
                        <a:rPr lang="ru-RU" sz="24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   В</a:t>
                      </a:r>
                      <a:r>
                        <a:rPr lang="ru-RU" sz="20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прошлом году – 8 п.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   В этом году – 14 п.</a:t>
                      </a:r>
                      <a:endParaRPr lang="ru-RU" sz="2000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3657600"/>
            <a:ext cx="8153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14 – 8 = 6 (п.)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Ответ: на 6 пакетов мусора больше собрали школьники в этом году, чем в том.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4495800"/>
            <a:ext cx="80772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Сколько пакетов мусора мы собрали за эти два года, чтобы  очистить природу нашего посёлка от загрязнения?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4864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8 + 14 = 22(п.)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Ответ: 22 пакета мусора собрали за два года.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2" name="Полилиния 21"/>
          <p:cNvSpPr/>
          <p:nvPr/>
        </p:nvSpPr>
        <p:spPr>
          <a:xfrm rot="5400000">
            <a:off x="4060970" y="2771783"/>
            <a:ext cx="711045" cy="755785"/>
          </a:xfrm>
          <a:custGeom>
            <a:avLst/>
            <a:gdLst>
              <a:gd name="connsiteX0" fmla="*/ 0 w 685800"/>
              <a:gd name="connsiteY0" fmla="*/ 647700 h 1295400"/>
              <a:gd name="connsiteX1" fmla="*/ 90168 w 685800"/>
              <a:gd name="connsiteY1" fmla="*/ 209955 h 1295400"/>
              <a:gd name="connsiteX2" fmla="*/ 595632 w 685800"/>
              <a:gd name="connsiteY2" fmla="*/ 209957 h 1295400"/>
              <a:gd name="connsiteX3" fmla="*/ 685799 w 685800"/>
              <a:gd name="connsiteY3" fmla="*/ 647702 h 1295400"/>
              <a:gd name="connsiteX4" fmla="*/ 514350 w 685800"/>
              <a:gd name="connsiteY4" fmla="*/ 647700 h 1295400"/>
              <a:gd name="connsiteX5" fmla="*/ 488385 w 685800"/>
              <a:gd name="connsiteY5" fmla="*/ 395713 h 1295400"/>
              <a:gd name="connsiteX6" fmla="*/ 197415 w 685800"/>
              <a:gd name="connsiteY6" fmla="*/ 395713 h 1295400"/>
              <a:gd name="connsiteX7" fmla="*/ 171450 w 685800"/>
              <a:gd name="connsiteY7" fmla="*/ 647700 h 1295400"/>
              <a:gd name="connsiteX8" fmla="*/ 0 w 685800"/>
              <a:gd name="connsiteY8" fmla="*/ 647700 h 1295400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514350 w 685799"/>
              <a:gd name="connsiteY4" fmla="*/ 717685 h 755785"/>
              <a:gd name="connsiteX5" fmla="*/ 488385 w 685799"/>
              <a:gd name="connsiteY5" fmla="*/ 465698 h 755785"/>
              <a:gd name="connsiteX6" fmla="*/ 197415 w 685799"/>
              <a:gd name="connsiteY6" fmla="*/ 465698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488385 w 685799"/>
              <a:gd name="connsiteY5" fmla="*/ 465698 h 755785"/>
              <a:gd name="connsiteX6" fmla="*/ 197415 w 685799"/>
              <a:gd name="connsiteY6" fmla="*/ 465698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488385 w 685799"/>
              <a:gd name="connsiteY5" fmla="*/ 465698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533401 w 685799"/>
              <a:gd name="connsiteY5" fmla="*/ 450985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609601 w 685799"/>
              <a:gd name="connsiteY5" fmla="*/ 450985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609601 w 685799"/>
              <a:gd name="connsiteY5" fmla="*/ 450985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609601 w 685799"/>
              <a:gd name="connsiteY5" fmla="*/ 450985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609601 w 685799"/>
              <a:gd name="connsiteY4" fmla="*/ 679585 h 755785"/>
              <a:gd name="connsiteX5" fmla="*/ 609601 w 685799"/>
              <a:gd name="connsiteY5" fmla="*/ 450985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0 w 685799"/>
              <a:gd name="connsiteY0" fmla="*/ 717685 h 755785"/>
              <a:gd name="connsiteX1" fmla="*/ 90168 w 685799"/>
              <a:gd name="connsiteY1" fmla="*/ 279940 h 755785"/>
              <a:gd name="connsiteX2" fmla="*/ 595632 w 685799"/>
              <a:gd name="connsiteY2" fmla="*/ 279942 h 755785"/>
              <a:gd name="connsiteX3" fmla="*/ 685799 w 685799"/>
              <a:gd name="connsiteY3" fmla="*/ 717687 h 755785"/>
              <a:gd name="connsiteX4" fmla="*/ 533401 w 685799"/>
              <a:gd name="connsiteY4" fmla="*/ 679585 h 755785"/>
              <a:gd name="connsiteX5" fmla="*/ 609601 w 685799"/>
              <a:gd name="connsiteY5" fmla="*/ 450985 h 755785"/>
              <a:gd name="connsiteX6" fmla="*/ 76201 w 685799"/>
              <a:gd name="connsiteY6" fmla="*/ 450985 h 755785"/>
              <a:gd name="connsiteX7" fmla="*/ 0 w 685799"/>
              <a:gd name="connsiteY7" fmla="*/ 755785 h 755785"/>
              <a:gd name="connsiteX8" fmla="*/ 0 w 685799"/>
              <a:gd name="connsiteY8" fmla="*/ 717685 h 755785"/>
              <a:gd name="connsiteX0" fmla="*/ 25246 w 711045"/>
              <a:gd name="connsiteY0" fmla="*/ 717685 h 755785"/>
              <a:gd name="connsiteX1" fmla="*/ 115414 w 711045"/>
              <a:gd name="connsiteY1" fmla="*/ 279940 h 755785"/>
              <a:gd name="connsiteX2" fmla="*/ 620878 w 711045"/>
              <a:gd name="connsiteY2" fmla="*/ 279942 h 755785"/>
              <a:gd name="connsiteX3" fmla="*/ 711045 w 711045"/>
              <a:gd name="connsiteY3" fmla="*/ 717687 h 755785"/>
              <a:gd name="connsiteX4" fmla="*/ 558647 w 711045"/>
              <a:gd name="connsiteY4" fmla="*/ 679585 h 755785"/>
              <a:gd name="connsiteX5" fmla="*/ 634847 w 711045"/>
              <a:gd name="connsiteY5" fmla="*/ 450985 h 755785"/>
              <a:gd name="connsiteX6" fmla="*/ 101447 w 711045"/>
              <a:gd name="connsiteY6" fmla="*/ 450985 h 755785"/>
              <a:gd name="connsiteX7" fmla="*/ 101447 w 711045"/>
              <a:gd name="connsiteY7" fmla="*/ 603385 h 755785"/>
              <a:gd name="connsiteX8" fmla="*/ 25246 w 711045"/>
              <a:gd name="connsiteY8" fmla="*/ 755785 h 755785"/>
              <a:gd name="connsiteX9" fmla="*/ 25246 w 711045"/>
              <a:gd name="connsiteY9" fmla="*/ 717685 h 755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1045" h="755785">
                <a:moveTo>
                  <a:pt x="25246" y="717685"/>
                </a:moveTo>
                <a:cubicBezTo>
                  <a:pt x="25246" y="555599"/>
                  <a:pt x="57420" y="399404"/>
                  <a:pt x="115414" y="279940"/>
                </a:cubicBezTo>
                <a:cubicBezTo>
                  <a:pt x="251312" y="0"/>
                  <a:pt x="484981" y="1"/>
                  <a:pt x="620878" y="279942"/>
                </a:cubicBezTo>
                <a:cubicBezTo>
                  <a:pt x="678872" y="399406"/>
                  <a:pt x="711045" y="555601"/>
                  <a:pt x="711045" y="717687"/>
                </a:cubicBezTo>
                <a:lnTo>
                  <a:pt x="558647" y="679585"/>
                </a:lnTo>
                <a:cubicBezTo>
                  <a:pt x="558647" y="590497"/>
                  <a:pt x="651816" y="526581"/>
                  <a:pt x="634847" y="450985"/>
                </a:cubicBezTo>
                <a:cubicBezTo>
                  <a:pt x="567725" y="151968"/>
                  <a:pt x="168569" y="151968"/>
                  <a:pt x="101447" y="450985"/>
                </a:cubicBezTo>
                <a:cubicBezTo>
                  <a:pt x="0" y="484495"/>
                  <a:pt x="114147" y="552585"/>
                  <a:pt x="101447" y="603385"/>
                </a:cubicBezTo>
                <a:cubicBezTo>
                  <a:pt x="88747" y="654185"/>
                  <a:pt x="25399" y="744845"/>
                  <a:pt x="25246" y="755785"/>
                </a:cubicBezTo>
                <a:lnTo>
                  <a:pt x="25246" y="717685"/>
                </a:lnTo>
                <a:close/>
              </a:path>
            </a:pathLst>
          </a:cu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0600" y="2971800"/>
            <a:ext cx="1382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</a:t>
            </a:r>
            <a:r>
              <a:rPr lang="ru-RU" b="1" dirty="0" smtClean="0"/>
              <a:t>?</a:t>
            </a:r>
            <a:r>
              <a:rPr lang="ru-RU" dirty="0" smtClean="0"/>
              <a:t> больше</a:t>
            </a:r>
            <a:endParaRPr lang="ru-RU" dirty="0"/>
          </a:p>
        </p:txBody>
      </p:sp>
      <p:sp>
        <p:nvSpPr>
          <p:cNvPr id="24" name="Правая фигурная скобка 23"/>
          <p:cNvSpPr/>
          <p:nvPr/>
        </p:nvSpPr>
        <p:spPr>
          <a:xfrm>
            <a:off x="3962400" y="2667000"/>
            <a:ext cx="457200" cy="9144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495800" y="2819400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?п.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  <p:bldP spid="22" grpId="0" animBg="1"/>
      <p:bldP spid="23" grpId="0"/>
      <p:bldP spid="24" grpId="0" animBg="1"/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591</Words>
  <Application>Microsoft Office PowerPoint</Application>
  <PresentationFormat>Экран (4:3)</PresentationFormat>
  <Paragraphs>162</Paragraphs>
  <Slides>19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Office Theme</vt:lpstr>
      <vt:lpstr>Презентация к интегрированному уроку  математики и окружающего мира , 2 класс</vt:lpstr>
      <vt:lpstr>“Рыбе – вода, птице – воздух, зверю – лес, степи, горы. А человеку нужна Родина. И охранять природу – значит охранять Родину”.                                       М.М. Пришвин </vt:lpstr>
      <vt:lpstr>Наша прекрасная Земля тяжело больна. Ее болезнь – это признак и одновременно следствие нашего невежества.</vt:lpstr>
      <vt:lpstr>Математика и природа.</vt:lpstr>
      <vt:lpstr>Устный счет</vt:lpstr>
      <vt:lpstr>Устный счет</vt:lpstr>
      <vt:lpstr>Устный счет</vt:lpstr>
      <vt:lpstr>Устный счет</vt:lpstr>
      <vt:lpstr>Устный счет</vt:lpstr>
      <vt:lpstr>Мусор – враг природы!</vt:lpstr>
      <vt:lpstr>Презентация PowerPoint</vt:lpstr>
      <vt:lpstr>№ 1. Решите уравнения</vt:lpstr>
      <vt:lpstr>№ 2.  Составьте и решите задачу . </vt:lpstr>
      <vt:lpstr>Физминутка</vt:lpstr>
      <vt:lpstr>№ 3. </vt:lpstr>
      <vt:lpstr>№ 5 Составь из примеров цепочку.  Вычисления записывай в столбик.</vt:lpstr>
      <vt:lpstr>Кто землю лелеет –  того земля жалеет.</vt:lpstr>
      <vt:lpstr>Рефлексия </vt:lpstr>
      <vt:lpstr>Домашнее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“Рыбе – вода, птице – воздух, зверю – лес, степи, горы. А человеку нужна Родина. И охранять природу – значит охранять Родину”.                                       М.М. Пришвин </dc:title>
  <dc:creator>1</dc:creator>
  <cp:lastModifiedBy>Александр</cp:lastModifiedBy>
  <cp:revision>54</cp:revision>
  <dcterms:created xsi:type="dcterms:W3CDTF">2017-05-11T13:52:19Z</dcterms:created>
  <dcterms:modified xsi:type="dcterms:W3CDTF">2020-01-17T06:07:43Z</dcterms:modified>
</cp:coreProperties>
</file>