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4" r:id="rId6"/>
    <p:sldMasterId id="2147483736" r:id="rId7"/>
    <p:sldMasterId id="2147483772" r:id="rId8"/>
    <p:sldMasterId id="2147483784" r:id="rId9"/>
    <p:sldMasterId id="2147483796" r:id="rId10"/>
  </p:sldMasterIdLst>
  <p:notesMasterIdLst>
    <p:notesMasterId r:id="rId51"/>
  </p:notesMasterIdLst>
  <p:sldIdLst>
    <p:sldId id="262" r:id="rId11"/>
    <p:sldId id="268" r:id="rId12"/>
    <p:sldId id="301" r:id="rId13"/>
    <p:sldId id="271" r:id="rId14"/>
    <p:sldId id="272" r:id="rId15"/>
    <p:sldId id="273" r:id="rId16"/>
    <p:sldId id="278" r:id="rId17"/>
    <p:sldId id="260" r:id="rId18"/>
    <p:sldId id="264" r:id="rId19"/>
    <p:sldId id="302" r:id="rId20"/>
    <p:sldId id="295" r:id="rId21"/>
    <p:sldId id="303" r:id="rId22"/>
    <p:sldId id="269" r:id="rId23"/>
    <p:sldId id="279" r:id="rId24"/>
    <p:sldId id="306" r:id="rId25"/>
    <p:sldId id="284" r:id="rId26"/>
    <p:sldId id="257" r:id="rId27"/>
    <p:sldId id="287" r:id="rId28"/>
    <p:sldId id="304" r:id="rId29"/>
    <p:sldId id="300" r:id="rId30"/>
    <p:sldId id="288" r:id="rId31"/>
    <p:sldId id="290" r:id="rId32"/>
    <p:sldId id="283" r:id="rId33"/>
    <p:sldId id="261" r:id="rId34"/>
    <p:sldId id="258" r:id="rId35"/>
    <p:sldId id="275" r:id="rId36"/>
    <p:sldId id="291" r:id="rId37"/>
    <p:sldId id="308" r:id="rId38"/>
    <p:sldId id="305" r:id="rId39"/>
    <p:sldId id="292" r:id="rId40"/>
    <p:sldId id="276" r:id="rId41"/>
    <p:sldId id="293" r:id="rId42"/>
    <p:sldId id="294" r:id="rId43"/>
    <p:sldId id="263" r:id="rId44"/>
    <p:sldId id="286" r:id="rId45"/>
    <p:sldId id="297" r:id="rId46"/>
    <p:sldId id="298" r:id="rId47"/>
    <p:sldId id="274" r:id="rId48"/>
    <p:sldId id="296" r:id="rId49"/>
    <p:sldId id="267" r:id="rId50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41C20E"/>
    <a:srgbClr val="0000CC"/>
    <a:srgbClr val="00FFFF"/>
    <a:srgbClr val="0000FF"/>
    <a:srgbClr val="99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21" autoAdjust="0"/>
  </p:normalViewPr>
  <p:slideViewPr>
    <p:cSldViewPr snapToGrid="0">
      <p:cViewPr varScale="1">
        <p:scale>
          <a:sx n="66" d="100"/>
          <a:sy n="66" d="100"/>
        </p:scale>
        <p:origin x="1344" y="6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E2F28-5E05-4014-A8EB-CC3240119BC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07C7E-9CE8-4CFC-9153-206D8BB4DC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79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65283-BE68-46BF-BD45-AA1FE61F06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6316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6F0AA2-9746-4698-8095-C23CB9107E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529669"/>
      </p:ext>
    </p:extLst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DA24A-0612-43EB-B5D4-3C663308646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80717"/>
      </p:ext>
    </p:extLst>
  </p:cSld>
  <p:clrMapOvr>
    <a:masterClrMapping/>
  </p:clrMapOvr>
  <p:transition spd="slow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49611-125A-4F34-9970-4A27A2802D7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326803"/>
      </p:ext>
    </p:extLst>
  </p:cSld>
  <p:clrMapOvr>
    <a:masterClrMapping/>
  </p:clrMapOvr>
  <p:transition spd="slow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C5530-47FE-4BF2-9735-A06FA61F8D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966584"/>
      </p:ext>
    </p:extLst>
  </p:cSld>
  <p:clrMapOvr>
    <a:masterClrMapping/>
  </p:clrMapOvr>
  <p:transition spd="slow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333378"/>
            <a:ext cx="2228850" cy="5832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333378"/>
            <a:ext cx="6521450" cy="5832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27E36-D066-40A3-AF54-DB58646AED4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732406"/>
      </p:ext>
    </p:extLst>
  </p:cSld>
  <p:clrMapOvr>
    <a:masterClrMapping/>
  </p:clrMapOvr>
  <p:transition spd="slow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91368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42950" y="1752602"/>
            <a:ext cx="84201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42950" y="3611607"/>
            <a:ext cx="84201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4078" y="4953000"/>
            <a:ext cx="9910079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74" y="1059712"/>
            <a:ext cx="84201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9606" y="2931712"/>
            <a:ext cx="4953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939737" y="3005472"/>
            <a:ext cx="19812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737786" y="3005472"/>
            <a:ext cx="19812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481329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481329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5410200"/>
            <a:ext cx="4376870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2" y="5410200"/>
            <a:ext cx="4378590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1444295"/>
            <a:ext cx="4376870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1444295"/>
            <a:ext cx="4378590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E6A74-E05C-4916-84FA-3FC68F5C01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10490"/>
      </p:ext>
    </p:extLst>
  </p:cSld>
  <p:clrMapOvr>
    <a:masterClrMapping/>
  </p:clrMapOvr>
  <p:transition spd="slow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4876800"/>
            <a:ext cx="8105257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7900" y="5355102"/>
            <a:ext cx="4305808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90600" y="274320"/>
            <a:ext cx="8103108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287618" y="6407944"/>
            <a:ext cx="2080260" cy="365760"/>
          </a:xfrm>
        </p:spPr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36335" y="5443402"/>
            <a:ext cx="77597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7650" y="189968"/>
            <a:ext cx="94107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745079" y="6407945"/>
            <a:ext cx="254657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4865122"/>
            <a:ext cx="8748385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40879" y="5944936"/>
            <a:ext cx="5352343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26194" y="5939011"/>
            <a:ext cx="3997989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545" y="5791253"/>
            <a:ext cx="3685840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0006" y="5787739"/>
            <a:ext cx="3689301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9386121" y="4988440"/>
            <a:ext cx="19812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9184171" y="4988440"/>
            <a:ext cx="19812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481330"/>
            <a:ext cx="89154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14347" y="274641"/>
            <a:ext cx="1925593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85165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3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B82AAB-A749-4534-99BA-1B2C8AF1DF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9482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65283-BE68-46BF-BD45-AA1FE61F06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50937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08A57-AA58-45F6-82DA-C7E226E7FF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07946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D2DA0-55B0-4EE7-A091-7C2C7CC3C4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94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A496A-5690-4CD9-8DF6-890B52CD9D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4414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E41F-56BC-45D4-A8A9-AA64CDBE7D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84402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76955-E53E-4BC6-B6B6-C6B1B659FE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422789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506378-BF01-4FA8-A088-CAB9645F28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8711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08A57-AA58-45F6-82DA-C7E226E7FF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04570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E6647-3033-4F2F-A7CF-F4804F6EEF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9673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A7640-6648-427C-B7BF-F0838E13639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0105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6F0AA2-9746-4698-8095-C23CB9107E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244227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E6A74-E05C-4916-84FA-3FC68F5C01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701068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3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B82AAB-A749-4534-99BA-1B2C8AF1DF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94196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65283-BE68-46BF-BD45-AA1FE61F06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07354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08A57-AA58-45F6-82DA-C7E226E7FF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95118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D2DA0-55B0-4EE7-A091-7C2C7CC3C4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839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A496A-5690-4CD9-8DF6-890B52CD9D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6622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E41F-56BC-45D4-A8A9-AA64CDBE7D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7111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D2DA0-55B0-4EE7-A091-7C2C7CC3C4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930697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76955-E53E-4BC6-B6B6-C6B1B659FE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31021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506378-BF01-4FA8-A088-CAB9645F28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31565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E6647-3033-4F2F-A7CF-F4804F6EEF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880272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A7640-6648-427C-B7BF-F0838E13639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60016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6F0AA2-9746-4698-8095-C23CB9107E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458220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E6A74-E05C-4916-84FA-3FC68F5C01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21888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3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B82AAB-A749-4534-99BA-1B2C8AF1DF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01919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65283-BE68-46BF-BD45-AA1FE61F06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675465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08A57-AA58-45F6-82DA-C7E226E7FF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108354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D2DA0-55B0-4EE7-A091-7C2C7CC3C4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341923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A496A-5690-4CD9-8DF6-890B52CD9D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46436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A496A-5690-4CD9-8DF6-890B52CD9D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243951"/>
      </p:ext>
    </p:extLst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E41F-56BC-45D4-A8A9-AA64CDBE7D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446530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76955-E53E-4BC6-B6B6-C6B1B659FE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460446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506378-BF01-4FA8-A088-CAB9645F28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11407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E6647-3033-4F2F-A7CF-F4804F6EEF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66388"/>
      </p:ext>
    </p:extLst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A7640-6648-427C-B7BF-F0838E13639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3232"/>
      </p:ext>
    </p:extLst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6F0AA2-9746-4698-8095-C23CB9107E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911946"/>
      </p:ext>
    </p:extLst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E6A74-E05C-4916-84FA-3FC68F5C01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01296"/>
      </p:ext>
    </p:extLst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3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B82AAB-A749-4534-99BA-1B2C8AF1DF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559"/>
      </p:ext>
    </p:extLst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5593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E41F-56BC-45D4-A8A9-AA64CDBE7D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055627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07566"/>
      </p:ext>
    </p:extLst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44211"/>
      </p:ext>
    </p:extLst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32734"/>
      </p:ext>
    </p:extLst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594910"/>
      </p:ext>
    </p:extLst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873986"/>
      </p:ext>
    </p:extLst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06947"/>
      </p:ext>
    </p:extLst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4"/>
            <a:ext cx="553773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687623"/>
      </p:ext>
    </p:extLst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07169"/>
      </p:ext>
    </p:extLst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652900"/>
      </p:ext>
    </p:extLst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7818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76955-E53E-4BC6-B6B6-C6B1B659FE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16858"/>
      </p:ext>
    </p:extLst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88690"/>
      </p:ext>
    </p:extLst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930274"/>
      </p:ext>
    </p:extLst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027886"/>
      </p:ext>
    </p:extLst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48075"/>
      </p:ext>
    </p:extLst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134372"/>
      </p:ext>
    </p:extLst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12416"/>
      </p:ext>
    </p:extLst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41539"/>
      </p:ext>
    </p:extLst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4"/>
            <a:ext cx="553773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759824"/>
      </p:ext>
    </p:extLst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59679"/>
      </p:ext>
    </p:extLst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6577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506378-BF01-4FA8-A088-CAB9645F28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00562"/>
      </p:ext>
    </p:extLst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12074"/>
      </p:ext>
    </p:extLst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15610"/>
      </p:ext>
    </p:extLst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865103"/>
      </p:ext>
    </p:extLst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89207"/>
      </p:ext>
    </p:extLst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948578"/>
      </p:ext>
    </p:extLst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085346"/>
      </p:ext>
    </p:extLst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619015"/>
      </p:ext>
    </p:extLst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891790"/>
      </p:ext>
    </p:extLst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4"/>
            <a:ext cx="553773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85102"/>
      </p:ext>
    </p:extLst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5669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E6647-3033-4F2F-A7CF-F4804F6EEF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45974"/>
      </p:ext>
    </p:extLst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15471"/>
      </p:ext>
    </p:extLst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807729"/>
      </p:ext>
    </p:extLst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45981"/>
      </p:ext>
    </p:extLst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65804"/>
      </p:ext>
    </p:extLst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36691"/>
      </p:ext>
    </p:extLst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546354"/>
      </p:ext>
    </p:extLst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125988"/>
      </p:ext>
    </p:extLst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40212"/>
      </p:ext>
    </p:extLst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230350"/>
      </p:ext>
    </p:extLst>
  </p:cSld>
  <p:clrMapOvr>
    <a:masterClrMapping/>
  </p:clrMapOvr>
  <p:transition spd="slow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4"/>
            <a:ext cx="553773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7104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A7640-6648-427C-B7BF-F0838E13639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08181"/>
      </p:ext>
    </p:extLst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74701"/>
      </p:ext>
    </p:extLst>
  </p:cSld>
  <p:clrMapOvr>
    <a:masterClrMapping/>
  </p:clrMapOvr>
  <p:transition spd="slow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9796"/>
      </p:ext>
    </p:extLst>
  </p:cSld>
  <p:clrMapOvr>
    <a:masterClrMapping/>
  </p:clrMapOvr>
  <p:transition spd="slow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86682"/>
      </p:ext>
    </p:extLst>
  </p:cSld>
  <p:clrMapOvr>
    <a:masterClrMapping/>
  </p:clrMapOvr>
  <p:transition spd="slow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 userDrawn="1"/>
        </p:nvSpPr>
        <p:spPr bwMode="auto">
          <a:xfrm>
            <a:off x="2963203" y="5149851"/>
            <a:ext cx="3977878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350">
                <a:solidFill>
                  <a:srgbClr val="99FF33"/>
                </a:solidFill>
              </a:rPr>
              <a:t>Просмотр</a:t>
            </a:r>
          </a:p>
        </p:txBody>
      </p:sp>
      <p:sp>
        <p:nvSpPr>
          <p:cNvPr id="5" name="Rectangle 1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3080148" y="4797428"/>
            <a:ext cx="3745706" cy="9366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350">
              <a:solidFill>
                <a:srgbClr val="0000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54189" y="2693989"/>
            <a:ext cx="6395906" cy="1527175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669354" y="4365625"/>
            <a:ext cx="3002756" cy="2159000"/>
          </a:xfrm>
        </p:spPr>
        <p:txBody>
          <a:bodyPr/>
          <a:lstStyle>
            <a:lvl1pPr marL="0" indent="0" algn="ctr">
              <a:buFont typeface="Webdings" pitchFamily="18" charset="2"/>
              <a:buNone/>
              <a:defRPr sz="12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0E0CC-6F5A-4A12-AF6E-C86BB0F6643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206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70C508-140B-48B8-85A6-AFF15989168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8163"/>
      </p:ext>
    </p:extLst>
  </p:cSld>
  <p:clrMapOvr>
    <a:masterClrMapping/>
  </p:clrMapOvr>
  <p:transition spd="slow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655807-BF9F-4D51-A353-1E41FB4054F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302565"/>
      </p:ext>
    </p:extLst>
  </p:cSld>
  <p:clrMapOvr>
    <a:masterClrMapping/>
  </p:clrMapOvr>
  <p:transition spd="slow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981078"/>
            <a:ext cx="4375150" cy="51847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981078"/>
            <a:ext cx="4375150" cy="51847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A54DE0-ABD9-47BD-AEC2-FB4E79BFF63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231205"/>
      </p:ext>
    </p:extLst>
  </p:cSld>
  <p:clrMapOvr>
    <a:masterClrMapping/>
  </p:clrMapOvr>
  <p:transition spd="slow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779593-8BD7-4CB5-993D-D1AD58E4DB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69259"/>
      </p:ext>
    </p:extLst>
  </p:cSld>
  <p:clrMapOvr>
    <a:masterClrMapping/>
  </p:clrMapOvr>
  <p:transition spd="slow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6607AF-FE16-426D-80E8-BD7961252D9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80352"/>
      </p:ext>
    </p:extLst>
  </p:cSld>
  <p:clrMapOvr>
    <a:masterClrMapping/>
  </p:clrMapOvr>
  <p:transition spd="slow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7655D3-BC50-43EB-8E91-AE3015535F3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7551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9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3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A533A-52B5-4F5E-9539-275106706A10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611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40879" y="5944936"/>
            <a:ext cx="5352343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26194" y="5939011"/>
            <a:ext cx="3997989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545" y="5791253"/>
            <a:ext cx="3685840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0006" y="5787739"/>
            <a:ext cx="3689301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95300" y="1481329"/>
            <a:ext cx="8915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7287618" y="6407944"/>
            <a:ext cx="208026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745079" y="6407945"/>
            <a:ext cx="254657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9367878" y="6407945"/>
            <a:ext cx="39624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A533A-52B5-4F5E-9539-275106706A1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3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A533A-52B5-4F5E-9539-275106706A10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85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3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A533A-52B5-4F5E-9539-275106706A10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8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3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A533A-52B5-4F5E-9539-275106706A10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32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447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slow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361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slow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E806D-202B-4C2E-AFB5-A572247C15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B48DA-5AFA-43E3-8D14-8F98495EDB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79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 spd="slow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AutoShape 7"/>
          <p:cNvSpPr>
            <a:spLocks noChangeArrowheads="1"/>
          </p:cNvSpPr>
          <p:nvPr userDrawn="1"/>
        </p:nvSpPr>
        <p:spPr bwMode="auto">
          <a:xfrm>
            <a:off x="194339" y="293688"/>
            <a:ext cx="9517327" cy="6159500"/>
          </a:xfrm>
          <a:prstGeom prst="roundRect">
            <a:avLst>
              <a:gd name="adj" fmla="val 4741"/>
            </a:avLst>
          </a:prstGeom>
          <a:solidFill>
            <a:schemeClr val="accent1">
              <a:alpha val="80000"/>
            </a:schemeClr>
          </a:solidFill>
          <a:ln w="57150">
            <a:solidFill>
              <a:srgbClr val="66CCFF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35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333378"/>
            <a:ext cx="8915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981078"/>
            <a:ext cx="89154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073C00-4F66-498E-B00E-4F964DBC023B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9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  <p:bldP spid="3074" grpId="0"/>
      <p:bldP spid="3075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1800" b="1">
          <a:solidFill>
            <a:schemeClr val="hlink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SzPct val="150000"/>
        <a:buFont typeface="Webdings" panose="05030102010509060703" pitchFamily="18" charset="2"/>
        <a:buBlip>
          <a:blip r:embed="rId14"/>
        </a:buBlip>
        <a:defRPr sz="1500">
          <a:solidFill>
            <a:srgbClr val="000099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SzPct val="150000"/>
        <a:buFont typeface="Wingdings" panose="05000000000000000000" pitchFamily="2" charset="2"/>
        <a:buBlip>
          <a:blip r:embed="rId15"/>
        </a:buBlip>
        <a:defRPr sz="2100">
          <a:solidFill>
            <a:srgbClr val="000099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6"/>
        </a:buBlip>
        <a:defRPr sz="1200">
          <a:solidFill>
            <a:srgbClr val="000099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SzPct val="150000"/>
        <a:buFont typeface="Arial" panose="020B0604020202020204" pitchFamily="34" charset="0"/>
        <a:buBlip>
          <a:blip r:embed="rId17"/>
        </a:buBlip>
        <a:defRPr sz="1050">
          <a:solidFill>
            <a:srgbClr val="000099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SzPct val="150000"/>
        <a:buFont typeface="Arial" panose="020B0604020202020204" pitchFamily="34" charset="0"/>
        <a:buBlip>
          <a:blip r:embed="rId18"/>
        </a:buBlip>
        <a:defRPr sz="1050">
          <a:solidFill>
            <a:srgbClr val="000099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SzPct val="150000"/>
        <a:buFont typeface="Arial" charset="0"/>
        <a:buBlip>
          <a:blip r:embed="rId18"/>
        </a:buBlip>
        <a:defRPr sz="1050">
          <a:solidFill>
            <a:srgbClr val="000099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SzPct val="150000"/>
        <a:buFont typeface="Arial" charset="0"/>
        <a:buBlip>
          <a:blip r:embed="rId18"/>
        </a:buBlip>
        <a:defRPr sz="1050">
          <a:solidFill>
            <a:srgbClr val="000099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SzPct val="150000"/>
        <a:buFont typeface="Arial" charset="0"/>
        <a:buBlip>
          <a:blip r:embed="rId18"/>
        </a:buBlip>
        <a:defRPr sz="1050">
          <a:solidFill>
            <a:srgbClr val="000099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SzPct val="150000"/>
        <a:buFont typeface="Arial" charset="0"/>
        <a:buBlip>
          <a:blip r:embed="rId18"/>
        </a:buBlip>
        <a:defRPr sz="1050">
          <a:solidFill>
            <a:srgbClr val="000099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3" b="133"/>
          <a:stretch>
            <a:fillRect/>
          </a:stretch>
        </p:blipFill>
        <p:spPr>
          <a:xfrm>
            <a:off x="0" y="1"/>
            <a:ext cx="9906000" cy="68579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22483" y="546865"/>
            <a:ext cx="5362762" cy="351039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rgbClr val="006600"/>
                </a:solidFill>
                <a:latin typeface="Cambria" panose="02040503050406030204" pitchFamily="18" charset="0"/>
                <a:ea typeface="Microsoft Himalaya" pitchFamily="2" charset="0"/>
                <a:cs typeface="Microsoft Himalaya" pitchFamily="2" charset="0"/>
              </a:rPr>
              <a:t>ПЕДАГОГИЧЕСКИЙ </a:t>
            </a:r>
          </a:p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rgbClr val="006600"/>
                </a:solidFill>
                <a:latin typeface="Cambria" panose="02040503050406030204" pitchFamily="18" charset="0"/>
                <a:ea typeface="Microsoft Himalaya" pitchFamily="2" charset="0"/>
                <a:cs typeface="Microsoft Himalaya" pitchFamily="2" charset="0"/>
              </a:rPr>
              <a:t>СОВЕТ № 2</a:t>
            </a:r>
          </a:p>
          <a:p>
            <a:pPr algn="ctr"/>
            <a:endParaRPr lang="ru-RU" sz="3200" b="1" i="1" dirty="0">
              <a:solidFill>
                <a:srgbClr val="0000FF"/>
              </a:solidFill>
              <a:latin typeface="Cambria" pitchFamily="18" charset="0"/>
              <a:ea typeface="Microsoft Himalaya" pitchFamily="2" charset="0"/>
              <a:cs typeface="Microsoft Himalaya" pitchFamily="2" charset="0"/>
            </a:endParaRPr>
          </a:p>
          <a:p>
            <a:pPr algn="ctr"/>
            <a:r>
              <a:rPr lang="ru-RU" sz="3200" b="1" i="1" dirty="0">
                <a:solidFill>
                  <a:srgbClr val="0000FF"/>
                </a:solidFill>
                <a:latin typeface="Cambria" pitchFamily="18" charset="0"/>
                <a:ea typeface="Microsoft Himalaya" pitchFamily="2" charset="0"/>
                <a:cs typeface="Microsoft Himalaya" pitchFamily="2" charset="0"/>
              </a:rPr>
              <a:t>«</a:t>
            </a:r>
            <a:r>
              <a:rPr lang="ru-RU" sz="3200" b="1" i="1" dirty="0">
                <a:solidFill>
                  <a:srgbClr val="0000FF"/>
                </a:solidFill>
                <a:latin typeface="Cambria" pitchFamily="18" charset="0"/>
              </a:rPr>
              <a:t>Формирование начал экологической культуры у детей дошкольного возраста</a:t>
            </a:r>
            <a:r>
              <a:rPr lang="ru-RU" sz="3200" b="1" i="1" dirty="0">
                <a:solidFill>
                  <a:srgbClr val="0000FF"/>
                </a:solidFill>
                <a:latin typeface="Cambria" pitchFamily="18" charset="0"/>
                <a:ea typeface="Microsoft Himalaya" pitchFamily="2" charset="0"/>
                <a:cs typeface="Microsoft Himalaya" pitchFamily="2" charset="0"/>
              </a:rPr>
              <a:t>»</a:t>
            </a:r>
            <a:endParaRPr lang="en-US" sz="3200" b="1" i="1" dirty="0">
              <a:solidFill>
                <a:srgbClr val="0000FF"/>
              </a:solidFill>
              <a:latin typeface="Cambria" pitchFamily="18" charset="0"/>
              <a:ea typeface="Microsoft Himalaya" pitchFamily="2" charset="0"/>
              <a:cs typeface="Microsoft Himalaya" pitchFamily="2" charset="0"/>
            </a:endParaRPr>
          </a:p>
          <a:p>
            <a:pPr algn="ctr"/>
            <a:endParaRPr lang="ru-RU" sz="3200" b="1" i="1" dirty="0">
              <a:solidFill>
                <a:srgbClr val="006600"/>
              </a:solidFill>
              <a:latin typeface="Cambria" panose="02040503050406030204" pitchFamily="18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8994" y="5157194"/>
            <a:ext cx="2916324" cy="5078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700" b="1" i="1" dirty="0">
                <a:solidFill>
                  <a:srgbClr val="006600"/>
                </a:solidFill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05.12.2019 г.</a:t>
            </a:r>
          </a:p>
        </p:txBody>
      </p:sp>
      <p:pic>
        <p:nvPicPr>
          <p:cNvPr id="7" name="Picture 2" descr="&amp;Mcy;&amp;iecy;&amp;tcy;&amp;ocy;&amp;dcy;&amp;ycy; &amp;icy; &amp;fcy;&amp;ocy;&amp;rcy;&amp;mcy;&amp;ycy; &amp;rcy;&amp;acy;&amp;bcy;&amp;ocy;&amp;tcy;&amp;ycy; &amp;vcy; &amp;Dcy;&amp;Ocy;&amp;Ucy; &amp;pcy;&amp;ocy; &amp;ecy;&amp;kcy;&amp;ocy;&amp;lcy;&amp;ocy;&amp;gcy;&amp;icy;&amp;chcy;&amp;iecy;&amp;scy;&amp;kcy;&amp;ocy;&amp;mcy;&amp;ucy; &amp;vcy;&amp;ocy;&amp;scy;&amp;pcy;&amp;icy;&amp;tcy;&amp;acy;&amp;ncy;&amp;icy;&amp;yucy; &amp;dcy;&amp;ocy;&amp;shcy;&amp;kcy;&amp;ocy;&amp;lcy;&amp;softcy;&amp;ncy;&amp;icy;&amp;kcy;&amp;ocy;&amp;v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5" y="123216"/>
            <a:ext cx="2143125" cy="217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36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D:\клипарты\люди\malch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24" y="756745"/>
            <a:ext cx="3009400" cy="530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D:\клипарты\экология\item_30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115" y="4289222"/>
            <a:ext cx="1890574" cy="22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869325" y="2002221"/>
            <a:ext cx="597513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«Мозговой штурм» </a:t>
            </a:r>
          </a:p>
          <a:p>
            <a:pPr algn="ctr">
              <a:defRPr/>
            </a:pP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«Синквейн» </a:t>
            </a:r>
            <a:b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501" y="49504"/>
            <a:ext cx="2612220" cy="220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04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89187" y="1100355"/>
            <a:ext cx="458776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Экология</a:t>
            </a:r>
            <a:endParaRPr kumimoji="0" lang="ru-RU" sz="3600" b="1" i="0" u="none" strike="noStrike" normalizeH="0" baseline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Загрязненная, хрупкая</a:t>
            </a:r>
            <a:endParaRPr kumimoji="0" lang="ru-RU" sz="3600" b="1" i="0" u="none" strike="noStrike" normalizeH="0" baseline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Охранять, беречь, создавать</a:t>
            </a:r>
            <a:endParaRPr kumimoji="0" lang="ru-RU" sz="3600" b="1" i="0" u="none" strike="noStrike" normalizeH="0" baseline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Давайте будем  беречь планету</a:t>
            </a:r>
            <a:endParaRPr kumimoji="0" lang="ru-RU" sz="3600" b="1" i="0" u="none" strike="noStrike" normalizeH="0" baseline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Жизнь.</a:t>
            </a:r>
            <a:endParaRPr kumimoji="0" lang="ru-RU" sz="3600" b="1" i="0" u="none" strike="noStrike" normalizeH="0" baseline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545" y="847053"/>
            <a:ext cx="5034455" cy="601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95308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September, 2008 Xemanhdep Photos-Awesome Pictures Gallery - Part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906000" cy="685302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27" y="668097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189" y="2693989"/>
            <a:ext cx="6395906" cy="2157144"/>
          </a:xfrm>
        </p:spPr>
        <p:txBody>
          <a:bodyPr/>
          <a:lstStyle/>
          <a:p>
            <a:r>
              <a:rPr lang="ru-RU" sz="4400" b="1" i="1" dirty="0">
                <a:latin typeface="Cambria" panose="02040503050406030204" pitchFamily="18" charset="0"/>
              </a:rPr>
              <a:t>Природа – источник красоты</a:t>
            </a:r>
            <a:endParaRPr lang="ru-RU" sz="4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77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amp;Vcy;&amp;icy;&amp;kcy;&amp;tcy;&amp;ocy;&amp;rcy; &amp;Pcy;&amp;iecy;&amp;tcy;&amp;lcy;&amp;yucy;&amp;rcy;&amp;acy; - &amp;Bcy;&amp;iecy;&amp;lcy;&amp;ycy;&amp;jcy; &amp;scy;&amp;ncy;&amp;iecy;&amp;gcy; - &amp;Rcy;&amp;Ucy;&amp;Scy;&amp;Scy;&amp;Kcy;&amp;Icy;&amp;Jcy; &amp;SHcy;&amp;Acy;&amp;Ncy;&amp;Scy;&amp;Ocy;&amp;Ncy;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324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07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Scy;&amp;kcy;&amp;acy;&amp;chcy;&amp;acy;&amp;tcy;&amp;softcy; &amp;kcy;&amp;acy;&amp;rcy;&amp;tcy;&amp;icy;&amp;ncy;&amp;kcy;&amp;ucy; Green Nature &amp;ncy;&amp;acy; &amp;tcy;&amp;iecy;&amp;lcy;&amp;iecy;&amp;fcy;&amp;ocy;&amp;ncy; &amp;bcy;&amp;iecy;&amp;scy;&amp;pcy;&amp;lcy;&amp;acy;&amp;tcy;&amp;ncy;&amp;ocy;. &amp;Kcy;&amp;acy;&amp;rcy;&amp;tcy;&amp;icy;&amp;ncy;&amp;kcy;&amp;icy;, &amp;acy;&amp;ncy;&amp;icy;&amp;mcy;&amp;acy;&amp;tscy;&amp;icy;&amp;yacy;, &amp;zcy;&amp;acy;&amp;scy;&amp;tcy;&amp;acy;&amp;vcy;&amp;kcy;&amp;icy;, &amp;ocy;&amp;bcy;&amp;ocy;&amp;icy; &amp;ncy;&amp;acy; &amp;mcy;&amp;ocy;&amp;bcy;&amp;icy;&amp;lcy;&amp;softcy;&amp;ncy;&amp;ycy;&amp;jcy; Namobilu.com - &amp;mcy;&amp;ocy;&amp;bcy;&amp;icy;&amp;lcy;&amp;softcy;&amp;ncy;&amp;ycy;&amp;iecy; &amp;zcy;&amp;acy;&amp;g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85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1230" y="3414528"/>
            <a:ext cx="5550969" cy="2246769"/>
          </a:xfrm>
          <a:prstGeom prst="rect">
            <a:avLst/>
          </a:prstGeom>
          <a:solidFill>
            <a:srgbClr val="99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MS Mincho" panose="02020609040205080304" pitchFamily="49" charset="-128"/>
              </a:rPr>
              <a:t>Приобщение к природе дает возможность наилучшим образом приобщить ребенка к красоте, гуманности и здоровому Смыслу… </a:t>
            </a:r>
            <a:endParaRPr lang="ru-RU" sz="28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5719" y="506039"/>
            <a:ext cx="4969043" cy="224676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Cambria" panose="02040503050406030204" pitchFamily="18" charset="0"/>
                <a:ea typeface="MS Mincho" panose="02020609040205080304" pitchFamily="49" charset="-128"/>
              </a:rPr>
              <a:t>Экологически грамотное поведение человека – залог выживания человечества  в общем для всех нас доме – на планете Земля.</a:t>
            </a:r>
            <a:endParaRPr lang="ru-RU" sz="28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0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rgbClr val="99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5"/>
          <a:stretch>
            <a:fillRect/>
          </a:stretch>
        </p:blipFill>
        <p:spPr bwMode="auto">
          <a:xfrm>
            <a:off x="1524002" y="307299"/>
            <a:ext cx="6389572" cy="61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2" y="1052514"/>
            <a:ext cx="2707481" cy="46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b="1">
              <a:solidFill>
                <a:srgbClr val="1782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Рисунок 1" descr="эмблема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" t="10907" r="10601" b="11183"/>
          <a:stretch/>
        </p:blipFill>
        <p:spPr bwMode="auto">
          <a:xfrm>
            <a:off x="7913574" y="5288460"/>
            <a:ext cx="1986148" cy="13431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74287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1000" autoRev="1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B8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000" autoRev="1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0B8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1000" autoRev="1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&amp;Dcy;&amp;ocy;&amp;shcy;&amp;kcy;&amp;ocy;&amp;lcy;&amp;yacy;&amp;tcy;&amp;acy;&amp;m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505" y="0"/>
            <a:ext cx="75919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4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Детства чистые глазенки &quot; MegaLife - бесплатно скачать игры, софт, музыку, обои и все для кибер простор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940" y="0"/>
            <a:ext cx="5086060" cy="3421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372" name="Picture 4" descr="Download Donald Zolan oil painting of children 762414 Page 0"/>
          <p:cNvPicPr>
            <a:picLocks noChangeAspect="1" noChangeArrowheads="1"/>
          </p:cNvPicPr>
          <p:nvPr/>
        </p:nvPicPr>
        <p:blipFill rotWithShape="1">
          <a:blip r:embed="rId3" cstate="print"/>
          <a:srcRect t="9556"/>
          <a:stretch/>
        </p:blipFill>
        <p:spPr bwMode="auto">
          <a:xfrm>
            <a:off x="0" y="0"/>
            <a:ext cx="4985844" cy="3596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374" name="Picture 6" descr="Скачать фото ребёнок, девочка, венок, и обо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18616"/>
            <a:ext cx="4985844" cy="3739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376" name="Picture 8" descr="Анне Геддес(Anne Geddes) и ее дети (50 фото) - Частные фото @ EX.U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9940" y="3047459"/>
            <a:ext cx="5086060" cy="3810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6406" y="491304"/>
            <a:ext cx="5499593" cy="549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04951" y="259674"/>
            <a:ext cx="4051739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ЦЕЛЬ: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Создание условий для формирования у ребёнка основ экологического сознания, экологической культуры, реализации новых представлений об универсальности и самоценности природы. Совершенствовать педагогическое мастерство воспитателей, повышать методический уровень, способствовать творческому поиску</a:t>
            </a:r>
            <a:r>
              <a:rPr kumimoji="0" lang="ru-RU" altLang="zh-CN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altLang="zh-CN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9752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428229" y="188913"/>
            <a:ext cx="8987631" cy="1079500"/>
          </a:xfrm>
          <a:solidFill>
            <a:srgbClr val="FFFF00"/>
          </a:solidFill>
        </p:spPr>
        <p:txBody>
          <a:bodyPr/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экология?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2120" y="1341439"/>
            <a:ext cx="8502650" cy="4391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6946" y="1412875"/>
          <a:ext cx="9673075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3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16783">
                <a:tc>
                  <a:txBody>
                    <a:bodyPr/>
                    <a:lstStyle/>
                    <a:p>
                      <a:pPr algn="ctr"/>
                      <a:r>
                        <a:rPr lang="ru-RU" sz="5400" b="1" i="1" kern="1200" dirty="0">
                          <a:solidFill>
                            <a:schemeClr val="lt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Экология – это наука об отношениях растительных и животных организмов и образуемых ими сообществах между собой и окружающей средой.</a:t>
                      </a:r>
                      <a:endParaRPr lang="ru-RU" sz="5400" dirty="0">
                        <a:solidFill>
                          <a:srgbClr val="C00000"/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30" name="Picture 6" descr="C:\Documents and Settings\user\Рабочий стол\мамино\ЕЛЕНА ПРАПР (H)\картинки для дс\аннимации и графика\32m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1792" y="5431550"/>
            <a:ext cx="218413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3" descr="C:\Documents and Settings\user\Рабочий стол\Новая папка (2)\post-66956-125800338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969" y="0"/>
            <a:ext cx="16389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&amp;Rcy;&amp;acy;&amp;zcy;&amp;rcy;&amp;iecy;&amp;shcy;&amp;iecy;&amp;ncy;&amp;icy;&amp;iecy; 1024x768, &amp;tscy;&amp;vcy;&amp;iecy;&amp;tcy;&amp;ycy;, &amp;dcy;&amp;iecy;&amp;tcy;&amp;icy;, &amp;dcy;&amp;iecy;&amp;vcy;&amp;ocy;&amp;chcy;&amp;kcy;&amp;acy;, &amp;Ncy;&amp;acy;&amp;scy;&amp;tcy;&amp;rcy;&amp;ocy;&amp;iecy;&amp;ncy;&amp;icy;&amp;yacy;, &amp;pcy;&amp;rcy;&amp;icy;&amp;rcy;&amp;ocy;&amp;dcy;&amp;acy;, &amp;tcy;&amp;rcy;&amp;acy;&amp;vcy;&amp;acy;, &amp;ucy;&amp;zhcy;&amp;iecy; 6180-&amp;yacy; &amp;kcy;&amp;acy;&amp;rcy;&amp;tcy;&amp;icy;&amp;ncy;&amp;kcy;&amp;acy; &amp;vcy; &amp;bcy;&amp;acy;&amp;zcy;&amp;iecy; zwalls.r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09" y="0"/>
            <a:ext cx="5001491" cy="3751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&amp;TScy;&amp;iecy;&amp;ncy;&amp;tcy;&amp;rcy;&amp;ycy; &amp;dcy;&amp;iecy;&amp;tcy;&amp;scy;&amp;kcy;&amp;ocy;&amp;gcy;&amp;ocy; &amp;rcy;&amp;acy;&amp;zcy;&amp;vcy;&amp;icy;&amp;tcy;&amp;icy;&amp;yacy; &amp;Scy;&amp;ocy;&amp;vcy;&amp;iecy;&amp;tcy;&amp;scy;&amp;kcy;&amp;ocy;&amp;gcy;&amp;ocy; &amp;rcy;&amp;acy;&amp;jcy;&amp;ocy;&amp;ncy;&amp;acy; &amp;Mcy;&amp;icy;&amp;ncy;&amp;scy;&amp;kcy;&amp;acy; / &amp;Rcy;&amp;iecy;&amp;bcy;&amp;iecy;&amp;ncy;&amp;ocy;&amp;kcy;.B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17" y="-1"/>
            <a:ext cx="5132251" cy="3647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&amp;Vcy;&amp;scy;&amp;iecy; &amp;dcy;&amp;lcy;&amp;yacy; &amp;rcy;&amp;acy;&amp;bcy;&amp;ocy;&amp;tcy;&amp;ycy; &amp;scy; &amp;Fcy;&amp;ocy;&amp;tcy;&amp;ocy;&amp;shcy;&amp;ocy;&amp;pcy; &quot; &amp;Scy;&amp;tcy;&amp;rcy;&amp;acy;&amp;ncy;&amp;icy;&amp;tscy;&amp;acy;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6474"/>
            <a:ext cx="5042034" cy="3781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&amp;Dcy;&amp;iecy;&amp;tcy;&amp;icy; &amp;icy; &amp;acy;&amp;rcy;&amp;ocy;&amp;mcy;&amp;acy;&amp;tcy;&amp;iecy;&amp;rcy;&amp;acy;&amp;pcy;&amp;icy;&amp;yacy; - &amp;ncy;&amp;acy; &amp;bcy;&amp;ecy;&amp;bcy;&amp;icy;.&amp;rcy;&amp;u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09" y="3165571"/>
            <a:ext cx="5001491" cy="3692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54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 dir="in"/>
      </p:transition>
    </mc:Choice>
    <mc:Fallback xmlns="">
      <p:transition spd="slow">
        <p:zoom dir="in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917" y="716223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189" y="2693989"/>
            <a:ext cx="6395906" cy="2157144"/>
          </a:xfrm>
        </p:spPr>
        <p:txBody>
          <a:bodyPr/>
          <a:lstStyle/>
          <a:p>
            <a:r>
              <a:rPr lang="ru-RU" sz="4400" b="1" i="1" dirty="0"/>
              <a:t>Природа – источник доброты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215871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&amp;tcy;&amp;rcy;&amp;acy;&amp;vcy;&amp;acy;, &amp;tscy;&amp;vcy;&amp;iecy;&amp;tcy;&amp;ycy;, &amp;yacy;&amp;rcy;&amp;kcy;&amp;ocy;&amp;iecy;, &amp;lcy;&amp;icy;&amp;scy;&amp;tcy;&amp;softcy;&amp;yacy;, &amp;Ncy;&amp;iecy;&amp;bcy;&amp;ocy;, &amp;pcy;&amp;rcy;&amp;icy;&amp;rcy;&amp;ocy;&amp;dcy;&amp;acy; &amp;kcy;&amp;acy;&amp;rcy;&amp;tcy;&amp;icy;&amp;ncy;&amp;kcy;&amp;icy; &amp;ncy;&amp;acy; &amp;rcy;&amp;acy;&amp;bcy;&amp;ocy;&amp;chcy;&amp;icy;&amp;jcy; &amp;scy;&amp;tcy;&amp;ocy;&amp;lcy; 50864"/>
          <p:cNvSpPr>
            <a:spLocks noChangeAspect="1" noChangeArrowheads="1"/>
          </p:cNvSpPr>
          <p:nvPr/>
        </p:nvSpPr>
        <p:spPr bwMode="auto">
          <a:xfrm>
            <a:off x="497682" y="748904"/>
            <a:ext cx="1408691" cy="140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3316" name="Picture 4" descr="&amp;Pcy;&amp;rcy;&amp;iecy;&amp;zcy;&amp;iecy;&amp;ncy;&amp;tcy;&amp;acy;&amp;tscy;&amp;icy;&amp;yacy; -&amp;kcy;&amp;lcy;&amp;icy;&amp;pcy; &quot;&amp;Lcy;&amp;iecy;&amp;tcy;&amp;ocy;&quot; &quot; &amp;CHcy;&amp;iecy;&amp;lcy;&amp;yacy;&amp;bcy;&amp;icy;&amp;ncy;&amp;scy;&amp;kcy;&amp;icy;&amp;jcy; &amp;Dcy;&amp;ocy;&amp;shcy;&amp;kcy;&amp;ocy;&amp;lcy;&amp;softcy;&amp;ncy;&amp;y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35141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288"/>
            <a:ext cx="9906001" cy="68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540042" y="1434165"/>
            <a:ext cx="6679933" cy="3506928"/>
          </a:xfrm>
          <a:noFill/>
        </p:spPr>
        <p:txBody>
          <a:bodyPr/>
          <a:lstStyle/>
          <a:p>
            <a:pPr eaLnBrk="1" hangingPunct="1"/>
            <a:r>
              <a:rPr lang="ru-RU" altLang="ru-RU" sz="4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«Развивающая экологическая среда в ДОУ как метод воспитания»</a:t>
            </a:r>
            <a:br>
              <a:rPr lang="ru-RU" altLang="ru-RU" sz="4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Р.М.Мухатдисова</a:t>
            </a:r>
            <a:endParaRPr lang="ru-RU" altLang="ru-RU" sz="40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3387331" y="5157788"/>
            <a:ext cx="1350169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4520805" y="4563668"/>
            <a:ext cx="3618309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225405" y="2888457"/>
            <a:ext cx="4374356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br>
              <a:rPr lang="ru-RU" altLang="ru-RU" sz="3000">
                <a:solidFill>
                  <a:srgbClr val="F6100A"/>
                </a:solidFill>
                <a:latin typeface="FrankC" pitchFamily="2" charset="0"/>
              </a:rPr>
            </a:br>
            <a:endParaRPr lang="ru-RU" altLang="ru-RU" sz="3000">
              <a:solidFill>
                <a:srgbClr val="F6100A"/>
              </a:solidFill>
              <a:latin typeface="Frank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4413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</a:t>
            </a:r>
          </a:p>
        </p:txBody>
      </p:sp>
      <p:pic>
        <p:nvPicPr>
          <p:cNvPr id="30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9906000" cy="68796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2037162" y="1052514"/>
            <a:ext cx="5831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</a:rPr>
              <a:t> </a:t>
            </a:r>
            <a:endParaRPr lang="ru-RU" altLang="ru-RU" sz="270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8488" y="450246"/>
            <a:ext cx="535164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Мы, взрослые, вводим ребенка в этот прекрасный мир природы, раскрываем перед ним его тайны и законы, воспитываем правильное отношение к природе, потребность в ее познании, а значит, можем и должны помочь ребенку в освоении элементарных природоведческих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298596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D:\клипарты\люди\malch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23" y="546140"/>
            <a:ext cx="3624255" cy="551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D:\клипарты\экология\item_30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351" y="4558578"/>
            <a:ext cx="1660337" cy="194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45280" y="1543482"/>
            <a:ext cx="513026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растения и животные предсказывают погоду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60" y="49504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041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27" y="668097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189" y="2693989"/>
            <a:ext cx="6395906" cy="2157144"/>
          </a:xfrm>
        </p:spPr>
        <p:txBody>
          <a:bodyPr/>
          <a:lstStyle/>
          <a:p>
            <a:r>
              <a:rPr lang="ru-RU" sz="4400" b="1" i="1" dirty="0"/>
              <a:t>Природа – источник познания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104341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oyReactor - &amp;scy;&amp;mcy;&amp;iecy;&amp;shcy;&amp;ncy;&amp;ycy;&amp;iecy; &amp;kcy;&amp;acy;&amp;rcy;&amp;tcy;&amp;icy;&amp;ncy;&amp;kcy;&amp;icy; &amp;icy; &amp;dcy;&amp;rcy;&amp;ucy;&amp;gcy;&amp;icy;&amp;iecy; &amp;pcy;&amp;rcy;&amp;icy;&amp;kcy;&amp;ocy;&amp;lcy;&amp;ycy;: &amp;kcy;&amp;ocy;&amp;mcy;&amp;icy;&amp;kcy;&amp;scy;&amp;ycy;, &amp;gcy;&amp;icy;&amp;fcy; &amp;acy;&amp;ncy;&amp;icy;&amp;mcy;&amp;acy;&amp;tscy;&amp;icy;&amp;yacy;, &amp;vcy;&amp;icy;&amp;dcy;&amp;iecy;&amp;ocy;, &amp;lcy;&amp;ucy;&amp;chcy;&amp;shcy;&amp;icy;&amp;jcy; &amp;icy;&amp;ncy;&amp;tcy;&amp;iecy;&amp;lcy;&amp;lcy;&amp;iecy;&amp;kcy;&amp;tcy;&amp;ucy;&amp;acy;&amp;lcy;&amp;softcy;&amp;ncy;&amp;ycy;&amp;jcy; &amp;yucy;&amp;mcy;&amp;ocy;&amp;r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945138" cy="701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629795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80000">
              <a:schemeClr val="accent6">
                <a:lumMod val="20000"/>
                <a:lumOff val="80000"/>
              </a:schemeClr>
            </a:gs>
            <a:gs pos="43000">
              <a:srgbClr val="66FF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Wow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1746" y="120623"/>
            <a:ext cx="5054254" cy="41444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7396" name="Picture 4" descr="Новость &quot;Картины счастливого детства&quot;, сообщество &quot;Перекрёстки любви&quot;"/>
          <p:cNvPicPr>
            <a:picLocks noChangeAspect="1" noChangeArrowheads="1"/>
          </p:cNvPicPr>
          <p:nvPr/>
        </p:nvPicPr>
        <p:blipFill rotWithShape="1">
          <a:blip r:embed="rId3" cstate="print"/>
          <a:srcRect l="106" t="1758"/>
          <a:stretch/>
        </p:blipFill>
        <p:spPr bwMode="auto">
          <a:xfrm>
            <a:off x="2244436" y="3325091"/>
            <a:ext cx="4631662" cy="3636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7398" name="Picture 6" descr="Наивно и искренне. Боженька, приглашаю Детям дали задание &quot; XXX"/>
          <p:cNvPicPr>
            <a:picLocks noChangeAspect="1" noChangeArrowheads="1"/>
          </p:cNvPicPr>
          <p:nvPr/>
        </p:nvPicPr>
        <p:blipFill rotWithShape="1">
          <a:blip r:embed="rId4" cstate="print"/>
          <a:srcRect l="7598" t="12543" r="4870"/>
          <a:stretch/>
        </p:blipFill>
        <p:spPr bwMode="auto">
          <a:xfrm>
            <a:off x="-83127" y="0"/>
            <a:ext cx="4917644" cy="3930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7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1009" name="Rectangle 1"/>
          <p:cNvSpPr>
            <a:spLocks noChangeArrowheads="1"/>
          </p:cNvSpPr>
          <p:nvPr/>
        </p:nvSpPr>
        <p:spPr bwMode="auto">
          <a:xfrm>
            <a:off x="220717" y="-128805"/>
            <a:ext cx="9685284" cy="714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Повестка дня: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Утверждение повестки дня заседания Педагогического совета.</a:t>
            </a:r>
            <a:endParaRPr kumimoji="0" lang="ru-RU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sz="2150" b="0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Анализ выполнения решения педсовета № 1 от  28 августа 2019г.</a:t>
            </a:r>
            <a:endParaRPr kumimoji="0" lang="ru-RU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«Экология души» воспитывающих взрослых - основа экологического образования в ДОУ.      </a:t>
            </a:r>
            <a:endParaRPr kumimoji="0" lang="ru-RU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Е.А.Стулова                                       </a:t>
            </a:r>
            <a:endParaRPr kumimoji="0" lang="ru-RU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zh-CN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4. 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Развивающая экологическая среда в ДОУ как метод воспитания</a:t>
            </a:r>
            <a:r>
              <a:rPr kumimoji="0" lang="ru-RU" altLang="zh-CN" sz="215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Воспитателю на заметку: содержание экологического уголка в группе. 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Р.М.Мухатдисова                                                                         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zh-CN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Игровые технологии в экологическом воспитании дошкольников.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В.С.Газизуллина         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zh-CN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Блиц - турнир «Подумай и ответь».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Е.А.Стулова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zh-CN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7. 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Домашнее задание: презентация памятки для родителей под общей темой «Как наше здоровье и настроение связаны с заботой об окружающей среде», «Наша планета – цветущий сад»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zh-CN" sz="215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zh-CN" sz="215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8. </a:t>
            </a: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Знакомство с результатами тематического контроля по теме «Организация эколого-развивающей среды в ДОУ».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15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Е.А.Стулова </a:t>
            </a:r>
            <a:endParaRPr kumimoji="0" lang="ru-RU" altLang="zh-CN" sz="215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1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1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1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1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1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1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1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1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1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1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1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1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10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10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10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10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100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100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100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100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0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"/>
            <a:ext cx="9906001" cy="68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142575" y="1079560"/>
            <a:ext cx="5996539" cy="4402078"/>
          </a:xfrm>
          <a:noFill/>
        </p:spPr>
        <p:txBody>
          <a:bodyPr/>
          <a:lstStyle/>
          <a:p>
            <a:pPr eaLnBrk="1" hangingPunct="1"/>
            <a:r>
              <a:rPr lang="ru-RU" altLang="ru-RU" sz="4000" b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«Игровые технологии в экологическом воспитании» </a:t>
            </a:r>
            <a:br>
              <a:rPr lang="ru-RU" altLang="ru-RU" sz="4000" b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altLang="ru-RU" sz="4000" b="1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В.С. </a:t>
            </a:r>
            <a:r>
              <a:rPr lang="ru-RU" altLang="ru-RU" sz="4000" b="1" i="1" dirty="0" err="1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Газизуллина</a:t>
            </a:r>
            <a:endParaRPr lang="ru-RU" altLang="ru-RU" sz="4000" b="1" i="1" dirty="0">
              <a:solidFill>
                <a:srgbClr val="0070C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3387331" y="5157788"/>
            <a:ext cx="1350169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4520805" y="4563668"/>
            <a:ext cx="3618309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225405" y="2888457"/>
            <a:ext cx="4374356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br>
              <a:rPr lang="ru-RU" altLang="ru-RU" sz="3000">
                <a:solidFill>
                  <a:srgbClr val="F6100A"/>
                </a:solidFill>
                <a:latin typeface="FrankC" pitchFamily="2" charset="0"/>
              </a:rPr>
            </a:br>
            <a:endParaRPr lang="ru-RU" altLang="ru-RU" sz="3000">
              <a:solidFill>
                <a:srgbClr val="F6100A"/>
              </a:solidFill>
              <a:latin typeface="Frank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3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7188" y="788276"/>
            <a:ext cx="496663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5400" b="1" dirty="0">
              <a:solidFill>
                <a:srgbClr val="FFFF0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5400" b="1" dirty="0">
                <a:solidFill>
                  <a:srgbClr val="FFFF00"/>
                </a:solidFill>
                <a:latin typeface="Cambria" panose="02040503050406030204" pitchFamily="18" charset="0"/>
                <a:cs typeface="Times New Roman" pitchFamily="18" charset="0"/>
              </a:rPr>
              <a:t>«Подумай 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FFFF00"/>
                </a:solidFill>
                <a:latin typeface="Cambria" panose="02040503050406030204" pitchFamily="18" charset="0"/>
                <a:cs typeface="Times New Roman" pitchFamily="18" charset="0"/>
              </a:rPr>
              <a:t>и 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FFFF00"/>
                </a:solidFill>
                <a:latin typeface="Cambria" panose="02040503050406030204" pitchFamily="18" charset="0"/>
                <a:cs typeface="Times New Roman" pitchFamily="18" charset="0"/>
              </a:rPr>
              <a:t>ответь»</a:t>
            </a:r>
            <a:br>
              <a:rPr lang="ru-RU" sz="5400" b="1" u="sng" dirty="0">
                <a:solidFill>
                  <a:srgbClr val="FFFF00"/>
                </a:solidFill>
                <a:latin typeface="Cambria" panose="02040503050406030204" pitchFamily="18" charset="0"/>
                <a:cs typeface="Times New Roman" pitchFamily="18" charset="0"/>
              </a:rPr>
            </a:br>
            <a:endParaRPr lang="ru-RU" sz="5400" u="sng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pic>
        <p:nvPicPr>
          <p:cNvPr id="7172" name="Picture 2" descr="D:\клипарты\люди\malch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8" y="716265"/>
            <a:ext cx="3402830" cy="518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D:\клипарты\экология\item_30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945" y="4587729"/>
            <a:ext cx="1337461" cy="156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Прямоугольник 11"/>
          <p:cNvSpPr>
            <a:spLocks noChangeArrowheads="1"/>
          </p:cNvSpPr>
          <p:nvPr/>
        </p:nvSpPr>
        <p:spPr bwMode="auto">
          <a:xfrm>
            <a:off x="3170635" y="1214440"/>
            <a:ext cx="342900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ru-RU" sz="135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br>
              <a:rPr lang="ru-RU" altLang="ru-RU" sz="9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9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9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Picture 5" descr="Доход не выходя из Дом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620" y="0"/>
            <a:ext cx="2222938" cy="2222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982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440" y="760396"/>
            <a:ext cx="496663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5400" b="1" dirty="0">
              <a:solidFill>
                <a:srgbClr val="FFFF0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5400" b="1" dirty="0">
                <a:solidFill>
                  <a:srgbClr val="0070C0"/>
                </a:solidFill>
                <a:latin typeface="Cambria" panose="02040503050406030204" pitchFamily="18" charset="0"/>
                <a:cs typeface="Times New Roman" pitchFamily="18" charset="0"/>
              </a:rPr>
              <a:t>Игра «Быстрый ответ»</a:t>
            </a:r>
            <a:br>
              <a:rPr lang="ru-RU" sz="5400" b="1" u="sng" dirty="0">
                <a:solidFill>
                  <a:srgbClr val="0070C0"/>
                </a:solidFill>
                <a:latin typeface="Cambria" panose="02040503050406030204" pitchFamily="18" charset="0"/>
                <a:cs typeface="Times New Roman" pitchFamily="18" charset="0"/>
              </a:rPr>
            </a:br>
            <a:endParaRPr lang="ru-RU" sz="5400" u="sng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7172" name="Picture 2" descr="D:\клипарты\люди\malch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00285" y="521421"/>
            <a:ext cx="3806651" cy="518091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212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D:\клипарты\экология\item_30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9" y="4372446"/>
            <a:ext cx="1337461" cy="156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Прямоугольник 11"/>
          <p:cNvSpPr>
            <a:spLocks noChangeArrowheads="1"/>
          </p:cNvSpPr>
          <p:nvPr/>
        </p:nvSpPr>
        <p:spPr bwMode="auto">
          <a:xfrm>
            <a:off x="3170635" y="1214440"/>
            <a:ext cx="342900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ru-RU" sz="135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br>
              <a:rPr lang="ru-RU" altLang="ru-RU" sz="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9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9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380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06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5" descr="C:\Documents and Settings\User\Рабочий стол\в през\sun1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27" y="668097"/>
            <a:ext cx="2856261" cy="241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9175" y="2693989"/>
            <a:ext cx="6273168" cy="2157144"/>
          </a:xfrm>
        </p:spPr>
        <p:txBody>
          <a:bodyPr/>
          <a:lstStyle/>
          <a:p>
            <a:r>
              <a:rPr lang="ru-RU" sz="4400" b="1" i="1" dirty="0"/>
              <a:t> Природа – источник укрепления здоровья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14557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0_555d0_b1c6651f_XXL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9906001" cy="686521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35782" y="93956"/>
            <a:ext cx="8537608" cy="4449168"/>
          </a:xfrm>
        </p:spPr>
        <p:txBody>
          <a:bodyPr anchor="t">
            <a:prstTxWarp prst="textPlain">
              <a:avLst/>
            </a:prstTxWarp>
            <a:normAutofit/>
          </a:bodyPr>
          <a:lstStyle/>
          <a:p>
            <a:pPr algn="ctr"/>
            <a:r>
              <a:rPr lang="ru-RU" sz="3200" b="1" dirty="0">
                <a:ln>
                  <a:solidFill>
                    <a:srgbClr val="0070C0"/>
                  </a:solidFill>
                </a:ln>
                <a:solidFill>
                  <a:srgbClr val="FFFF00"/>
                </a:solidFill>
                <a:latin typeface="Cambria" panose="02040503050406030204" pitchFamily="18" charset="0"/>
              </a:rPr>
              <a:t>ПРИРОДА </a:t>
            </a:r>
          </a:p>
          <a:p>
            <a:pPr algn="ctr"/>
            <a:r>
              <a:rPr lang="ru-RU" sz="3200" b="1" dirty="0">
                <a:ln>
                  <a:solidFill>
                    <a:srgbClr val="0070C0"/>
                  </a:solidFill>
                </a:ln>
                <a:solidFill>
                  <a:srgbClr val="FFFF00"/>
                </a:solidFill>
                <a:latin typeface="Cambria" panose="02040503050406030204" pitchFamily="18" charset="0"/>
              </a:rPr>
              <a:t>целебный и благодатный источник развития и жизни человека на Земле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20652" y="1646804"/>
            <a:ext cx="642671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Tx/>
              <a:buAutoNum type="arabicPeriod"/>
            </a:pPr>
            <a:endParaRPr lang="en-US" sz="1350" b="1" dirty="0">
              <a:solidFill>
                <a:prstClr val="black"/>
              </a:solidFill>
            </a:endParaRPr>
          </a:p>
          <a:p>
            <a:pPr marL="257175" indent="-257175">
              <a:buFontTx/>
              <a:buAutoNum type="arabicPeriod"/>
            </a:pPr>
            <a:endParaRPr lang="en-US" sz="135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6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&amp;Kcy;&amp;rcy;&amp;acy;&amp;scy;&amp;icy;&amp;vcy;&amp;ycy;&amp;jcy; PSD-&amp;icy;&amp;scy;&amp;khcy;&amp;ocy;&amp;dcy;&amp;ncy;&amp;icy;&amp;kcy; &amp;ncy;&amp;acy; &amp;tcy;&amp;iecy;&amp;mcy;&amp;ucy; &quot;&amp;CHcy;&amp;iecy;&amp;lcy;&amp;ocy;&amp;vcy;&amp;iecy;&amp;kcy; &amp;icy; &amp;pcy;&amp;rcy;&amp;icy;&amp;rcy;&amp;ocy;&amp;dcy;&amp;acy;&quot; - 14 (PSD) &quot; &amp;Scy;&amp;kcy;&amp;acy;&amp;chcy;&amp;acy;&amp;tcy;&amp;softcy; &amp;pcy;&amp;rcy;&amp;ocy;&amp;gcy;&amp;rcy;&amp;acy;&amp;mcy;&amp;mcy;&amp;y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950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6400" y="335845"/>
            <a:ext cx="426271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охранять природу не потому, что она нам что-то дает, а потому что она самоценна!</a:t>
            </a:r>
            <a:endParaRPr lang="ru-RU" sz="4400" b="1" dirty="0">
              <a:solidFill>
                <a:srgbClr val="7030A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45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&amp;Pcy;&amp;acy;&amp;rcy;&amp;acy; &amp;ncy;&amp;iecy;&amp;rcy;&amp;acy;&amp;zcy;&amp;lcy;&amp;ucy;&amp;chcy;&amp;ncy;&amp;ycy;&amp;khcy; &amp;lcy;&amp;iecy;&amp;bcy;&amp;iecy;&amp;dcy;&amp;iecy;&amp;jcy; 1920=1200 OoboOi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40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Pcy;&amp;acy;&amp;rcy;&amp;acy; &amp;lcy;&amp;iecy;&amp;bcy;&amp;iecy;&amp;dcy;&amp;ie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906000" cy="685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69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Рисунок 4" descr="http://luntiki.ru/uploads/images/f/1/a/c/3/1aa0c9f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58" y="85706"/>
            <a:ext cx="9211377" cy="677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364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Corner-A ArtStudio v1.3.3 - &amp;Gcy;&amp;rcy;&amp;acy;&amp;f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78" y="1"/>
            <a:ext cx="5761421" cy="398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9132" y="181957"/>
            <a:ext cx="709261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планета Земля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щедра и богата: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Горы, леса и поля.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 наш родимый, друзья!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Давайте будем беречь планету,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такой на свете нет.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Развеем над нею и тучи и дым,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обиду ее никому не дадим.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Беречь будем птиц, насекомых, зверей.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этого станем мы только добрей.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Украсим всю Землю садами, цветами.</a:t>
            </a:r>
            <a:b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Такая планета нужна нам с вами.</a:t>
            </a:r>
            <a:endParaRPr lang="ru-RU" sz="3200" dirty="0">
              <a:solidFill>
                <a:srgbClr val="7030A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95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Vcy;&amp;rcy;&amp;iecy;&amp;mcy;&amp;iecy;&amp;ncy;&amp;acy; &amp;gcy;&amp;ocy;&amp;dcy;&amp;acy;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03" y="0"/>
            <a:ext cx="596579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87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detsad93.ru/d/382038/d/slayd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6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853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Mcy;&amp;icy;&amp;rcy; &amp;vcy; &amp;Fcy;&amp;ocy;&amp;tcy;&amp;ocy;&amp;gcy;&amp;rcy;&amp;acy;&amp;fcy;&amp;icy;&amp;icy; - World In Photo 642 &quot; ALLDAY - &amp;ncy;&amp;acy;&amp;rcy;&amp;ocy;&amp;dcy;&amp;ncy;&amp;ycy;&amp;jcy; &amp;scy;&amp;acy;&amp;jcy;&amp;tcy; &amp;ocy; &amp;dcy;&amp;icy;&amp;zcy;&amp;acy;&amp;jcy;&amp;ncy;&amp;iecy;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8873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37584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Dcy;&amp;ncy;&amp;iecy;&amp;vcy;&amp;ncy;&amp;icy;&amp;kcy; katuha-himki - BabyBlog.ru - Babyblog.r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06" y="-24050"/>
            <a:ext cx="5161536" cy="6882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73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ZHcy;&amp;icy;&amp;vcy;&amp;ocy;&amp;pcy;&amp;icy;&amp;scy;&amp;softcy; &amp;Scy;&amp;iecy;&amp;rcy;&amp;gcy;&amp;iecy;&amp;yacy; &amp;Lcy;&amp;ucy;&amp;tscy;&amp;iecy;&amp;ncy;&amp;kcy;&amp;ocy;: &amp;vcy;&amp;ycy;&amp;scy;&amp;tcy;&amp;acy;&amp;vcy;&amp;kcy;&amp;acy; &quot;&amp;Dcy;&amp;acy;&amp;ncy;&amp;softcy; &amp;pcy;&amp;rcy;&amp;icy;&amp;rcy;&amp;ocy;&amp;dcy;&amp;iecy;&quot; &quot; &amp;ZHcy;&amp;iecy;&amp;ncy;&amp;scy;&amp;kcy;&amp;icy;&amp;jcy; &amp;zhcy;&amp;ucy;&amp;rcy;&amp;ncy;&amp;acy;&amp;lcy; &quot;&amp;Kcy;&amp;rcy;&amp;acy;&amp;scy;&amp;icy;&amp;vcy;&amp;acy;&amp;yacy;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906000" cy="683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27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9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4274" y="102018"/>
            <a:ext cx="3998494" cy="3543300"/>
          </a:xfrm>
          <a:noFill/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 хорошее в людях из детства!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Как истоки добра пробудить?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Прикоснуться к природе всем сердцем: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Удивиться, узнать, полюбить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Мы хотим, чтоб земля расцветала,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росли, как цветы, малыши,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Чтоб для них экология  и природа стала</a:t>
            </a:r>
          </a:p>
          <a:p>
            <a:pPr algn="ctr" eaLnBrk="1" hangingPunct="1">
              <a:buFontTx/>
              <a:buNone/>
            </a:pPr>
            <a:r>
              <a:rPr lang="ru-RU" altLang="ru-RU" sz="2000" b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 наукой, а частью души!</a:t>
            </a:r>
          </a:p>
          <a:p>
            <a:pPr algn="ctr" eaLnBrk="1" hangingPunct="1">
              <a:buFontTx/>
              <a:buNone/>
            </a:pPr>
            <a:r>
              <a:rPr lang="ru-RU" altLang="ru-RU" sz="2000" b="1" i="1" dirty="0">
                <a:solidFill>
                  <a:srgbClr val="000099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              А.В. Смирнова</a:t>
            </a:r>
          </a:p>
          <a:p>
            <a:pPr algn="ctr" eaLnBrk="1" hangingPunct="1">
              <a:buFontTx/>
              <a:buNone/>
            </a:pPr>
            <a:endParaRPr lang="ru-RU" altLang="ru-RU" sz="2000" b="1" dirty="0">
              <a:solidFill>
                <a:srgbClr val="000099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8448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1302122013_1uyknjdba7hceyv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6028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11843" y="451524"/>
            <a:ext cx="5068504" cy="174242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Cambria" panose="02040503050406030204" pitchFamily="18" charset="0"/>
              </a:rPr>
              <a:t>Что в нашем детском саду мешает эффективному экологическому воспитанию детей?</a:t>
            </a:r>
          </a:p>
        </p:txBody>
      </p:sp>
      <p:pic>
        <p:nvPicPr>
          <p:cNvPr id="7" name="Рисунок 6" descr="ladybird0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6034" flipH="1">
            <a:off x="377186" y="4727042"/>
            <a:ext cx="2525194" cy="19431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2892" y="2916264"/>
            <a:ext cx="5453347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помогает в нашем детском саду в воспитании экологического сознания у детей?</a:t>
            </a:r>
            <a:endParaRPr lang="ru-RU" sz="2800" b="1" i="1" dirty="0">
              <a:solidFill>
                <a:srgbClr val="00206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61772">
            <a:off x="7288793" y="4271987"/>
            <a:ext cx="2475318" cy="201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15661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animBg="1"/>
    </p:bld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Специальное оформление">
  <a:themeElements>
    <a:clrScheme name="Специальное оформление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496E"/>
      </a:hlink>
      <a:folHlink>
        <a:srgbClr val="003366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CC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496E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496E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513</Words>
  <Application>Microsoft Office PowerPoint</Application>
  <PresentationFormat>Лист A4 (210x297 мм)</PresentationFormat>
  <Paragraphs>70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40</vt:i4>
      </vt:variant>
    </vt:vector>
  </HeadingPairs>
  <TitlesOfParts>
    <vt:vector size="62" baseType="lpstr">
      <vt:lpstr>Arial</vt:lpstr>
      <vt:lpstr>Calibri</vt:lpstr>
      <vt:lpstr>Cambria</vt:lpstr>
      <vt:lpstr>FrankC</vt:lpstr>
      <vt:lpstr>Lucida Sans Unicode</vt:lpstr>
      <vt:lpstr>Monotype Corsiva</vt:lpstr>
      <vt:lpstr>Times New Roman</vt:lpstr>
      <vt:lpstr>Verdana</vt:lpstr>
      <vt:lpstr>Webdings</vt:lpstr>
      <vt:lpstr>Wingdings</vt:lpstr>
      <vt:lpstr>Wingdings 2</vt:lpstr>
      <vt:lpstr>Wingdings 3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Тема Office</vt:lpstr>
      <vt:lpstr>1_Тема Office</vt:lpstr>
      <vt:lpstr>2_Тема Office</vt:lpstr>
      <vt:lpstr>5_Тема Office</vt:lpstr>
      <vt:lpstr>Специальное оформление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Природа – источник красоты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экология?</vt:lpstr>
      <vt:lpstr>Презентация PowerPoint</vt:lpstr>
      <vt:lpstr>Природа – источник доброты</vt:lpstr>
      <vt:lpstr>Презентация PowerPoint</vt:lpstr>
      <vt:lpstr> «Развивающая экологическая среда в ДОУ как метод воспитания» Р.М.Мухатдисова</vt:lpstr>
      <vt:lpstr> </vt:lpstr>
      <vt:lpstr>Презентация PowerPoint</vt:lpstr>
      <vt:lpstr>Природа – источник познания</vt:lpstr>
      <vt:lpstr>Презентация PowerPoint</vt:lpstr>
      <vt:lpstr>Презентация PowerPoint</vt:lpstr>
      <vt:lpstr>«Игровые технологии в экологическом воспитании»  В.С. Газизуллина</vt:lpstr>
      <vt:lpstr>Презентация PowerPoint</vt:lpstr>
      <vt:lpstr>Презентация PowerPoint</vt:lpstr>
      <vt:lpstr> Природа – источник укрепления здоровья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Катерина Стулова</dc:creator>
  <cp:lastModifiedBy>Admin</cp:lastModifiedBy>
  <cp:revision>47</cp:revision>
  <dcterms:created xsi:type="dcterms:W3CDTF">2014-12-02T18:07:54Z</dcterms:created>
  <dcterms:modified xsi:type="dcterms:W3CDTF">2021-09-28T07:54:33Z</dcterms:modified>
</cp:coreProperties>
</file>