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6" r:id="rId18"/>
    <p:sldId id="277" r:id="rId19"/>
    <p:sldId id="275" r:id="rId20"/>
    <p:sldId id="260" r:id="rId21"/>
    <p:sldId id="278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67" d="100"/>
          <a:sy n="67" d="100"/>
        </p:scale>
        <p:origin x="72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516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Tm="516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ransition spd="med" advTm="5160">
    <p:fad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8" y="1964268"/>
            <a:ext cx="11444287" cy="242146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atin typeface="a_FuturaRound" panose="020F0802020204020204" pitchFamily="34" charset="-52"/>
              </a:rPr>
              <a:t>Город без проблем</a:t>
            </a:r>
            <a:endParaRPr lang="ru-RU" sz="8000" b="1" dirty="0">
              <a:latin typeface="a_FuturaRound" panose="020F0802020204020204" pitchFamily="34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Проект </a:t>
            </a:r>
            <a:r>
              <a:rPr lang="ru-RU" sz="2800" dirty="0" err="1" smtClean="0"/>
              <a:t>павловой</a:t>
            </a:r>
            <a:r>
              <a:rPr lang="ru-RU" sz="2800" dirty="0" smtClean="0"/>
              <a:t> </a:t>
            </a:r>
            <a:r>
              <a:rPr lang="ru-RU" sz="2800" dirty="0" err="1" smtClean="0"/>
              <a:t>элины</a:t>
            </a:r>
            <a:endParaRPr lang="ru-RU" sz="2800" dirty="0" smtClean="0"/>
          </a:p>
          <a:p>
            <a:r>
              <a:rPr lang="ru-RU" sz="7200" dirty="0" smtClean="0">
                <a:latin typeface="a_FuturaRound" panose="020F0802020204020204" pitchFamily="34" charset="-52"/>
              </a:rPr>
              <a:t>2022</a:t>
            </a: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82928517"/>
      </p:ext>
    </p:extLst>
  </p:cSld>
  <p:clrMapOvr>
    <a:masterClrMapping/>
  </p:clrMapOvr>
  <p:transition spd="med" advTm="2005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8" y="114300"/>
            <a:ext cx="10058400" cy="56578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00139" y="5772150"/>
            <a:ext cx="10058399" cy="54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dirty="0"/>
              <a:t>Л</a:t>
            </a:r>
            <a:r>
              <a:rPr lang="ru-RU" dirty="0" smtClean="0"/>
              <a:t>егко-доступная </a:t>
            </a:r>
            <a:r>
              <a:rPr lang="ru-RU" dirty="0"/>
              <a:t>связь между жилыми, производственными и социальными </a:t>
            </a:r>
            <a:r>
              <a:rPr lang="ru-RU" dirty="0" smtClean="0"/>
              <a:t>объектами. </a:t>
            </a:r>
            <a:r>
              <a:rPr lang="ru-RU" dirty="0"/>
              <a:t>Транспорт внутри города не нужен.  </a:t>
            </a:r>
            <a:r>
              <a:rPr lang="ru-RU" dirty="0" smtClean="0"/>
              <a:t>Пешеходная </a:t>
            </a:r>
            <a:r>
              <a:rPr lang="ru-RU" dirty="0"/>
              <a:t>доступность в любом направлении не более 15 минут</a:t>
            </a:r>
            <a:r>
              <a:rPr lang="ru-RU" dirty="0" smtClean="0"/>
              <a:t>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8502243"/>
      </p:ext>
    </p:extLst>
  </p:cSld>
  <p:clrMapOvr>
    <a:masterClrMapping/>
  </p:clrMapOvr>
  <p:transition spd="med" advTm="525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8" y="114300"/>
            <a:ext cx="10058400" cy="56578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67075" y="5772150"/>
            <a:ext cx="57245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Внешняя сторона города - природа и </a:t>
            </a:r>
            <a:r>
              <a:rPr lang="ru-RU" dirty="0" smtClean="0"/>
              <a:t>сельхоз-угодья.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537936"/>
      </p:ext>
    </p:extLst>
  </p:cSld>
  <p:clrMapOvr>
    <a:masterClrMapping/>
  </p:clrMapOvr>
  <p:transition spd="med" advTm="1917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69"/>
            <a:ext cx="12191999" cy="686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79039"/>
      </p:ext>
    </p:extLst>
  </p:cSld>
  <p:clrMapOvr>
    <a:masterClrMapping/>
  </p:clrMapOvr>
  <p:transition spd="med" advTm="52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4826" y="191095"/>
            <a:ext cx="11444287" cy="762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/>
              <a:t>Строительство начинается с оптимизации автотрассы. </a:t>
            </a:r>
            <a:r>
              <a:rPr lang="ru-RU" dirty="0" smtClean="0"/>
              <a:t>В </a:t>
            </a:r>
            <a:r>
              <a:rPr lang="ru-RU" dirty="0"/>
              <a:t>радиусе будущего города формируется подземная инфраструктура. Прежде всего </a:t>
            </a:r>
            <a:r>
              <a:rPr lang="ru-RU" dirty="0" smtClean="0"/>
              <a:t>подземный дублер. </a:t>
            </a:r>
            <a:r>
              <a:rPr lang="ru-RU" dirty="0"/>
              <a:t>П</a:t>
            </a:r>
            <a:r>
              <a:rPr lang="ru-RU" dirty="0" smtClean="0"/>
              <a:t>ространство </a:t>
            </a:r>
            <a:r>
              <a:rPr lang="ru-RU" dirty="0"/>
              <a:t>для парковки личного транспорта, коммуникации обеспечения грузовых и промышленных </a:t>
            </a:r>
            <a:r>
              <a:rPr lang="ru-RU" dirty="0" smtClean="0"/>
              <a:t>перевозок.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39"/>
            <a:ext cx="12192000" cy="686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34507"/>
      </p:ext>
    </p:extLst>
  </p:cSld>
  <p:clrMapOvr>
    <a:masterClrMapping/>
  </p:clrMapOvr>
  <p:transition spd="med" advTm="325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89"/>
          <a:stretch/>
        </p:blipFill>
        <p:spPr>
          <a:xfrm>
            <a:off x="1" y="-4869"/>
            <a:ext cx="7158038" cy="686773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429501" y="3105834"/>
            <a:ext cx="4343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Внешняя сторона города - природа и </a:t>
            </a:r>
            <a:r>
              <a:rPr lang="ru-RU" dirty="0" smtClean="0"/>
              <a:t>сельхоз-угодья.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518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38">
        <p14:prism/>
      </p:transition>
    </mc:Choice>
    <mc:Fallback>
      <p:transition spd="slow" advTm="2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36"/>
          <a:stretch/>
        </p:blipFill>
        <p:spPr>
          <a:xfrm>
            <a:off x="5100638" y="-4869"/>
            <a:ext cx="7091361" cy="686773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33387" y="3244334"/>
            <a:ext cx="4838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Особое </a:t>
            </a:r>
            <a:r>
              <a:rPr lang="ru-RU" dirty="0"/>
              <a:t>место занимает утилизация отходов. </a:t>
            </a:r>
          </a:p>
        </p:txBody>
      </p:sp>
    </p:spTree>
    <p:extLst>
      <p:ext uri="{BB962C8B-B14F-4D97-AF65-F5344CB8AC3E}">
        <p14:creationId xmlns:p14="http://schemas.microsoft.com/office/powerpoint/2010/main" val="2006506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14">
        <p14:prism/>
      </p:transition>
    </mc:Choice>
    <mc:Fallback>
      <p:transition spd="slow" advTm="31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351" y="2690336"/>
            <a:ext cx="32099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результате подземного ядерного взрыва на глубине более 100 метров образуется остеклованная сфера радиусом до 50 метров.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0"/>
          <a:stretch/>
        </p:blipFill>
        <p:spPr>
          <a:xfrm>
            <a:off x="3343277" y="0"/>
            <a:ext cx="8848723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04426" y="602231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Заполнение сферы </a:t>
            </a:r>
            <a:r>
              <a:rPr lang="ru-RU" dirty="0" err="1">
                <a:solidFill>
                  <a:srgbClr val="FFFF00"/>
                </a:solidFill>
              </a:rPr>
              <a:t>расчитано</a:t>
            </a:r>
            <a:r>
              <a:rPr lang="ru-RU" dirty="0">
                <a:solidFill>
                  <a:srgbClr val="FFFF00"/>
                </a:solidFill>
              </a:rPr>
              <a:t> на 100-150 лет.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8622" y="646599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Станция сортировки </a:t>
            </a:r>
          </a:p>
          <a:p>
            <a:r>
              <a:rPr lang="ru-RU" dirty="0" smtClean="0"/>
              <a:t>и переработки ТБО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558338" y="1455898"/>
            <a:ext cx="195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Пункт утилизации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453806" y="2291580"/>
            <a:ext cx="2404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Подземный коллектор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643688" y="1682350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 км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143378" y="969764"/>
            <a:ext cx="749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город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656090" y="4156949"/>
            <a:ext cx="2136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Глубина 150 метров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9817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771">
        <p14:prism/>
      </p:transition>
    </mc:Choice>
    <mc:Fallback>
      <p:transition spd="slow" advTm="77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26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70603" y="743963"/>
            <a:ext cx="80507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Три вида источников электроэнергии. </a:t>
            </a:r>
            <a:endParaRPr lang="ru-RU" sz="1200" dirty="0"/>
          </a:p>
          <a:p>
            <a:r>
              <a:rPr lang="ru-RU" sz="1200" dirty="0"/>
              <a:t>Первый - солнечные батареи.</a:t>
            </a:r>
          </a:p>
          <a:p>
            <a:r>
              <a:rPr lang="ru-RU" sz="1200" dirty="0"/>
              <a:t>Тонкопленочные элементы могут быть нанесены на любую поверхность, в том числе на поверхности сложной </a:t>
            </a:r>
            <a:r>
              <a:rPr lang="ru-RU" sz="1200" dirty="0"/>
              <a:t> формы</a:t>
            </a:r>
            <a:r>
              <a:rPr lang="ru-RU" sz="1200" dirty="0"/>
              <a:t>. </a:t>
            </a:r>
          </a:p>
          <a:p>
            <a:r>
              <a:rPr lang="ru-RU" sz="1200" dirty="0"/>
              <a:t>Они обладают свойством в темное время, при отсутствии солнца становиться </a:t>
            </a:r>
            <a:r>
              <a:rPr lang="ru-RU" sz="1200" dirty="0"/>
              <a:t>прозрачными.  И свето-поглощающими </a:t>
            </a:r>
          </a:p>
          <a:p>
            <a:r>
              <a:rPr lang="ru-RU" sz="1200" dirty="0"/>
              <a:t>при   высокой    освещенности.     В </a:t>
            </a:r>
            <a:r>
              <a:rPr lang="ru-RU" sz="1200" dirty="0"/>
              <a:t>яркий </a:t>
            </a:r>
            <a:r>
              <a:rPr lang="ru-RU" sz="1200" dirty="0"/>
              <a:t> солнечный  день  эта  пленка  </a:t>
            </a:r>
            <a:r>
              <a:rPr lang="ru-RU" sz="1200" dirty="0"/>
              <a:t>работает как солнечные очки типа "хамелеон". </a:t>
            </a:r>
            <a:endParaRPr lang="ru-RU" sz="1200" dirty="0"/>
          </a:p>
          <a:p>
            <a:r>
              <a:rPr lang="ru-RU" sz="1200" dirty="0"/>
              <a:t>Степень  прозрачности,  управляемая компьютером от  50%   до </a:t>
            </a:r>
            <a:r>
              <a:rPr lang="ru-RU" sz="1200" dirty="0"/>
              <a:t>100</a:t>
            </a:r>
            <a:r>
              <a:rPr lang="ru-RU" sz="1200" dirty="0"/>
              <a:t>%..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536819425"/>
      </p:ext>
    </p:extLst>
  </p:cSld>
  <p:clrMapOvr>
    <a:masterClrMapping/>
  </p:clrMapOvr>
  <p:transition spd="med" advTm="839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9537" y="836713"/>
            <a:ext cx="84590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Еще </a:t>
            </a:r>
            <a:r>
              <a:rPr lang="ru-RU" sz="1200" dirty="0"/>
              <a:t>один источник электричества </a:t>
            </a:r>
            <a:r>
              <a:rPr lang="ru-RU" sz="1200" dirty="0" err="1"/>
              <a:t>гидро</a:t>
            </a:r>
            <a:r>
              <a:rPr lang="ru-RU" sz="1200" dirty="0"/>
              <a:t> и ветростанции. Это компактные устройства, которые </a:t>
            </a:r>
            <a:r>
              <a:rPr lang="ru-RU" sz="1200" dirty="0"/>
              <a:t>размешаются </a:t>
            </a:r>
            <a:r>
              <a:rPr lang="ru-RU" sz="1200" dirty="0"/>
              <a:t>рядом с домом. </a:t>
            </a:r>
          </a:p>
          <a:p>
            <a:r>
              <a:rPr lang="ru-RU" sz="1200" dirty="0"/>
              <a:t>Ветряки - чуть выше деревьев в лесу, гидрогенераторы в ближайшем водоеме, где есть течение. </a:t>
            </a:r>
            <a:endParaRPr lang="ru-RU" sz="1200" dirty="0"/>
          </a:p>
          <a:p>
            <a:r>
              <a:rPr lang="ru-RU" sz="1200" dirty="0"/>
              <a:t>При </a:t>
            </a:r>
            <a:r>
              <a:rPr lang="ru-RU" sz="1200" dirty="0"/>
              <a:t>необходимости на малых реках </a:t>
            </a:r>
            <a:r>
              <a:rPr lang="ru-RU" sz="1200" dirty="0"/>
              <a:t>создается </a:t>
            </a:r>
            <a:r>
              <a:rPr lang="ru-RU" sz="1200" dirty="0"/>
              <a:t>мини-плотина, с небольшим перепадом </a:t>
            </a:r>
            <a:r>
              <a:rPr lang="ru-RU" sz="1200" dirty="0"/>
              <a:t>высот </a:t>
            </a:r>
            <a:r>
              <a:rPr lang="ru-RU" sz="1200" dirty="0"/>
              <a:t>воды.</a:t>
            </a:r>
          </a:p>
          <a:p>
            <a:endParaRPr lang="ru-RU" sz="1200" dirty="0"/>
          </a:p>
          <a:p>
            <a:endParaRPr lang="ru-RU" sz="1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97887"/>
            <a:ext cx="4139668" cy="32185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750" y="1597887"/>
            <a:ext cx="2857500" cy="1600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750" y="4940378"/>
            <a:ext cx="2825856" cy="16049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751" y="3367680"/>
            <a:ext cx="3050146" cy="13876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353" y="4433456"/>
            <a:ext cx="2511749" cy="21119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191508" y="3913892"/>
            <a:ext cx="19927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Современная ветряная </a:t>
            </a:r>
          </a:p>
          <a:p>
            <a:r>
              <a:rPr lang="ru-RU" sz="1400" dirty="0">
                <a:solidFill>
                  <a:schemeClr val="bg1"/>
                </a:solidFill>
              </a:rPr>
              <a:t>мельница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362" y="4995126"/>
            <a:ext cx="2067000" cy="15502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791744" y="3284985"/>
            <a:ext cx="2139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Портативный гидрогенератор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614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">
        <p14:prism isContent="1"/>
      </p:transition>
    </mc:Choice>
    <mc:Fallback>
      <p:transition spd="slow" advTm="5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9537" y="1024280"/>
            <a:ext cx="838338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dirty="0"/>
              <a:t>Также в доме располагается тепло-генератор. Это похожее на печку устройство со встроенным преобразователем </a:t>
            </a:r>
            <a:endParaRPr lang="ru-RU" sz="1300" dirty="0"/>
          </a:p>
          <a:p>
            <a:r>
              <a:rPr lang="ru-RU" sz="1300" dirty="0"/>
              <a:t>тепловой </a:t>
            </a:r>
            <a:r>
              <a:rPr lang="ru-RU" sz="1300" dirty="0"/>
              <a:t>энергии в </a:t>
            </a:r>
            <a:r>
              <a:rPr lang="ru-RU" sz="1300" dirty="0"/>
              <a:t>электрическую( МГД-генератор). </a:t>
            </a:r>
            <a:r>
              <a:rPr lang="ru-RU" sz="1300" dirty="0"/>
              <a:t>В качестве топлива используются любые горючие материалы </a:t>
            </a:r>
            <a:endParaRPr lang="ru-RU" sz="1300" dirty="0"/>
          </a:p>
          <a:p>
            <a:r>
              <a:rPr lang="ru-RU" sz="1300" dirty="0"/>
              <a:t>от </a:t>
            </a:r>
            <a:r>
              <a:rPr lang="ru-RU" sz="1300" dirty="0"/>
              <a:t>твердых (углей, торфа, древесины) до жидких и газообразных</a:t>
            </a:r>
            <a:r>
              <a:rPr lang="ru-RU" sz="1300" dirty="0"/>
              <a:t>.</a:t>
            </a:r>
          </a:p>
          <a:p>
            <a:r>
              <a:rPr lang="ru-RU" sz="1300" dirty="0"/>
              <a:t>Одновременно решается проблема  утилизации  части  бытовых отходов.</a:t>
            </a:r>
            <a:endParaRPr lang="ru-RU" sz="1300" dirty="0"/>
          </a:p>
        </p:txBody>
      </p:sp>
      <p:sp>
        <p:nvSpPr>
          <p:cNvPr id="11" name="TextBox 10"/>
          <p:cNvSpPr txBox="1"/>
          <p:nvPr/>
        </p:nvSpPr>
        <p:spPr>
          <a:xfrm>
            <a:off x="5099762" y="4293096"/>
            <a:ext cx="4884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К</a:t>
            </a:r>
            <a:r>
              <a:rPr lang="ru-RU" sz="1400" dirty="0"/>
              <a:t>амин можно оборудовать МГД-генератором, </a:t>
            </a:r>
          </a:p>
          <a:p>
            <a:r>
              <a:rPr lang="ru-RU" sz="1400" dirty="0"/>
              <a:t>п</a:t>
            </a:r>
            <a:r>
              <a:rPr lang="ru-RU" sz="1400" dirty="0"/>
              <a:t>ерерабатывающим тепло непосредственно в электричество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5" y="2284423"/>
            <a:ext cx="2881313" cy="19192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228" y="2284423"/>
            <a:ext cx="3198813" cy="19192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4365104"/>
            <a:ext cx="2969600" cy="16704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153880" y="5253008"/>
            <a:ext cx="48305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Водоснабжение. Также несколько источников: </a:t>
            </a:r>
          </a:p>
          <a:p>
            <a:r>
              <a:rPr lang="ru-RU" dirty="0"/>
              <a:t>Речная и дождевая вода, неглубокий колодец, </a:t>
            </a:r>
            <a:endParaRPr lang="ru-RU" dirty="0"/>
          </a:p>
          <a:p>
            <a:r>
              <a:rPr lang="ru-RU" dirty="0"/>
              <a:t>артезианская </a:t>
            </a:r>
            <a:r>
              <a:rPr lang="ru-RU" dirty="0"/>
              <a:t>скважина.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651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9">
        <p14:prism isContent="1"/>
      </p:transition>
    </mc:Choice>
    <mc:Fallback>
      <p:transition spd="slow" advTm="5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762" y="2571750"/>
            <a:ext cx="608217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Чернышевский </a:t>
            </a:r>
            <a:r>
              <a:rPr lang="ru-RU" sz="2800" dirty="0"/>
              <a:t>в романе </a:t>
            </a:r>
            <a:r>
              <a:rPr lang="ru-RU" sz="2800" dirty="0" smtClean="0"/>
              <a:t>«Что делать»</a:t>
            </a:r>
          </a:p>
          <a:p>
            <a:pPr algn="ctr"/>
            <a:r>
              <a:rPr lang="ru-RU" sz="2800" dirty="0" smtClean="0"/>
              <a:t>описывает </a:t>
            </a:r>
            <a:r>
              <a:rPr lang="ru-RU" sz="2800" dirty="0"/>
              <a:t>сон Веры </a:t>
            </a:r>
            <a:r>
              <a:rPr lang="ru-RU" sz="2800" dirty="0" smtClean="0"/>
              <a:t>Павловны</a:t>
            </a:r>
          </a:p>
          <a:p>
            <a:pPr algn="ctr"/>
            <a:r>
              <a:rPr lang="ru-RU" sz="2800" dirty="0" smtClean="0"/>
              <a:t>и </a:t>
            </a:r>
            <a:r>
              <a:rPr lang="ru-RU" sz="2800" dirty="0"/>
              <a:t>город будущего. </a:t>
            </a:r>
            <a:endParaRPr lang="ru-RU" sz="2800" dirty="0" smtClean="0"/>
          </a:p>
          <a:p>
            <a:pPr algn="ctr"/>
            <a:r>
              <a:rPr lang="ru-RU" sz="2800" dirty="0" smtClean="0"/>
              <a:t>Городские </a:t>
            </a:r>
            <a:r>
              <a:rPr lang="ru-RU" sz="2800" dirty="0"/>
              <a:t>небоскребы </a:t>
            </a:r>
            <a:endParaRPr lang="ru-RU" sz="2800" dirty="0" smtClean="0"/>
          </a:p>
          <a:p>
            <a:pPr algn="ctr"/>
            <a:r>
              <a:rPr lang="ru-RU" sz="2800" dirty="0" smtClean="0"/>
              <a:t>среди </a:t>
            </a:r>
            <a:r>
              <a:rPr lang="ru-RU" sz="2800" dirty="0"/>
              <a:t>возделанных полей. </a:t>
            </a:r>
          </a:p>
        </p:txBody>
      </p:sp>
    </p:spTree>
    <p:extLst>
      <p:ext uri="{BB962C8B-B14F-4D97-AF65-F5344CB8AC3E}">
        <p14:creationId xmlns:p14="http://schemas.microsoft.com/office/powerpoint/2010/main" val="905193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846">
        <p14:ripple/>
      </p:transition>
    </mc:Choice>
    <mc:Fallback>
      <p:transition spd="slow" advTm="284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76562" y="284812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Таким </a:t>
            </a:r>
            <a:r>
              <a:rPr lang="ru-RU" dirty="0"/>
              <a:t>образом город создается с учётом градостроительного опыта, социального планирования и может полностью и автономно обеспечивать население всем </a:t>
            </a:r>
            <a:r>
              <a:rPr lang="ru-RU" dirty="0" smtClean="0"/>
              <a:t>необходимым.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607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578">
        <p14:ripple/>
      </p:transition>
    </mc:Choice>
    <mc:Fallback>
      <p:transition spd="slow" advTm="257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4580174"/>
      </p:ext>
    </p:extLst>
  </p:cSld>
  <p:clrMapOvr>
    <a:masterClrMapping/>
  </p:clrMapOvr>
  <p:transition spd="med" advTm="862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5" y="1143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97013"/>
      </p:ext>
    </p:extLst>
  </p:cSld>
  <p:clrMapOvr>
    <a:masterClrMapping/>
  </p:clrMapOvr>
  <p:transition spd="med" advTm="1437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8" y="114300"/>
            <a:ext cx="10058400" cy="56578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57588" y="6215063"/>
            <a:ext cx="556280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Строительство </a:t>
            </a:r>
            <a:r>
              <a:rPr lang="ru-RU" dirty="0"/>
              <a:t>начинается с оптимизации автотрассы. </a:t>
            </a:r>
            <a:endParaRPr lang="ru-RU" dirty="0" smtClean="0"/>
          </a:p>
          <a:p>
            <a:pPr>
              <a:lnSpc>
                <a:spcPct val="8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0895473"/>
      </p:ext>
    </p:extLst>
  </p:cSld>
  <p:clrMapOvr>
    <a:masterClrMapping/>
  </p:clrMapOvr>
  <p:transition spd="med" advTm="1144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8" y="114300"/>
            <a:ext cx="10058400" cy="56578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66800" y="5820370"/>
            <a:ext cx="10058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Кольцо </a:t>
            </a:r>
            <a:r>
              <a:rPr lang="ru-RU" dirty="0"/>
              <a:t>- </a:t>
            </a:r>
            <a:r>
              <a:rPr lang="ru-RU" dirty="0" smtClean="0"/>
              <a:t>двух-трех-этажный корпус для </a:t>
            </a:r>
            <a:r>
              <a:rPr lang="ru-RU" dirty="0"/>
              <a:t>будущих </a:t>
            </a:r>
            <a:r>
              <a:rPr lang="ru-RU" dirty="0" smtClean="0"/>
              <a:t>предприятий,</a:t>
            </a:r>
          </a:p>
          <a:p>
            <a:pPr algn="ctr"/>
            <a:r>
              <a:rPr lang="ru-RU" dirty="0" smtClean="0"/>
              <a:t>магазинов</a:t>
            </a:r>
            <a:r>
              <a:rPr lang="ru-RU" dirty="0"/>
              <a:t>, </a:t>
            </a:r>
            <a:r>
              <a:rPr lang="ru-RU" dirty="0" smtClean="0"/>
              <a:t>салонов </a:t>
            </a:r>
            <a:r>
              <a:rPr lang="ru-RU" dirty="0"/>
              <a:t>сферы </a:t>
            </a:r>
            <a:r>
              <a:rPr lang="ru-RU" dirty="0" smtClean="0"/>
              <a:t>обслуживания.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4948688"/>
      </p:ext>
    </p:extLst>
  </p:cSld>
  <p:clrMapOvr>
    <a:masterClrMapping/>
  </p:clrMapOvr>
  <p:transition spd="med" advTm="2476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8" y="114300"/>
            <a:ext cx="10058400" cy="56578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33600" y="5786437"/>
            <a:ext cx="77390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Внутри кольца детсад, школа, бассейн, дендропарк </a:t>
            </a:r>
            <a:r>
              <a:rPr lang="ru-RU" dirty="0"/>
              <a:t>и спортивные площадки. </a:t>
            </a:r>
          </a:p>
        </p:txBody>
      </p:sp>
    </p:spTree>
    <p:extLst>
      <p:ext uri="{BB962C8B-B14F-4D97-AF65-F5344CB8AC3E}">
        <p14:creationId xmlns:p14="http://schemas.microsoft.com/office/powerpoint/2010/main" val="2688626037"/>
      </p:ext>
    </p:extLst>
  </p:cSld>
  <p:clrMapOvr>
    <a:masterClrMapping/>
  </p:clrMapOvr>
  <p:transition spd="med" advTm="2686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8" y="114300"/>
            <a:ext cx="10058400" cy="56578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28990" y="5937906"/>
            <a:ext cx="5800724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В </a:t>
            </a:r>
            <a:r>
              <a:rPr lang="ru-RU" dirty="0"/>
              <a:t>кольцо встроены высотные корпуса жилых </a:t>
            </a:r>
            <a:r>
              <a:rPr lang="ru-RU" dirty="0" smtClean="0"/>
              <a:t>зданий.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0269967"/>
      </p:ext>
    </p:extLst>
  </p:cSld>
  <p:clrMapOvr>
    <a:masterClrMapping/>
  </p:clrMapOvr>
  <p:transition spd="med" advTm="381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8" y="114300"/>
            <a:ext cx="10058400" cy="56578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28990" y="5937906"/>
            <a:ext cx="5800724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В </a:t>
            </a:r>
            <a:r>
              <a:rPr lang="ru-RU" dirty="0"/>
              <a:t>кольцо встроены высотные корпуса жилых </a:t>
            </a:r>
            <a:r>
              <a:rPr lang="ru-RU" dirty="0" smtClean="0"/>
              <a:t>зданий.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2921582"/>
      </p:ext>
    </p:extLst>
  </p:cSld>
  <p:clrMapOvr>
    <a:masterClrMapping/>
  </p:clrMapOvr>
  <p:transition spd="med" advTm="101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8" y="114300"/>
            <a:ext cx="10058400" cy="56578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28990" y="5937906"/>
            <a:ext cx="5800724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В </a:t>
            </a:r>
            <a:r>
              <a:rPr lang="ru-RU" dirty="0"/>
              <a:t>кольцо встроены высотные корпуса жилых </a:t>
            </a:r>
            <a:r>
              <a:rPr lang="ru-RU" dirty="0" smtClean="0"/>
              <a:t>зданий.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2456434"/>
      </p:ext>
    </p:extLst>
  </p:cSld>
  <p:clrMapOvr>
    <a:masterClrMapping/>
  </p:clrMapOvr>
  <p:transition spd="med" advTm="519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1196</TotalTime>
  <Words>428</Words>
  <Application>Microsoft Office PowerPoint</Application>
  <PresentationFormat>Широкоэкранный</PresentationFormat>
  <Paragraphs>51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a_FuturaRound</vt:lpstr>
      <vt:lpstr>Arial</vt:lpstr>
      <vt:lpstr>Calibri</vt:lpstr>
      <vt:lpstr>Calibri Light</vt:lpstr>
      <vt:lpstr>Небеса</vt:lpstr>
      <vt:lpstr>Город без проблем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будущего</dc:title>
  <dc:creator>Сергей Павлов</dc:creator>
  <cp:lastModifiedBy>Сергей Павлов</cp:lastModifiedBy>
  <cp:revision>20</cp:revision>
  <dcterms:created xsi:type="dcterms:W3CDTF">2021-12-11T19:28:42Z</dcterms:created>
  <dcterms:modified xsi:type="dcterms:W3CDTF">2021-12-12T15:24:52Z</dcterms:modified>
</cp:coreProperties>
</file>