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9" r:id="rId1"/>
  </p:sldMasterIdLst>
  <p:sldIdLst>
    <p:sldId id="257" r:id="rId2"/>
    <p:sldId id="264" r:id="rId3"/>
    <p:sldId id="272" r:id="rId4"/>
    <p:sldId id="280" r:id="rId5"/>
    <p:sldId id="281" r:id="rId6"/>
    <p:sldId id="274" r:id="rId7"/>
    <p:sldId id="295" r:id="rId8"/>
    <p:sldId id="293" r:id="rId9"/>
    <p:sldId id="294" r:id="rId10"/>
    <p:sldId id="279" r:id="rId11"/>
    <p:sldId id="283" r:id="rId12"/>
    <p:sldId id="284" r:id="rId13"/>
    <p:sldId id="285" r:id="rId14"/>
    <p:sldId id="296" r:id="rId15"/>
    <p:sldId id="286" r:id="rId16"/>
    <p:sldId id="287" r:id="rId17"/>
    <p:sldId id="297" r:id="rId18"/>
    <p:sldId id="288" r:id="rId19"/>
    <p:sldId id="292" r:id="rId20"/>
    <p:sldId id="298" r:id="rId21"/>
    <p:sldId id="29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613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4570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89257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867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861997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1521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1328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2041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25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1821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8880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2729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6327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254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567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953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88F98-6EA6-48E3-A717-4E646231B6A9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6ADE537-7241-453D-A192-83ADE19556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702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  <p:sldLayoutId id="2147484031" r:id="rId12"/>
    <p:sldLayoutId id="2147484032" r:id="rId13"/>
    <p:sldLayoutId id="2147484033" r:id="rId14"/>
    <p:sldLayoutId id="2147484034" r:id="rId15"/>
    <p:sldLayoutId id="214748403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74638"/>
            <a:ext cx="8363272" cy="5851525"/>
          </a:xfrm>
        </p:spPr>
        <p:txBody>
          <a:bodyPr/>
          <a:lstStyle/>
          <a:p>
            <a:pPr marL="0" indent="0">
              <a:spcAft>
                <a:spcPts val="800"/>
              </a:spcAft>
              <a:buNone/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Слоненок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Удав и Мартышка пришли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800"/>
              </a:spcAft>
              <a:buNone/>
            </a:pP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гости к Крокодилу, но так как Крокодил </a:t>
            </a: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лежал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другом берегу реки, они изо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всех</a:t>
            </a: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старались обратить на себя его внимание. Мартышка прыгала, Удав свивался в кольца, а Слоненок трубил: “Э-э-э-эй!”. Но крокодил молчал, как будто набрал в рот воды,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плыл по реке...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4704672"/>
            <a:ext cx="3828138" cy="2153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3" y="2133600"/>
            <a:ext cx="7634808" cy="3777622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</a:rPr>
              <a:t>Если обращение стоит в начале предложения и произносится с восклицательной интонацией, то после него ставится </a:t>
            </a:r>
            <a:r>
              <a:rPr lang="ru-RU" sz="3200" b="1" dirty="0" smtClean="0">
                <a:latin typeface="Times New Roman" pitchFamily="18" charset="0"/>
              </a:rPr>
              <a:t>восклицательный знак</a:t>
            </a:r>
            <a:r>
              <a:rPr lang="ru-RU" sz="3200" dirty="0" smtClean="0">
                <a:latin typeface="Times New Roman" pitchFamily="18" charset="0"/>
              </a:rPr>
              <a:t>, а следующее слово пишется с большой буквы.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4110"/>
            <a:ext cx="7560839" cy="128089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Следующее задание. Запишите в столбик следующие строки. Найдите обращения, расставьте знаки препинания, нарисуйте схемы предложений.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7" y="2133600"/>
            <a:ext cx="7778824" cy="3777622"/>
          </a:xfrm>
        </p:spPr>
        <p:txBody>
          <a:bodyPr/>
          <a:lstStyle/>
          <a:p>
            <a:r>
              <a:rPr lang="ru-RU" sz="3600" dirty="0" smtClean="0"/>
              <a:t>Ты царица всех милее… </a:t>
            </a:r>
          </a:p>
          <a:p>
            <a:r>
              <a:rPr lang="ru-RU" sz="3600" dirty="0" smtClean="0"/>
              <a:t>                         </a:t>
            </a:r>
          </a:p>
          <a:p>
            <a:r>
              <a:rPr lang="ru-RU" sz="3600" dirty="0" smtClean="0"/>
              <a:t>Ветер </a:t>
            </a:r>
            <a:r>
              <a:rPr lang="ru-RU" sz="3600" dirty="0" err="1" smtClean="0"/>
              <a:t>ветер</a:t>
            </a:r>
            <a:r>
              <a:rPr lang="ru-RU" sz="3600" dirty="0" smtClean="0"/>
              <a:t> Ты могуч…</a:t>
            </a:r>
            <a:r>
              <a:rPr lang="ru-RU" sz="3600" b="1" dirty="0" smtClean="0"/>
              <a:t> </a:t>
            </a:r>
          </a:p>
          <a:p>
            <a:r>
              <a:rPr lang="ru-RU" sz="3600" b="1" dirty="0" smtClean="0"/>
              <a:t>                           </a:t>
            </a:r>
            <a:r>
              <a:rPr lang="ru-RU" sz="3600" dirty="0" smtClean="0"/>
              <a:t> </a:t>
            </a:r>
          </a:p>
          <a:p>
            <a:r>
              <a:rPr lang="ru-RU" sz="3600" dirty="0" smtClean="0"/>
              <a:t>Чего тебе надобно старче?</a:t>
            </a:r>
            <a:r>
              <a:rPr lang="ru-RU" sz="3600" b="1" dirty="0" smtClean="0"/>
              <a:t>                       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4110"/>
            <a:ext cx="7560839" cy="128089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Следующее задание. Запишите в столбик следующие строки. Найдите обращения, расставьте знаки препинания, нарисуйте схемы предложений.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7" y="2133600"/>
            <a:ext cx="7778824" cy="4319736"/>
          </a:xfrm>
        </p:spPr>
        <p:txBody>
          <a:bodyPr/>
          <a:lstStyle/>
          <a:p>
            <a:r>
              <a:rPr lang="ru-RU" sz="3600" dirty="0" smtClean="0"/>
              <a:t>Ты царица всех милее… </a:t>
            </a:r>
          </a:p>
          <a:p>
            <a:r>
              <a:rPr lang="ru-RU" sz="3600" dirty="0" smtClean="0"/>
              <a:t>      </a:t>
            </a:r>
            <a:r>
              <a:rPr lang="ru-RU" sz="3600" b="1" dirty="0" smtClean="0"/>
              <a:t>[</a:t>
            </a:r>
            <a:r>
              <a:rPr lang="en-US" sz="3600" b="1" dirty="0" smtClean="0"/>
              <a:t>…</a:t>
            </a:r>
            <a:r>
              <a:rPr lang="ru-RU" sz="3600" b="1" dirty="0" smtClean="0"/>
              <a:t> ,О, </a:t>
            </a:r>
            <a:r>
              <a:rPr lang="en-US" sz="3600" b="1" dirty="0" smtClean="0"/>
              <a:t>…</a:t>
            </a:r>
            <a:r>
              <a:rPr lang="ru-RU" sz="3600" b="1" dirty="0" smtClean="0"/>
              <a:t> ]…</a:t>
            </a:r>
            <a:endParaRPr lang="ru-RU" sz="3600" dirty="0" smtClean="0"/>
          </a:p>
          <a:p>
            <a:r>
              <a:rPr lang="ru-RU" sz="3600" dirty="0" smtClean="0"/>
              <a:t>Ветер </a:t>
            </a:r>
            <a:r>
              <a:rPr lang="ru-RU" sz="3600" dirty="0" err="1" smtClean="0"/>
              <a:t>ветер</a:t>
            </a:r>
            <a:r>
              <a:rPr lang="ru-RU" sz="3600" dirty="0" smtClean="0"/>
              <a:t> Ты могуч…</a:t>
            </a:r>
            <a:r>
              <a:rPr lang="ru-RU" sz="3600" b="1" dirty="0" smtClean="0"/>
              <a:t> </a:t>
            </a:r>
          </a:p>
          <a:p>
            <a:r>
              <a:rPr lang="ru-RU" sz="3600" b="1" dirty="0" smtClean="0"/>
              <a:t> </a:t>
            </a:r>
            <a:r>
              <a:rPr lang="ru-RU" sz="3600" dirty="0" smtClean="0"/>
              <a:t>     </a:t>
            </a:r>
            <a:r>
              <a:rPr lang="ru-RU" sz="3600" b="1" dirty="0" smtClean="0"/>
              <a:t>[О, О!</a:t>
            </a:r>
            <a:r>
              <a:rPr lang="en-US" sz="3600" b="1" dirty="0" smtClean="0"/>
              <a:t>...</a:t>
            </a:r>
            <a:r>
              <a:rPr lang="ru-RU" sz="3600" b="1" dirty="0" smtClean="0"/>
              <a:t>]…                      </a:t>
            </a:r>
            <a:r>
              <a:rPr lang="ru-RU" sz="3600" dirty="0" smtClean="0"/>
              <a:t> </a:t>
            </a:r>
          </a:p>
          <a:p>
            <a:r>
              <a:rPr lang="ru-RU" sz="3600" dirty="0" smtClean="0"/>
              <a:t>Чего тебе надобно старче?</a:t>
            </a:r>
            <a:r>
              <a:rPr lang="ru-RU" sz="3600" b="1" dirty="0" smtClean="0"/>
              <a:t>                       </a:t>
            </a:r>
            <a:endParaRPr lang="ru-RU" sz="3600" dirty="0" smtClean="0"/>
          </a:p>
          <a:p>
            <a:r>
              <a:rPr lang="ru-RU" sz="3600" b="1" dirty="0" smtClean="0"/>
              <a:t>     [ </a:t>
            </a:r>
            <a:r>
              <a:rPr lang="en-US" sz="3600" b="1" dirty="0" smtClean="0"/>
              <a:t>…</a:t>
            </a:r>
            <a:r>
              <a:rPr lang="ru-RU" sz="3600" b="1" dirty="0" smtClean="0"/>
              <a:t>  , О]?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624110"/>
            <a:ext cx="7490792" cy="12808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Подчеркните подлежащее и обращение в каждом предложении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3" y="2133600"/>
            <a:ext cx="7634808" cy="3777622"/>
          </a:xfrm>
        </p:spPr>
        <p:txBody>
          <a:bodyPr/>
          <a:lstStyle/>
          <a:p>
            <a:r>
              <a:rPr lang="ru-RU" sz="3600" dirty="0" smtClean="0"/>
              <a:t>Пристают к заставе гости. </a:t>
            </a:r>
          </a:p>
          <a:p>
            <a:pPr>
              <a:buNone/>
            </a:pPr>
            <a:endParaRPr lang="ru-RU" sz="3600" dirty="0" smtClean="0"/>
          </a:p>
          <a:p>
            <a:r>
              <a:rPr lang="ru-RU" sz="3600" dirty="0" smtClean="0"/>
              <a:t>Чем </a:t>
            </a:r>
            <a:r>
              <a:rPr lang="ru-RU" sz="3600" b="1" dirty="0" smtClean="0"/>
              <a:t>вы</a:t>
            </a:r>
            <a:r>
              <a:rPr lang="ru-RU" sz="3600" dirty="0" smtClean="0"/>
              <a:t>, гости, торг ведете?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76672"/>
            <a:ext cx="7848871" cy="5434550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</a:rPr>
              <a:t>Обращение</a:t>
            </a:r>
            <a:r>
              <a:rPr lang="ru-RU" sz="4000" dirty="0" smtClean="0">
                <a:latin typeface="Times New Roman" pitchFamily="18" charset="0"/>
              </a:rPr>
              <a:t> всегда имеет форму именительного падежа и выражается </a:t>
            </a:r>
            <a:r>
              <a:rPr lang="ru-RU" sz="4000" b="1" dirty="0" smtClean="0">
                <a:latin typeface="Times New Roman" pitchFamily="18" charset="0"/>
              </a:rPr>
              <a:t>существительным</a:t>
            </a:r>
            <a:r>
              <a:rPr lang="ru-RU" sz="4000" dirty="0" smtClean="0">
                <a:latin typeface="Times New Roman" pitchFamily="18" charset="0"/>
              </a:rPr>
              <a:t>.</a:t>
            </a:r>
          </a:p>
          <a:p>
            <a:endParaRPr lang="ru-RU" sz="4000" dirty="0" smtClean="0">
              <a:latin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</a:rPr>
              <a:t> Местоимения не могут быть обращениями, </a:t>
            </a:r>
            <a:r>
              <a:rPr lang="ru-RU" sz="4000" dirty="0" smtClean="0">
                <a:latin typeface="Times New Roman" pitchFamily="18" charset="0"/>
              </a:rPr>
              <a:t> они не называют предмет, а только указывают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4110"/>
            <a:ext cx="8136903" cy="128089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Перестроить предложение так, чтобы подлежащее стали обращением (устно)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8064895" cy="4282422"/>
          </a:xfrm>
        </p:spPr>
        <p:txBody>
          <a:bodyPr>
            <a:normAutofit lnSpcReduction="10000"/>
          </a:bodyPr>
          <a:lstStyle/>
          <a:p>
            <a:endParaRPr lang="ru-RU" sz="3200" dirty="0" smtClean="0"/>
          </a:p>
          <a:p>
            <a:r>
              <a:rPr lang="ru-RU" sz="3200" dirty="0" smtClean="0"/>
              <a:t>1) Ребята жили дружно.(</a:t>
            </a:r>
            <a:r>
              <a:rPr lang="ru-RU" sz="3200" dirty="0" err="1" smtClean="0"/>
              <a:t>восклиц</a:t>
            </a:r>
            <a:r>
              <a:rPr lang="ru-RU" sz="3200" dirty="0" smtClean="0"/>
              <a:t>.)</a:t>
            </a:r>
          </a:p>
          <a:p>
            <a:endParaRPr lang="ru-RU" sz="3200" dirty="0" smtClean="0"/>
          </a:p>
          <a:p>
            <a:r>
              <a:rPr lang="ru-RU" sz="3200" dirty="0" smtClean="0"/>
              <a:t> 2) Пятиклассники рисуют героев сказок. </a:t>
            </a:r>
          </a:p>
          <a:p>
            <a:endParaRPr lang="ru-RU" sz="3200" dirty="0" smtClean="0"/>
          </a:p>
          <a:p>
            <a:r>
              <a:rPr lang="ru-RU" sz="3200" dirty="0" smtClean="0"/>
              <a:t>3) Дети любят сказки Пушкина. (вопрос.)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4110"/>
            <a:ext cx="7344815" cy="128089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Выпишите предложение, в котором необходимо поставить запятую/запятые. (Знаки препинания внутри предложений не расставлены.) Напишите, на каком основании Вы сделали свой выбор.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3600"/>
            <a:ext cx="8424935" cy="37776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1) Надо закладывать в печь газеты и тонкие лучины.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2) Неужели ты хочешь накормить тремя картошинами двух голодных пацанов?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3) Чай завариваем с брусникой и варенье в него кладём.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4) Направим Оля нашу беседу в полезное русло.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4110"/>
            <a:ext cx="7344815" cy="128089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Выпишите предложение, в котором необходимо поставить запятую/запятые. (Знаки препинания внутри предложений не расставлены.) Напишите, на каком основании Вы сделали свой выбор.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3600"/>
            <a:ext cx="8424935" cy="37776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1) Надо закладывать в печь газеты и тонкие лучины.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2) Неужели ты хочешь накормить тремя картошинами двух голодных пацанов?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3) Чай завариваем с брусникой и варенье в него кладём.</a:t>
            </a:r>
          </a:p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4) Направим </a:t>
            </a:r>
            <a:r>
              <a:rPr lang="ru-RU" sz="2800" b="1" i="1" dirty="0" smtClean="0">
                <a:latin typeface="Calibri" pitchFamily="34" charset="0"/>
                <a:cs typeface="Calibri" pitchFamily="34" charset="0"/>
              </a:rPr>
              <a:t>,Оля, 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нашу беседу в полезное русло.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932682"/>
          </a:xfrm>
        </p:spPr>
        <p:txBody>
          <a:bodyPr/>
          <a:lstStyle/>
          <a:p>
            <a:r>
              <a:rPr lang="ru-RU" dirty="0" smtClean="0"/>
              <a:t>Речевые ситуации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28800"/>
            <a:ext cx="7704855" cy="428242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0066"/>
                </a:solidFill>
              </a:rPr>
              <a:t>Ряд №1 </a:t>
            </a:r>
            <a:r>
              <a:rPr lang="ru-RU" sz="2400" b="1" dirty="0" smtClean="0">
                <a:solidFill>
                  <a:schemeClr val="tx1"/>
                </a:solidFill>
              </a:rPr>
              <a:t>Человека зовут Николай Петрович. Ему 40 лет. Вам он незнаком. Обращаетесь к нему с просьбой, узнать который час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0066"/>
                </a:solidFill>
              </a:rPr>
              <a:t>Ряд №2 </a:t>
            </a:r>
            <a:r>
              <a:rPr lang="ru-RU" sz="2400" b="1" dirty="0" smtClean="0">
                <a:solidFill>
                  <a:schemeClr val="tx1"/>
                </a:solidFill>
              </a:rPr>
              <a:t>Молодую женщину зовут Екатерина Алексеевна(она учительница) Учащиеся обращаются к ней для поздравления с 8 марта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0066"/>
                </a:solidFill>
              </a:rPr>
              <a:t>Ряд №3 </a:t>
            </a:r>
            <a:r>
              <a:rPr lang="ru-RU" sz="2400" b="1" dirty="0" smtClean="0">
                <a:solidFill>
                  <a:schemeClr val="tx1"/>
                </a:solidFill>
              </a:rPr>
              <a:t>Молодую женщину зовут Ольга Валерьевна. К ней обращается дочь с просьбой купить новый телефон.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945200" y="404664"/>
            <a:ext cx="6589200" cy="21944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764704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Обращение – это слово или словосочетание, называющее того,….</a:t>
            </a:r>
          </a:p>
          <a:p>
            <a:pPr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устной речи обращение выделяется…….</a:t>
            </a:r>
          </a:p>
          <a:p>
            <a:pPr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письме обращение …….</a:t>
            </a:r>
          </a:p>
          <a:p>
            <a:pPr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Обращение может быть по составу…..</a:t>
            </a:r>
          </a:p>
          <a:p>
            <a:pPr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Обращение не является……</a:t>
            </a:r>
          </a:p>
          <a:p>
            <a:pPr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 ты и вы…….</a:t>
            </a:r>
          </a:p>
          <a:p>
            <a:pPr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обращение произносится с особым чувством, то после него на письме ставится…..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229600" cy="85998"/>
          </a:xfrm>
        </p:spPr>
        <p:txBody>
          <a:bodyPr>
            <a:normAutofit fontScale="90000"/>
          </a:bodyPr>
          <a:lstStyle/>
          <a:p>
            <a:pPr algn="l"/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26925"/>
            <a:ext cx="8229600" cy="3849291"/>
          </a:xfrm>
        </p:spPr>
        <p:txBody>
          <a:bodyPr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</a:t>
            </a:r>
            <a:r>
              <a:rPr lang="ru-RU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же к нему обратиться? </a:t>
            </a:r>
            <a:r>
              <a:rPr lang="ru-RU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–размышлял </a:t>
            </a: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Слоненок...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Я придумала! Придумала! Придумала! – закричала Мартышка. – Я придумала ОБРАЩЕНИЕ! Давайте назовем его имя!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Крокодил! – закричали гости хором. – Мы пришли к тебе</a:t>
            </a:r>
            <a:r>
              <a:rPr lang="ru-RU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491155"/>
            <a:ext cx="3104240" cy="2345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3048000" y="2514600"/>
            <a:ext cx="3276600" cy="19812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FF0066"/>
                </a:solidFill>
              </a:rPr>
              <a:t>ОБРАЩЕНИЕ</a:t>
            </a:r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>
            <a:off x="2843808" y="228600"/>
            <a:ext cx="3456384" cy="1905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Называет того,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 к кому </a:t>
            </a:r>
            <a:r>
              <a:rPr lang="ru-RU" dirty="0" smtClean="0">
                <a:solidFill>
                  <a:schemeClr val="bg1"/>
                </a:solidFill>
              </a:rPr>
              <a:t>обращаются </a:t>
            </a:r>
            <a:r>
              <a:rPr lang="ru-RU" dirty="0">
                <a:solidFill>
                  <a:schemeClr val="bg1"/>
                </a:solidFill>
              </a:rPr>
              <a:t>с речью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6324600" y="457200"/>
            <a:ext cx="2639888" cy="2133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Распространенное</a:t>
            </a:r>
            <a:r>
              <a:rPr lang="ru-RU" dirty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Нераспространенное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6629400" y="2667000"/>
            <a:ext cx="2514600" cy="2133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Имеет форму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Именительного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падежа</a:t>
            </a:r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4953000" y="4572000"/>
            <a:ext cx="2743200" cy="2057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Звательная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интонация</a:t>
            </a: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1066800" y="4648200"/>
            <a:ext cx="3124200" cy="2209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Выделяется запятыми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или восклицательным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знаком</a:t>
            </a: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304800" y="228600"/>
            <a:ext cx="2590800" cy="2514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Не</a:t>
            </a:r>
            <a:r>
              <a:rPr lang="ru-RU" dirty="0">
                <a:solidFill>
                  <a:schemeClr val="bg1"/>
                </a:solidFill>
              </a:rPr>
              <a:t> является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членом предложения</a:t>
            </a: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0" y="2743200"/>
            <a:ext cx="2514600" cy="1905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Может стоять в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начале, в середине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или в конце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предложения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4572000" y="2133600"/>
            <a:ext cx="3048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 rot="2140584">
            <a:off x="6102350" y="2416175"/>
            <a:ext cx="3810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 rot="5845299">
            <a:off x="6324600" y="3657600"/>
            <a:ext cx="3048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auto">
          <a:xfrm rot="8807392">
            <a:off x="5334000" y="4419600"/>
            <a:ext cx="3048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 rot="-8328844">
            <a:off x="3429000" y="4343400"/>
            <a:ext cx="3048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 rot="-5149774">
            <a:off x="2590800" y="3276600"/>
            <a:ext cx="304800" cy="457200"/>
          </a:xfrm>
          <a:prstGeom prst="up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 rot="-3002547">
            <a:off x="2819400" y="2362200"/>
            <a:ext cx="3048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484784"/>
            <a:ext cx="7416824" cy="420967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1.Проч.пар42, выучить правило</a:t>
            </a:r>
          </a:p>
          <a:p>
            <a:endParaRPr lang="ru-RU" sz="2400" dirty="0" smtClean="0"/>
          </a:p>
          <a:p>
            <a:r>
              <a:rPr lang="ru-RU" sz="2400" dirty="0" smtClean="0"/>
              <a:t>2.Вып упр.221</a:t>
            </a:r>
          </a:p>
          <a:p>
            <a:endParaRPr lang="ru-RU" sz="2400" dirty="0" smtClean="0"/>
          </a:p>
          <a:p>
            <a:r>
              <a:rPr lang="ru-RU" sz="2400" dirty="0" smtClean="0"/>
              <a:t>3.Из сказок А.С. Пушкина выписать 5 предложений с обращениями с разной эмоциональной окраской. Обозначить обращения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</a:t>
            </a:r>
            <a:r>
              <a:rPr lang="ru-RU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</a:t>
            </a: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обращается ко мне так </a:t>
            </a:r>
            <a:endParaRPr lang="en-US" sz="32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вежливо</a:t>
            </a: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– приоткрыл Крокодил один глаз. – Да это мои друзья!...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другой день Мартышка всем сообщала: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Я придумала ОБРАЩЕНИЕ! Назовите по имени того, к кому обращаетесь, и он обязательно вам ответит!</a:t>
            </a:r>
          </a:p>
          <a:p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275705"/>
            <a:ext cx="3479667" cy="260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354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Восьмое декабря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Классная работа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Обращение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8064895" cy="475252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 Какова роль обращения в речи? </a:t>
            </a:r>
          </a:p>
          <a:p>
            <a:r>
              <a:rPr lang="ru-RU" sz="3200" dirty="0" smtClean="0"/>
              <a:t>2. Какие знаки препинания ставятся в предложении с обращением? </a:t>
            </a:r>
          </a:p>
          <a:p>
            <a:r>
              <a:rPr lang="ru-RU" sz="3200" dirty="0" smtClean="0"/>
              <a:t>3. Какое место занимает обращение в предложении?</a:t>
            </a:r>
          </a:p>
          <a:p>
            <a:r>
              <a:rPr lang="ru-RU" sz="3200" dirty="0" smtClean="0"/>
              <a:t>4. Как правильно использовать обращения в речи?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691680" y="-315416"/>
            <a:ext cx="6995120" cy="5900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 fontScale="92500" lnSpcReduction="10000"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Свет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мой, зеркальце! Скажи,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Да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всю правду доложи…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Ах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ты, мерзкое стекло!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врешь ты мне назло. </a:t>
            </a:r>
            <a:endParaRPr lang="en-US" sz="32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Смилуйся, государыня рыбка.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Разбранила меня моя старуха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4. Воротись, дурачина, к рыбке!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губи меня, девица!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044" y="0"/>
            <a:ext cx="1944793" cy="2517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659" y="5229200"/>
            <a:ext cx="2620355" cy="196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28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691680" y="-315416"/>
            <a:ext cx="6995120" cy="5900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 fontScale="92500" lnSpcReduction="10000"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Свет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мой, </a:t>
            </a:r>
            <a:r>
              <a:rPr lang="ru-RU" sz="3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зеркальце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 Скажи,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Да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всю правду доложи…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Ах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ты, </a:t>
            </a:r>
            <a:r>
              <a:rPr lang="ru-RU" sz="3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мерзкое стекло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врешь ты мне назло. </a:t>
            </a:r>
            <a:endParaRPr lang="en-US" sz="32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Смилуйся, </a:t>
            </a:r>
            <a:r>
              <a:rPr lang="ru-RU" sz="32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государыня рыбка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Разбранила меня моя старуха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4. Воротись, </a:t>
            </a:r>
            <a:r>
              <a:rPr lang="ru-RU" sz="32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дурачина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 рыбке!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губи меня, </a:t>
            </a:r>
            <a:r>
              <a:rPr lang="ru-RU" sz="32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девица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044" y="0"/>
            <a:ext cx="1944793" cy="2517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659" y="5229200"/>
            <a:ext cx="2620355" cy="196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28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76672"/>
            <a:ext cx="7848871" cy="5434550"/>
          </a:xfrm>
        </p:spPr>
        <p:txBody>
          <a:bodyPr/>
          <a:lstStyle/>
          <a:p>
            <a:endParaRPr lang="ru-RU" sz="4000" b="1" dirty="0" smtClean="0">
              <a:latin typeface="Times New Roman" pitchFamily="18" charset="0"/>
            </a:endParaRPr>
          </a:p>
          <a:p>
            <a:endParaRPr lang="ru-RU" sz="4000" b="1" smtClean="0">
              <a:latin typeface="Times New Roman" pitchFamily="18" charset="0"/>
            </a:endParaRPr>
          </a:p>
          <a:p>
            <a:r>
              <a:rPr lang="ru-RU" sz="4000" b="1" smtClean="0">
                <a:latin typeface="Times New Roman" pitchFamily="18" charset="0"/>
              </a:rPr>
              <a:t>Обращение </a:t>
            </a:r>
            <a:r>
              <a:rPr lang="ru-RU" sz="4000" b="1" dirty="0" smtClean="0">
                <a:latin typeface="Times New Roman" pitchFamily="18" charset="0"/>
              </a:rPr>
              <a:t>– </a:t>
            </a:r>
            <a:r>
              <a:rPr lang="ru-RU" sz="4000" dirty="0" smtClean="0">
                <a:latin typeface="Times New Roman" pitchFamily="18" charset="0"/>
              </a:rPr>
              <a:t>это слово (или сочетание слов), называющее того, к кому обращаются с речью.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764704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</a:rPr>
              <a:t>Обращение может состоять из одного слова, т.е. быть </a:t>
            </a:r>
            <a:r>
              <a:rPr lang="ru-RU" sz="3600" b="1" dirty="0" smtClean="0">
                <a:latin typeface="Times New Roman" pitchFamily="18" charset="0"/>
              </a:rPr>
              <a:t>нераспространенным</a:t>
            </a:r>
            <a:r>
              <a:rPr lang="ru-RU" sz="3600" dirty="0" smtClean="0">
                <a:latin typeface="Times New Roman" pitchFamily="18" charset="0"/>
              </a:rPr>
              <a:t>.</a:t>
            </a:r>
          </a:p>
          <a:p>
            <a:endParaRPr lang="ru-RU" sz="3600" dirty="0" smtClean="0">
              <a:latin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</a:rPr>
              <a:t>Если обращение состоит из нескольких слов, то оно является </a:t>
            </a:r>
            <a:r>
              <a:rPr lang="ru-RU" sz="3600" b="1" dirty="0" smtClean="0">
                <a:latin typeface="Times New Roman" pitchFamily="18" charset="0"/>
              </a:rPr>
              <a:t>распространенным</a:t>
            </a:r>
            <a:r>
              <a:rPr lang="ru-RU" sz="3600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314</TotalTime>
  <Words>841</Words>
  <Application>Microsoft Office PowerPoint</Application>
  <PresentationFormat>Экран (4:3)</PresentationFormat>
  <Paragraphs>127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Легкий дым</vt:lpstr>
      <vt:lpstr>  </vt:lpstr>
      <vt:lpstr>Слайд 2</vt:lpstr>
      <vt:lpstr>Слайд 3</vt:lpstr>
      <vt:lpstr>Восьмое декабря </vt:lpstr>
      <vt:lpstr>Цели урока:</vt:lpstr>
      <vt:lpstr>Слайд 6</vt:lpstr>
      <vt:lpstr>Слайд 7</vt:lpstr>
      <vt:lpstr>Слайд 8</vt:lpstr>
      <vt:lpstr>Слайд 9</vt:lpstr>
      <vt:lpstr>Слайд 10</vt:lpstr>
      <vt:lpstr>Следующее задание. Запишите в столбик следующие строки. Найдите обращения, расставьте знаки препинания, нарисуйте схемы предложений.  </vt:lpstr>
      <vt:lpstr>Следующее задание. Запишите в столбик следующие строки. Найдите обращения, расставьте знаки препинания, нарисуйте схемы предложений.  </vt:lpstr>
      <vt:lpstr>Подчеркните подлежащее и обращение в каждом предложении</vt:lpstr>
      <vt:lpstr>Слайд 14</vt:lpstr>
      <vt:lpstr>Перестроить предложение так, чтобы подлежащее стали обращением (устно)</vt:lpstr>
      <vt:lpstr>Выпишите предложение, в котором необходимо поставить запятую/запятые. (Знаки препинания внутри предложений не расставлены.) Напишите, на каком основании Вы сделали свой выбор. </vt:lpstr>
      <vt:lpstr>Выпишите предложение, в котором необходимо поставить запятую/запятые. (Знаки препинания внутри предложений не расставлены.) Напишите, на каком основании Вы сделали свой выбор. </vt:lpstr>
      <vt:lpstr>Речевые ситуации</vt:lpstr>
      <vt:lpstr>Слайд 19</vt:lpstr>
      <vt:lpstr>Слайд 20</vt:lpstr>
      <vt:lpstr>Домашнее задание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Обращение</dc:title>
  <dc:creator>Катя</dc:creator>
  <cp:lastModifiedBy>1</cp:lastModifiedBy>
  <cp:revision>43</cp:revision>
  <dcterms:created xsi:type="dcterms:W3CDTF">2014-11-20T19:57:19Z</dcterms:created>
  <dcterms:modified xsi:type="dcterms:W3CDTF">2021-12-07T17:32:06Z</dcterms:modified>
</cp:coreProperties>
</file>