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</p:sldMasterIdLst>
  <p:notesMasterIdLst>
    <p:notesMasterId r:id="rId26"/>
  </p:notesMasterIdLst>
  <p:sldIdLst>
    <p:sldId id="256" r:id="rId2"/>
    <p:sldId id="311" r:id="rId3"/>
    <p:sldId id="309" r:id="rId4"/>
    <p:sldId id="310" r:id="rId5"/>
    <p:sldId id="318" r:id="rId6"/>
    <p:sldId id="319" r:id="rId7"/>
    <p:sldId id="269" r:id="rId8"/>
    <p:sldId id="293" r:id="rId9"/>
    <p:sldId id="314" r:id="rId10"/>
    <p:sldId id="303" r:id="rId11"/>
    <p:sldId id="313" r:id="rId12"/>
    <p:sldId id="315" r:id="rId13"/>
    <p:sldId id="273" r:id="rId14"/>
    <p:sldId id="274" r:id="rId15"/>
    <p:sldId id="275" r:id="rId16"/>
    <p:sldId id="276" r:id="rId17"/>
    <p:sldId id="277" r:id="rId18"/>
    <p:sldId id="278" r:id="rId19"/>
    <p:sldId id="280" r:id="rId20"/>
    <p:sldId id="284" r:id="rId21"/>
    <p:sldId id="283" r:id="rId22"/>
    <p:sldId id="316" r:id="rId23"/>
    <p:sldId id="317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40E165A3-E094-4AB4-9F02-026B6290F97C}">
          <p14:sldIdLst>
            <p14:sldId id="256"/>
            <p14:sldId id="311"/>
            <p14:sldId id="309"/>
            <p14:sldId id="310"/>
            <p14:sldId id="318"/>
            <p14:sldId id="319"/>
            <p14:sldId id="269"/>
            <p14:sldId id="293"/>
            <p14:sldId id="314"/>
            <p14:sldId id="303"/>
            <p14:sldId id="313"/>
          </p14:sldIdLst>
        </p14:section>
        <p14:section name="Раздел без заголовка" id="{F4AA2FD8-D5A0-4847-89BC-6614623E5DE7}">
          <p14:sldIdLst>
            <p14:sldId id="315"/>
            <p14:sldId id="273"/>
          </p14:sldIdLst>
        </p14:section>
        <p14:section name="Раздел без заголовка" id="{45F1A10A-71DD-42BE-B777-96841851E804}">
          <p14:sldIdLst>
            <p14:sldId id="274"/>
            <p14:sldId id="275"/>
            <p14:sldId id="276"/>
            <p14:sldId id="277"/>
            <p14:sldId id="278"/>
            <p14:sldId id="280"/>
            <p14:sldId id="284"/>
            <p14:sldId id="283"/>
          </p14:sldIdLst>
        </p14:section>
        <p14:section name="Раздел без заголовка" id="{7DD3CD8C-2BD3-4786-BE41-2C90AE12A12B}">
          <p14:sldIdLst>
            <p14:sldId id="316"/>
            <p14:sldId id="317"/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5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B0E8"/>
    <a:srgbClr val="BFD5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2" autoAdjust="0"/>
    <p:restoredTop sz="94767" autoAdjust="0"/>
  </p:normalViewPr>
  <p:slideViewPr>
    <p:cSldViewPr>
      <p:cViewPr varScale="1">
        <p:scale>
          <a:sx n="83" d="100"/>
          <a:sy n="83" d="100"/>
        </p:scale>
        <p:origin x="1435" y="67"/>
      </p:cViewPr>
      <p:guideLst>
        <p:guide orient="horz" pos="2160"/>
        <p:guide pos="521"/>
      </p:guideLst>
    </p:cSldViewPr>
  </p:slideViewPr>
  <p:outlineViewPr>
    <p:cViewPr>
      <p:scale>
        <a:sx n="33" d="100"/>
        <a:sy n="33" d="100"/>
      </p:scale>
      <p:origin x="0" y="778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3D128-09DD-4F3C-9D2C-DCB635E90A66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DCF870-63E9-4D17-9E6B-55282D7C12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468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DCF870-63E9-4D17-9E6B-55282D7C124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454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006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568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222038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567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10751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2683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1548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5558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2B51A2-FF24-4ABD-889D-74EB0DC9AB7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87150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875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848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473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613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91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335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586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105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528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  <p:sldLayoutId id="214748377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9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0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2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21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6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8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0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24744"/>
            <a:ext cx="7338887" cy="2942446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Тема урока: </a:t>
            </a:r>
            <a:br>
              <a:rPr lang="ru-RU" b="1" i="1" dirty="0" smtClean="0"/>
            </a:br>
            <a:r>
              <a:rPr lang="ru-RU" b="1" i="1" dirty="0" smtClean="0"/>
              <a:t>«Размещения, сочетания, перестановки</a:t>
            </a:r>
            <a:r>
              <a:rPr lang="ru-RU" b="1" i="1" dirty="0" smtClean="0"/>
              <a:t>»</a:t>
            </a:r>
            <a:br>
              <a:rPr lang="ru-RU" b="1" i="1" dirty="0" smtClean="0"/>
            </a:br>
            <a:r>
              <a:rPr lang="ru-RU" b="1" i="1" dirty="0" smtClean="0"/>
              <a:t>(урок повторение)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4365104"/>
            <a:ext cx="5826719" cy="1096899"/>
          </a:xfrm>
        </p:spPr>
        <p:txBody>
          <a:bodyPr/>
          <a:lstStyle/>
          <a:p>
            <a:r>
              <a:rPr lang="ru-RU" dirty="0" smtClean="0"/>
              <a:t>Учитель математики</a:t>
            </a:r>
            <a:r>
              <a:rPr lang="en-US" dirty="0" smtClean="0"/>
              <a:t>: </a:t>
            </a:r>
            <a:endParaRPr lang="ru-RU" dirty="0" smtClean="0"/>
          </a:p>
          <a:p>
            <a:r>
              <a:rPr lang="ru-RU" dirty="0" err="1" smtClean="0"/>
              <a:t>Бритоусова</a:t>
            </a:r>
            <a:r>
              <a:rPr lang="ru-RU" dirty="0" smtClean="0"/>
              <a:t> Оксана Евгеньевна</a:t>
            </a:r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latin typeface="Arial Black" panose="020B0A04020102020204" pitchFamily="34" charset="0"/>
              </a:rPr>
              <a:t>Типичные задачи, в которых обычно путаются </a:t>
            </a:r>
            <a:r>
              <a:rPr lang="ru-RU" b="1" i="1" dirty="0" smtClean="0">
                <a:latin typeface="Arial Black" panose="020B0A04020102020204" pitchFamily="34" charset="0"/>
              </a:rPr>
              <a:t>учащиеся:</a:t>
            </a:r>
            <a:endParaRPr lang="ru-RU" dirty="0">
              <a:latin typeface="Arial Black" panose="020B0A04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8537143"/>
              </p:ext>
            </p:extLst>
          </p:nvPr>
        </p:nvGraphicFramePr>
        <p:xfrm>
          <a:off x="609600" y="2564904"/>
          <a:ext cx="6348412" cy="3520440"/>
        </p:xfrm>
        <a:graphic>
          <a:graphicData uri="http://schemas.openxmlformats.org/drawingml/2006/table">
            <a:tbl>
              <a:tblPr/>
              <a:tblGrid>
                <a:gridCol w="3174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42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4802">
                <a:tc>
                  <a:txBody>
                    <a:bodyPr/>
                    <a:lstStyle/>
                    <a:p>
                      <a:pPr algn="l"/>
                      <a:r>
                        <a:rPr lang="ru-RU" sz="1800" b="1" i="1" u="sng" dirty="0" smtClean="0">
                          <a:effectLst/>
                        </a:rPr>
                        <a:t>Сочетания</a:t>
                      </a:r>
                      <a:endParaRPr lang="ru-RU" sz="1800" b="1" i="1" u="sng" dirty="0">
                        <a:effectLst/>
                      </a:endParaRPr>
                    </a:p>
                  </a:txBody>
                  <a:tcPr marL="57150" marR="57150" marT="57150" marB="571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i="1" u="sng" dirty="0" smtClean="0">
                          <a:effectLst/>
                        </a:rPr>
                        <a:t>Размещения</a:t>
                      </a:r>
                      <a:endParaRPr lang="ru-RU" sz="1800" b="1" i="1" u="sng" dirty="0">
                        <a:effectLst/>
                      </a:endParaRPr>
                    </a:p>
                  </a:txBody>
                  <a:tcPr marL="57150" marR="57150" marT="57150" marB="571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1819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1. Сколько рукопожатий получится, если здороваются 5 человек?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{Вася, Петя} = {Петя, Вася} – одно и тоже.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Значит, порядок неважен, значит это подмножество по два элемента из 5, значит это сочетание из пяти по два.</a:t>
                      </a:r>
                      <a:br>
                        <a:rPr lang="ru-RU" sz="1800" dirty="0">
                          <a:effectLst/>
                        </a:rPr>
                      </a:br>
                      <a:endParaRPr lang="ru-RU" sz="1800" dirty="0">
                        <a:effectLst/>
                      </a:endParaRPr>
                    </a:p>
                  </a:txBody>
                  <a:tcPr marL="57150" marR="57150" marT="57150" marB="571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</a:rPr>
                        <a:t>2. </a:t>
                      </a:r>
                      <a:r>
                        <a:rPr lang="ru-RU" sz="1800" dirty="0">
                          <a:effectLst/>
                        </a:rPr>
                        <a:t>Сколькими способами пять человек могут обменяться фотографиями?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{Вася, </a:t>
                      </a:r>
                      <a:r>
                        <a:rPr lang="ru-RU" sz="1800" dirty="0" smtClean="0">
                          <a:effectLst/>
                        </a:rPr>
                        <a:t>Петя</a:t>
                      </a:r>
                      <a:r>
                        <a:rPr lang="ru-RU" sz="1800" dirty="0">
                          <a:effectLst/>
                        </a:rPr>
                        <a:t>} ≠ {Петя, Вася} – разные обмены.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Значит, порядок важен, значит это последовательность по два элемента из 5, значит это размещение из пяти по два.</a:t>
                      </a:r>
                      <a:br>
                        <a:rPr lang="ru-RU" sz="1800" dirty="0">
                          <a:effectLst/>
                        </a:rPr>
                      </a:br>
                      <a:endParaRPr lang="ru-RU" sz="1800" dirty="0">
                        <a:effectLst/>
                      </a:endParaRPr>
                    </a:p>
                  </a:txBody>
                  <a:tcPr marL="57150" marR="57150" marT="57150" marB="571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82945" name="Picture 1" descr="http://xn--i1abbnckbmcl9fb.xn--p1ai/%D1%81%D1%82%D0%B0%D1%82%D1%8C%D0%B8/534571/img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687596"/>
            <a:ext cx="1638300" cy="41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46" name="Picture 2" descr="http://xn--i1abbnckbmcl9fb.xn--p1ai/%D1%81%D1%82%D0%B0%D1%82%D1%8C%D0%B8/534571/img1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817" y="5763733"/>
            <a:ext cx="1485900" cy="41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27569" y="3244334"/>
            <a:ext cx="288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153964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153217" y="145842"/>
            <a:ext cx="8809276" cy="6600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752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7" name="Picture 2" descr="Что лучше: ООО или ИП. Основные отличия. Критерии выбора. Б2 Бухгалтер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6" t="3993" r="9029" b="7639"/>
          <a:stretch>
            <a:fillRect/>
          </a:stretch>
        </p:blipFill>
        <p:spPr bwMode="auto">
          <a:xfrm>
            <a:off x="7717747" y="145842"/>
            <a:ext cx="1259632" cy="148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27425" y="1578939"/>
            <a:ext cx="11128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3200" b="1" i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Да</a:t>
            </a:r>
            <a:endParaRPr lang="ru-RU" sz="32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508489" y="1669728"/>
            <a:ext cx="5835" cy="439372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488980" y="2473327"/>
            <a:ext cx="14542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3200" b="1" i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Нет</a:t>
            </a:r>
            <a:endParaRPr lang="ru-RU" sz="32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08249" y="4029346"/>
            <a:ext cx="14542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3200" b="1" i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Нет</a:t>
            </a:r>
            <a:endParaRPr lang="ru-RU" sz="32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32468" y="5115479"/>
            <a:ext cx="11128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3200" b="1" i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Да</a:t>
            </a:r>
            <a:endParaRPr lang="ru-RU" sz="32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35577" y="268189"/>
            <a:ext cx="7405561" cy="95410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i="1" kern="0" spc="50" dirty="0" smtClean="0">
                <a:ln w="11430"/>
                <a:solidFill>
                  <a:schemeClr val="accent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Важен или нет порядок в следующих выборах</a:t>
            </a:r>
            <a:endParaRPr lang="ru-RU" sz="2800" b="1" spc="50" dirty="0">
              <a:ln w="11430"/>
              <a:solidFill>
                <a:schemeClr val="accent2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3441" y="3000203"/>
            <a:ext cx="72454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(Ноты в аккорде звучат одновременно, поэтому порядок их выбора не важен).</a:t>
            </a:r>
            <a:endParaRPr lang="ru-RU" sz="2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0055" y="1407419"/>
            <a:ext cx="70333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капитан 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волейбольной команды и его заместитель?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4074" y="2487763"/>
            <a:ext cx="39397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три 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ноты в аккорде?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4073" y="3844679"/>
            <a:ext cx="74597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«пять 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 останутся убирать </a:t>
            </a:r>
          </a:p>
          <a:p>
            <a:pPr marL="0" indent="0" eaLnBrk="1" hangingPunct="1"/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класс»?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2052" y="4853677"/>
            <a:ext cx="74293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две 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серии для просмотра из нового многосерийного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фильма?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53217" y="5852402"/>
            <a:ext cx="70653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Придумайте свои ситуации, в которых порядок выбора важен и в которых не важен.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2057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  <p:bldP spid="17" grpId="0"/>
      <p:bldP spid="9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Задача 1</a:t>
            </a:r>
            <a:endParaRPr lang="ru-RU" sz="2800" b="1" i="1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2400" dirty="0" smtClean="0"/>
              <a:t>Несколько стран в качестве символа своего государства решили использовать флаг в виде четырех горизонтальных полос, одинаковых по ширине, но разных по цвету: белый, синий, красный, зеленый. У каждой страны свой, отличный от других, флаг.</a:t>
            </a:r>
          </a:p>
          <a:p>
            <a:pPr marL="0" indent="0">
              <a:buNone/>
            </a:pPr>
            <a:r>
              <a:rPr lang="ru-RU" sz="2800" dirty="0" smtClean="0"/>
              <a:t>Сколько всего стран могут использовать такую символику?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Содержимое 9"/>
          <p:cNvGraphicFramePr>
            <a:graphicFrameLocks/>
          </p:cNvGraphicFramePr>
          <p:nvPr/>
        </p:nvGraphicFramePr>
        <p:xfrm>
          <a:off x="785813" y="5000625"/>
          <a:ext cx="2232248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3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03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03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03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Содержимое 10"/>
          <p:cNvGraphicFramePr>
            <a:graphicFrameLocks/>
          </p:cNvGraphicFramePr>
          <p:nvPr/>
        </p:nvGraphicFramePr>
        <p:xfrm>
          <a:off x="4714875" y="5072063"/>
          <a:ext cx="2304256" cy="1499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0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404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3081" y="1304764"/>
            <a:ext cx="7541693" cy="42484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chemeClr val="tx1"/>
                </a:solidFill>
              </a:rPr>
              <a:t>Решение:</a:t>
            </a:r>
          </a:p>
          <a:p>
            <a:pPr>
              <a:buNone/>
            </a:pPr>
            <a:endParaRPr lang="ru-RU" sz="40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sz="4000" dirty="0" smtClean="0">
              <a:solidFill>
                <a:schemeClr val="tx1"/>
              </a:solidFill>
            </a:endParaRPr>
          </a:p>
          <a:p>
            <a:pPr algn="r">
              <a:buNone/>
            </a:pPr>
            <a:endParaRPr lang="ru-RU" sz="4000" dirty="0" smtClean="0">
              <a:solidFill>
                <a:schemeClr val="tx1"/>
              </a:solidFill>
            </a:endParaRPr>
          </a:p>
          <a:p>
            <a:pPr algn="r">
              <a:buNone/>
            </a:pPr>
            <a:r>
              <a:rPr lang="ru-RU" sz="4000" dirty="0" smtClean="0">
                <a:solidFill>
                  <a:schemeClr val="tx1"/>
                </a:solidFill>
              </a:rPr>
              <a:t>Ответ: 24 способов</a:t>
            </a:r>
          </a:p>
          <a:p>
            <a:pPr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025222"/>
              </p:ext>
            </p:extLst>
          </p:nvPr>
        </p:nvGraphicFramePr>
        <p:xfrm>
          <a:off x="611560" y="2348880"/>
          <a:ext cx="8124850" cy="155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6" name="Уравнение" r:id="rId3" imgW="1473120" imgH="457200" progId="Equation.3">
                  <p:embed/>
                </p:oleObj>
              </mc:Choice>
              <mc:Fallback>
                <p:oleObj name="Уравнение" r:id="rId3" imgW="1473120" imgH="4572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2348880"/>
                        <a:ext cx="8124850" cy="15557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551" y="980728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Задача 2.</a:t>
            </a:r>
            <a:endParaRPr lang="ru-RU" sz="2800" b="1" i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060848"/>
            <a:ext cx="8210873" cy="3880773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Даны  цифр: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1,2,3,4.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Сколько различных чисел можно составить из этих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цифр</a:t>
            </a:r>
            <a:r>
              <a:rPr lang="ru-RU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Сколько различных чисел можно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составить, если единица должна стоять на первом месте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i="1" dirty="0" smtClean="0">
                <a:solidFill>
                  <a:schemeClr val="tx1"/>
                </a:solidFill>
              </a:rPr>
              <a:t>Решение:</a:t>
            </a:r>
          </a:p>
          <a:p>
            <a:pPr algn="ctr">
              <a:buNone/>
            </a:pPr>
            <a:endParaRPr lang="ru-RU" sz="4000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ru-RU" sz="4000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ru-RU" sz="4000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ru-RU" sz="4000" i="1" dirty="0" smtClean="0">
              <a:solidFill>
                <a:schemeClr val="tx1"/>
              </a:solidFill>
            </a:endParaRPr>
          </a:p>
          <a:p>
            <a:pPr algn="r">
              <a:buNone/>
            </a:pPr>
            <a:r>
              <a:rPr lang="ru-RU" sz="4000" i="1" dirty="0" smtClean="0">
                <a:solidFill>
                  <a:schemeClr val="tx1"/>
                </a:solidFill>
              </a:rPr>
              <a:t>Ответ: 24 чисел и 6 чисел</a:t>
            </a:r>
            <a:r>
              <a:rPr lang="ru-RU" sz="3600" dirty="0" smtClean="0">
                <a:solidFill>
                  <a:schemeClr val="tx1"/>
                </a:solidFill>
              </a:rPr>
              <a:t>.</a:t>
            </a:r>
          </a:p>
          <a:p>
            <a:pPr>
              <a:buNone/>
            </a:pPr>
            <a:endParaRPr lang="ru-RU" sz="3600" dirty="0">
              <a:solidFill>
                <a:schemeClr val="tx1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467544" y="2348880"/>
          <a:ext cx="5192712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7" name="Формула" r:id="rId3" imgW="1180588" imgH="203112" progId="Equation.3">
                  <p:embed/>
                </p:oleObj>
              </mc:Choice>
              <mc:Fallback>
                <p:oleObj name="Формула" r:id="rId3" imgW="1180588" imgH="203112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348880"/>
                        <a:ext cx="5192712" cy="892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395536" y="3501008"/>
          <a:ext cx="4536504" cy="95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8" name="Формула" r:id="rId5" imgW="965200" imgH="203200" progId="Equation.3">
                  <p:embed/>
                </p:oleObj>
              </mc:Choice>
              <mc:Fallback>
                <p:oleObj name="Формула" r:id="rId5" imgW="965200" imgH="203200" progId="Equation.3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501008"/>
                        <a:ext cx="4536504" cy="954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54978"/>
            <a:ext cx="8229600" cy="114300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Задача</a:t>
            </a:r>
            <a:r>
              <a:rPr lang="ru-RU" b="1" i="1" dirty="0" smtClean="0"/>
              <a:t> </a:t>
            </a:r>
            <a:r>
              <a:rPr lang="ru-RU" b="1" i="1" dirty="0">
                <a:solidFill>
                  <a:schemeClr val="tx1"/>
                </a:solidFill>
              </a:rPr>
              <a:t>3</a:t>
            </a:r>
            <a:r>
              <a:rPr lang="ru-RU" b="1" i="1" dirty="0" smtClean="0">
                <a:solidFill>
                  <a:schemeClr val="tx1"/>
                </a:solidFill>
              </a:rPr>
              <a:t>.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74235"/>
            <a:ext cx="8229600" cy="406531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Среди шестерых участников олимпиады выбирали 3-х финалистов. Сколько всевозможных троек финалистов можно составить? </a:t>
            </a:r>
            <a:endParaRPr lang="ru-RU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 algn="ctr">
              <a:buNone/>
            </a:pPr>
            <a:r>
              <a:rPr lang="ru-RU" sz="4000" i="1" dirty="0" smtClean="0">
                <a:solidFill>
                  <a:schemeClr val="tx1"/>
                </a:solidFill>
              </a:rPr>
              <a:t>Решение:</a:t>
            </a:r>
          </a:p>
          <a:p>
            <a:pPr algn="ctr">
              <a:buNone/>
            </a:pPr>
            <a:endParaRPr lang="ru-RU" sz="4000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ru-RU" sz="4000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ru-RU" sz="4000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ru-RU" sz="4000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ru-RU" sz="4000" i="1" dirty="0" smtClean="0">
              <a:solidFill>
                <a:schemeClr val="tx1"/>
              </a:solidFill>
            </a:endParaRPr>
          </a:p>
          <a:p>
            <a:pPr algn="r">
              <a:buNone/>
            </a:pPr>
            <a:r>
              <a:rPr lang="ru-RU" sz="4000" i="1" dirty="0" smtClean="0">
                <a:solidFill>
                  <a:schemeClr val="tx1"/>
                </a:solidFill>
              </a:rPr>
              <a:t>Ответ: 20 троек. </a:t>
            </a:r>
          </a:p>
          <a:p>
            <a:pPr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539553" y="2348880"/>
          <a:ext cx="1576328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43" name="Формула" r:id="rId3" imgW="330057" imgH="241195" progId="Equation.3">
                  <p:embed/>
                </p:oleObj>
              </mc:Choice>
              <mc:Fallback>
                <p:oleObj name="Формула" r:id="rId3" imgW="330057" imgH="241195" progId="Equation.3">
                  <p:embed/>
                  <p:pic>
                    <p:nvPicPr>
                      <p:cNvPr id="0" name="Picture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3" y="2348880"/>
                        <a:ext cx="1576328" cy="11521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2195736" y="2132856"/>
          <a:ext cx="2760307" cy="1656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44" name="Формула" r:id="rId5" imgW="698500" imgH="419100" progId="Equation.3">
                  <p:embed/>
                </p:oleObj>
              </mc:Choice>
              <mc:Fallback>
                <p:oleObj name="Формула" r:id="rId5" imgW="698500" imgH="419100" progId="Equation.3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2132856"/>
                        <a:ext cx="2760307" cy="16561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004048" y="2204864"/>
          <a:ext cx="3600400" cy="14685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45" name="Формула" r:id="rId7" imgW="965200" imgH="393700" progId="Equation.3">
                  <p:embed/>
                </p:oleObj>
              </mc:Choice>
              <mc:Fallback>
                <p:oleObj name="Формула" r:id="rId7" imgW="965200" imgH="393700" progId="Equation.3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4048" y="2204864"/>
                        <a:ext cx="3600400" cy="14685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611560" y="4149081"/>
          <a:ext cx="2952328" cy="765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46" name="Формула" r:id="rId9" imgW="685502" imgH="177723" progId="Equation.3">
                  <p:embed/>
                </p:oleObj>
              </mc:Choice>
              <mc:Fallback>
                <p:oleObj name="Формула" r:id="rId9" imgW="685502" imgH="177723" progId="Equation.3">
                  <p:embed/>
                  <p:pic>
                    <p:nvPicPr>
                      <p:cNvPr id="0" name="Picture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149081"/>
                        <a:ext cx="2952328" cy="7654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606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Задача 4.</a:t>
            </a:r>
            <a:endParaRPr lang="ru-RU" sz="2800" b="1" i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332037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соревнований по боулингу отведено 5 дорожек. Сколькими способами можно расставить на них 5 участников? 3 участника?</a:t>
            </a:r>
            <a:endParaRPr lang="ru-RU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algn="ctr">
              <a:buNone/>
            </a:pPr>
            <a:r>
              <a:rPr lang="ru-RU" sz="4000" dirty="0" smtClean="0">
                <a:solidFill>
                  <a:schemeClr val="tx1"/>
                </a:solidFill>
              </a:rPr>
              <a:t>Решение:</a:t>
            </a:r>
          </a:p>
          <a:p>
            <a:pPr algn="ctr">
              <a:buNone/>
            </a:pPr>
            <a:endParaRPr lang="ru-RU" sz="40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ru-RU" sz="40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ru-RU" sz="40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ru-RU" sz="4000" dirty="0" smtClean="0">
              <a:solidFill>
                <a:schemeClr val="tx1"/>
              </a:solidFill>
            </a:endParaRPr>
          </a:p>
          <a:p>
            <a:pPr algn="r">
              <a:buNone/>
            </a:pPr>
            <a:r>
              <a:rPr lang="ru-RU" sz="4000" dirty="0" smtClean="0">
                <a:solidFill>
                  <a:schemeClr val="tx1"/>
                </a:solidFill>
              </a:rPr>
              <a:t>Ответ: 120 и 60 способов.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467544" y="1700808"/>
          <a:ext cx="6892925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9" name="Формула" r:id="rId3" imgW="1688367" imgH="241195" progId="Equation.3">
                  <p:embed/>
                </p:oleObj>
              </mc:Choice>
              <mc:Fallback>
                <p:oleObj name="Формула" r:id="rId3" imgW="1688367" imgH="241195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700808"/>
                        <a:ext cx="6892925" cy="984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395536" y="2708920"/>
          <a:ext cx="8431482" cy="1728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80" name="Формула" r:id="rId5" imgW="2044700" imgH="419100" progId="Equation.3">
                  <p:embed/>
                </p:oleObj>
              </mc:Choice>
              <mc:Fallback>
                <p:oleObj name="Формула" r:id="rId5" imgW="2044700" imgH="419100" progId="Equation.3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2708920"/>
                        <a:ext cx="8431482" cy="17281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669674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dirty="0"/>
          </a:p>
          <a:p>
            <a:r>
              <a:rPr lang="ru-RU" sz="2800" dirty="0" smtClean="0">
                <a:latin typeface="Arial Black" panose="020B0A04020102020204" pitchFamily="34" charset="0"/>
              </a:rPr>
              <a:t>Назовите </a:t>
            </a:r>
            <a:r>
              <a:rPr lang="ru-RU" sz="2800" dirty="0">
                <a:latin typeface="Arial Black" panose="020B0A04020102020204" pitchFamily="34" charset="0"/>
              </a:rPr>
              <a:t>формулу подсчета числа перестановок из </a:t>
            </a:r>
            <a:r>
              <a:rPr lang="ru-RU" sz="2800" i="1" dirty="0">
                <a:latin typeface="Arial Black" panose="020B0A04020102020204" pitchFamily="34" charset="0"/>
              </a:rPr>
              <a:t>п</a:t>
            </a:r>
            <a:r>
              <a:rPr lang="ru-RU" sz="2800" dirty="0">
                <a:latin typeface="Arial Black" panose="020B0A04020102020204" pitchFamily="34" charset="0"/>
              </a:rPr>
              <a:t> элементов.</a:t>
            </a:r>
          </a:p>
          <a:p>
            <a:endParaRPr lang="ru-RU" sz="2800" dirty="0">
              <a:latin typeface="Arial Black" panose="020B0A04020102020204" pitchFamily="34" charset="0"/>
            </a:endParaRPr>
          </a:p>
        </p:txBody>
      </p:sp>
      <p:graphicFrame>
        <p:nvGraphicFramePr>
          <p:cNvPr id="3" name="Содержимое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82122"/>
              </p:ext>
            </p:extLst>
          </p:nvPr>
        </p:nvGraphicFramePr>
        <p:xfrm>
          <a:off x="2414376" y="3212976"/>
          <a:ext cx="2659063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9" name="Формула" r:id="rId3" imgW="444307" imgH="228501" progId="Equation.3">
                  <p:embed/>
                </p:oleObj>
              </mc:Choice>
              <mc:Fallback>
                <p:oleObj name="Формула" r:id="rId3" imgW="444307" imgH="228501" progId="Equation.3">
                  <p:embed/>
                  <p:pic>
                    <p:nvPicPr>
                      <p:cNvPr id="24582" name="Содержимое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4376" y="3212976"/>
                        <a:ext cx="2659063" cy="1368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131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9783"/>
            <a:ext cx="8229600" cy="142617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Задача 5.</a:t>
            </a:r>
            <a:endParaRPr lang="ru-RU" sz="2800" b="1" i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команд по хоккею участвуют в турнире. Каждая команда провела с каждой из остальных по одной игре. Сколько всего игр было сыграно?</a:t>
            </a:r>
            <a:endParaRPr lang="ru-RU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3101" y="1360715"/>
            <a:ext cx="7293171" cy="300438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Решение:</a:t>
            </a:r>
          </a:p>
          <a:p>
            <a:pPr>
              <a:buNone/>
            </a:pPr>
            <a:endParaRPr lang="ru-RU" sz="36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sz="36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sz="36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sz="36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8" name="Формула" r:id="rId3" imgW="114151" imgH="215619" progId="Equation.3">
                  <p:embed/>
                </p:oleObj>
              </mc:Choice>
              <mc:Fallback>
                <p:oleObj name="Формула" r:id="rId3" imgW="114151" imgH="215619" progId="Equation.3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9809939"/>
              </p:ext>
            </p:extLst>
          </p:nvPr>
        </p:nvGraphicFramePr>
        <p:xfrm>
          <a:off x="1115616" y="2628994"/>
          <a:ext cx="6696744" cy="1600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9" name="Формула" r:id="rId5" imgW="1752600" imgH="419100" progId="Equation.3">
                  <p:embed/>
                </p:oleObj>
              </mc:Choice>
              <mc:Fallback>
                <p:oleObj name="Формула" r:id="rId5" imgW="1752600" imgH="419100" progId="Equation.3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2628994"/>
                        <a:ext cx="6696744" cy="160001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779912" y="4653136"/>
            <a:ext cx="41616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None/>
            </a:pPr>
            <a:r>
              <a:rPr lang="ru-RU" sz="3200" b="1" dirty="0"/>
              <a:t>Ответ: 36 игр.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890" y="980728"/>
            <a:ext cx="892899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Arial CYR" panose="020B0604020202020204" pitchFamily="34" charset="0"/>
              </a:rPr>
              <a:t>Задача №1.</a:t>
            </a:r>
            <a:r>
              <a:rPr lang="ru-RU" b="1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Сколько трехзначных чисел можно составить из цифр 5,7,8, если каждая  цифра входит в изображение числа только один раз?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just">
              <a:spcAft>
                <a:spcPts val="0"/>
              </a:spcAft>
              <a:tabLst>
                <a:tab pos="1262380" algn="l"/>
              </a:tabLs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Задача № 2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ea typeface="Arial CYR" panose="020B0604020202020204" pitchFamily="34" charset="0"/>
              </a:rPr>
              <a:t>Сколькими способами могут быть расставлены 7 участниц финального   забега на 7-ми беговых дорожках? 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Arial CYR" panose="020B0604020202020204" pitchFamily="34" charset="0"/>
              </a:rPr>
              <a:t> 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Задача № 3.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Сколькими способами пятеро юношей могут пригласить пять из восьми   девушек на танец?</a:t>
            </a:r>
          </a:p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Задача №4.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Сколькими способами из 9 человек можно выбрать команду, состоящую из 6  человек?</a:t>
            </a:r>
          </a:p>
          <a:p>
            <a:pPr algn="just">
              <a:spcAft>
                <a:spcPts val="0"/>
              </a:spcAft>
              <a:tabLst>
                <a:tab pos="1262380" algn="l"/>
              </a:tabLst>
            </a:pPr>
            <a:r>
              <a:rPr lang="ru-RU" b="1" dirty="0">
                <a:latin typeface="Times New Roman" panose="02020603050405020304" pitchFamily="18" charset="0"/>
                <a:ea typeface="Arial CYR" panose="020B0604020202020204" pitchFamily="34" charset="0"/>
              </a:rPr>
              <a:t> 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262380" algn="l"/>
              </a:tabLst>
            </a:pPr>
            <a:r>
              <a:rPr lang="ru-RU" b="1" dirty="0">
                <a:latin typeface="Times New Roman" panose="02020603050405020304" pitchFamily="18" charset="0"/>
                <a:ea typeface="Arial CYR" panose="020B0604020202020204" pitchFamily="34" charset="0"/>
              </a:rPr>
              <a:t>Задача № 5.</a:t>
            </a:r>
            <a:r>
              <a:rPr lang="ru-RU" dirty="0">
                <a:latin typeface="Times New Roman" panose="02020603050405020304" pitchFamily="18" charset="0"/>
                <a:ea typeface="Arial CYR" panose="020B0604020202020204" pitchFamily="34" charset="0"/>
              </a:rPr>
              <a:t> В соревновании участвуют 7 команд. Сколько существует вариантов  распределения призовых (1, 2, 3) мест?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262380" algn="l"/>
              </a:tabLst>
            </a:pPr>
            <a:r>
              <a:rPr lang="ru-RU" b="1" dirty="0">
                <a:latin typeface="Times New Roman" panose="02020603050405020304" pitchFamily="18" charset="0"/>
                <a:ea typeface="Arial CYR" panose="020B0604020202020204" pitchFamily="34" charset="0"/>
              </a:rPr>
              <a:t> 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95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692696"/>
            <a:ext cx="885698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262380" algn="l"/>
              </a:tabLst>
            </a:pPr>
            <a:r>
              <a:rPr lang="ru-RU" b="1" dirty="0">
                <a:latin typeface="Times New Roman" panose="02020603050405020304" pitchFamily="18" charset="0"/>
                <a:ea typeface="Arial CYR" panose="020B0604020202020204" pitchFamily="34" charset="0"/>
              </a:rPr>
              <a:t>Задача № 6.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соревнованиях по лёгкой атлетике нашу школу представляла команда из   10 спортсменов. Сколькими способами тренер может определить, кто из них  побежит в эстафете 4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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100 м на первом, втором, третьем и четвёртом этапах?</a:t>
            </a:r>
          </a:p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Arial CYR" panose="020B0604020202020204" pitchFamily="34" charset="0"/>
              </a:rPr>
              <a:t>Задача № 7.</a:t>
            </a:r>
            <a:r>
              <a:rPr lang="ru-RU" dirty="0">
                <a:latin typeface="Times New Roman" panose="02020603050405020304" pitchFamily="18" charset="0"/>
                <a:ea typeface="Arial CYR" panose="020B0604020202020204" pitchFamily="34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Сколькими способами можно выложить в ряд белый, фиолетовый, жёлтый, красный и голубой квадраты?</a:t>
            </a:r>
          </a:p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Задача № 8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Как выбрать 15 задач для решения из 20 предложенных. Сколькими способами можно это сделать? </a:t>
            </a:r>
          </a:p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Задача № 9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 9  классе учатся 7 учащихся, в 10  - 9 учащихся, а в 11  - 8 учащихся. Для  работы на пришкольном участке надо выделить двух учащихся из 9 класса,  трех – из 10,  и одного – из 11 . Сколько существует способов выбора   учащихся для работы на пришкольном участке?</a:t>
            </a:r>
          </a:p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Arial CYR" panose="020B0604020202020204" pitchFamily="34" charset="0"/>
              </a:rPr>
              <a:t> 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Arial CYR" panose="020B0604020202020204" pitchFamily="34" charset="0"/>
              </a:rPr>
              <a:t>Задача № 10.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Девятиклассники Женя, Сережа, Коля, Наташа и  Оля побежали на  перемене к теннисному столу, за которым уже шла игра. Сколькими способами подбежавшие к столу пятеро девятиклассников могут занять  очередь для игры в настольный теннис?</a:t>
            </a:r>
          </a:p>
        </p:txBody>
      </p:sp>
    </p:spTree>
    <p:extLst>
      <p:ext uri="{BB962C8B-B14F-4D97-AF65-F5344CB8AC3E}">
        <p14:creationId xmlns:p14="http://schemas.microsoft.com/office/powerpoint/2010/main" val="354147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348880"/>
            <a:ext cx="6048672" cy="1143000"/>
          </a:xfrm>
        </p:spPr>
        <p:txBody>
          <a:bodyPr>
            <a:noAutofit/>
          </a:bodyPr>
          <a:lstStyle/>
          <a:p>
            <a:r>
              <a:rPr lang="ru-RU" sz="6600" b="1" i="1" dirty="0" smtClean="0">
                <a:solidFill>
                  <a:schemeClr val="tx1"/>
                </a:solidFill>
                <a:latin typeface="Monotype Corsiva" panose="03010101010201010101" pitchFamily="66" charset="0"/>
                <a:cs typeface="Times New Roman" pitchFamily="18" charset="0"/>
              </a:rPr>
              <a:t>Спасибо за урок!</a:t>
            </a:r>
            <a:endParaRPr lang="ru-RU" sz="6600" b="1" i="1" dirty="0">
              <a:solidFill>
                <a:schemeClr val="tx1"/>
              </a:solidFill>
              <a:latin typeface="Monotype Corsiva" panose="03010101010201010101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669674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dirty="0"/>
          </a:p>
          <a:p>
            <a:r>
              <a:rPr lang="ru-RU" sz="2800" dirty="0" smtClean="0">
                <a:latin typeface="Arial Black" panose="020B0A04020102020204" pitchFamily="34" charset="0"/>
              </a:rPr>
              <a:t>Что </a:t>
            </a:r>
            <a:r>
              <a:rPr lang="ru-RU" sz="2800" dirty="0">
                <a:latin typeface="Arial Black" panose="020B0A04020102020204" pitchFamily="34" charset="0"/>
              </a:rPr>
              <a:t>называется сочетанием из </a:t>
            </a:r>
            <a:r>
              <a:rPr lang="ru-RU" sz="2800" i="1" dirty="0">
                <a:latin typeface="Arial Black" panose="020B0A04020102020204" pitchFamily="34" charset="0"/>
              </a:rPr>
              <a:t>п</a:t>
            </a:r>
            <a:r>
              <a:rPr lang="ru-RU" sz="2800" dirty="0">
                <a:latin typeface="Arial Black" panose="020B0A04020102020204" pitchFamily="34" charset="0"/>
              </a:rPr>
              <a:t> элементов по </a:t>
            </a:r>
            <a:r>
              <a:rPr lang="ru-RU" sz="2800" i="1" dirty="0">
                <a:latin typeface="Arial Black" panose="020B0A04020102020204" pitchFamily="34" charset="0"/>
              </a:rPr>
              <a:t>k</a:t>
            </a:r>
            <a:r>
              <a:rPr lang="ru-RU" sz="2800" dirty="0">
                <a:latin typeface="Arial Black" panose="020B0A04020102020204" pitchFamily="34" charset="0"/>
              </a:rPr>
              <a:t>? Назовите формулу вычисления. </a:t>
            </a:r>
          </a:p>
          <a:p>
            <a:endParaRPr lang="ru-RU" sz="2800" dirty="0">
              <a:latin typeface="Arial Black" panose="020B0A04020102020204" pitchFamily="34" charset="0"/>
            </a:endParaRPr>
          </a:p>
        </p:txBody>
      </p:sp>
      <p:graphicFrame>
        <p:nvGraphicFramePr>
          <p:cNvPr id="3" name="Содержимое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977451"/>
              </p:ext>
            </p:extLst>
          </p:nvPr>
        </p:nvGraphicFramePr>
        <p:xfrm>
          <a:off x="611560" y="4396184"/>
          <a:ext cx="3598863" cy="158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4" name="Формула" r:id="rId3" imgW="952087" imgH="418918" progId="Equation.3">
                  <p:embed/>
                </p:oleObj>
              </mc:Choice>
              <mc:Fallback>
                <p:oleObj name="Формула" r:id="rId3" imgW="952087" imgH="418918" progId="Equation.3">
                  <p:embed/>
                  <p:pic>
                    <p:nvPicPr>
                      <p:cNvPr id="24581" name="Содержимое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396184"/>
                        <a:ext cx="3598863" cy="15843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67013" y="2636912"/>
            <a:ext cx="63904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Число всех выборов </a:t>
            </a:r>
            <a:r>
              <a:rPr lang="en-US" sz="2400" dirty="0"/>
              <a:t>k </a:t>
            </a:r>
            <a:r>
              <a:rPr lang="ru-RU" sz="2400" dirty="0"/>
              <a:t>элементов из </a:t>
            </a:r>
            <a:r>
              <a:rPr lang="en-US" sz="2400" dirty="0"/>
              <a:t>n  </a:t>
            </a:r>
            <a:r>
              <a:rPr lang="ru-RU" sz="2400" dirty="0"/>
              <a:t>данных </a:t>
            </a:r>
            <a:r>
              <a:rPr lang="ru-RU" sz="2400" dirty="0">
                <a:solidFill>
                  <a:srgbClr val="C00000"/>
                </a:solidFill>
              </a:rPr>
              <a:t>без учёта порядка</a:t>
            </a:r>
            <a:r>
              <a:rPr lang="ru-RU" sz="2400" dirty="0"/>
              <a:t> называют числом </a:t>
            </a:r>
            <a:r>
              <a:rPr lang="ru-RU" sz="2400" dirty="0">
                <a:solidFill>
                  <a:srgbClr val="C00000"/>
                </a:solidFill>
              </a:rPr>
              <a:t>сочетаний</a:t>
            </a:r>
            <a:r>
              <a:rPr lang="ru-RU" sz="2400" dirty="0"/>
              <a:t> из </a:t>
            </a:r>
            <a:r>
              <a:rPr lang="en-US" sz="2400" dirty="0"/>
              <a:t>n </a:t>
            </a:r>
            <a:r>
              <a:rPr lang="ru-RU" sz="2400" dirty="0"/>
              <a:t>элементов по </a:t>
            </a:r>
            <a:r>
              <a:rPr lang="en-US" sz="2400" dirty="0"/>
              <a:t>k.</a:t>
            </a:r>
            <a:endParaRPr lang="ru-RU" sz="2400" dirty="0"/>
          </a:p>
        </p:txBody>
      </p:sp>
      <p:graphicFrame>
        <p:nvGraphicFramePr>
          <p:cNvPr id="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8202378"/>
              </p:ext>
            </p:extLst>
          </p:nvPr>
        </p:nvGraphicFramePr>
        <p:xfrm>
          <a:off x="5220072" y="4581127"/>
          <a:ext cx="2717800" cy="1214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5" name="Формула" r:id="rId5" imgW="634680" imgH="457200" progId="Equation.3">
                  <p:embed/>
                </p:oleObj>
              </mc:Choice>
              <mc:Fallback>
                <p:oleObj name="Формула" r:id="rId5" imgW="634680" imgH="457200" progId="Equation.3">
                  <p:embed/>
                  <p:pic>
                    <p:nvPicPr>
                      <p:cNvPr id="819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4581127"/>
                        <a:ext cx="2717800" cy="1214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312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669674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dirty="0"/>
          </a:p>
          <a:p>
            <a:r>
              <a:rPr lang="ru-RU" sz="2800" dirty="0" smtClean="0">
                <a:latin typeface="Arial Black" panose="020B0A04020102020204" pitchFamily="34" charset="0"/>
              </a:rPr>
              <a:t>Что </a:t>
            </a:r>
            <a:r>
              <a:rPr lang="ru-RU" sz="2800" dirty="0">
                <a:latin typeface="Arial Black" panose="020B0A04020102020204" pitchFamily="34" charset="0"/>
              </a:rPr>
              <a:t>называется размещением из </a:t>
            </a:r>
            <a:r>
              <a:rPr lang="ru-RU" sz="2800" i="1" dirty="0">
                <a:latin typeface="Arial Black" panose="020B0A04020102020204" pitchFamily="34" charset="0"/>
              </a:rPr>
              <a:t>п</a:t>
            </a:r>
            <a:r>
              <a:rPr lang="ru-RU" sz="2800" dirty="0">
                <a:latin typeface="Arial Black" panose="020B0A04020102020204" pitchFamily="34" charset="0"/>
              </a:rPr>
              <a:t> элементов по </a:t>
            </a:r>
            <a:r>
              <a:rPr lang="ru-RU" sz="2800" i="1" dirty="0">
                <a:latin typeface="Arial Black" panose="020B0A04020102020204" pitchFamily="34" charset="0"/>
              </a:rPr>
              <a:t>k</a:t>
            </a:r>
            <a:r>
              <a:rPr lang="ru-RU" sz="2800" dirty="0">
                <a:latin typeface="Arial Black" panose="020B0A04020102020204" pitchFamily="34" charset="0"/>
              </a:rPr>
              <a:t>? Назовите формулу вычисления </a:t>
            </a: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534630"/>
              </p:ext>
            </p:extLst>
          </p:nvPr>
        </p:nvGraphicFramePr>
        <p:xfrm>
          <a:off x="261123" y="4077072"/>
          <a:ext cx="3489325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9" name="Формула" r:id="rId3" imgW="825500" imgH="419100" progId="Equation.3">
                  <p:embed/>
                </p:oleObj>
              </mc:Choice>
              <mc:Fallback>
                <p:oleObj name="Формула" r:id="rId3" imgW="825500" imgH="419100" progId="Equation.3">
                  <p:embed/>
                  <p:pic>
                    <p:nvPicPr>
                      <p:cNvPr id="2458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123" y="4077072"/>
                        <a:ext cx="3489325" cy="177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39552" y="2373764"/>
            <a:ext cx="66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Число всех выборов </a:t>
            </a:r>
            <a:r>
              <a:rPr lang="en-US" sz="2400" dirty="0"/>
              <a:t>k </a:t>
            </a:r>
            <a:r>
              <a:rPr lang="ru-RU" sz="2400" dirty="0"/>
              <a:t>элементов из </a:t>
            </a:r>
            <a:r>
              <a:rPr lang="en-US" sz="2400" dirty="0"/>
              <a:t>n  </a:t>
            </a:r>
            <a:r>
              <a:rPr lang="ru-RU" sz="2400" dirty="0"/>
              <a:t>данных</a:t>
            </a:r>
            <a:r>
              <a:rPr lang="en-US" sz="2400" dirty="0"/>
              <a:t> </a:t>
            </a:r>
          </a:p>
          <a:p>
            <a:r>
              <a:rPr lang="en-US" sz="2400" dirty="0">
                <a:solidFill>
                  <a:srgbClr val="C00000"/>
                </a:solidFill>
              </a:rPr>
              <a:t>c </a:t>
            </a:r>
            <a:r>
              <a:rPr lang="ru-RU" sz="2400" dirty="0">
                <a:solidFill>
                  <a:srgbClr val="C00000"/>
                </a:solidFill>
              </a:rPr>
              <a:t> учётом их порядка </a:t>
            </a:r>
            <a:r>
              <a:rPr lang="ru-RU" sz="2400" dirty="0"/>
              <a:t>называют числом </a:t>
            </a:r>
            <a:r>
              <a:rPr lang="ru-RU" sz="2400" dirty="0">
                <a:solidFill>
                  <a:srgbClr val="C00000"/>
                </a:solidFill>
              </a:rPr>
              <a:t>размещений</a:t>
            </a:r>
            <a:r>
              <a:rPr lang="ru-RU" sz="2400" dirty="0"/>
              <a:t> из </a:t>
            </a:r>
            <a:r>
              <a:rPr lang="en-US" sz="2400" dirty="0"/>
              <a:t>n </a:t>
            </a:r>
            <a:r>
              <a:rPr lang="ru-RU" sz="2400" dirty="0"/>
              <a:t>элементов по </a:t>
            </a:r>
            <a:r>
              <a:rPr lang="en-US" sz="2400" dirty="0"/>
              <a:t>k.</a:t>
            </a:r>
            <a:endParaRPr lang="ru-RU" sz="2400" dirty="0"/>
          </a:p>
        </p:txBody>
      </p:sp>
      <p:graphicFrame>
        <p:nvGraphicFramePr>
          <p:cNvPr id="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002139"/>
              </p:ext>
            </p:extLst>
          </p:nvPr>
        </p:nvGraphicFramePr>
        <p:xfrm>
          <a:off x="261123" y="5820192"/>
          <a:ext cx="5864225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90" name="Формула" r:id="rId5" imgW="2082600" imgH="279360" progId="Equation.3">
                  <p:embed/>
                </p:oleObj>
              </mc:Choice>
              <mc:Fallback>
                <p:oleObj name="Формула" r:id="rId5" imgW="2082600" imgH="279360" progId="Equation.3">
                  <p:embed/>
                  <p:pic>
                    <p:nvPicPr>
                      <p:cNvPr id="819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123" y="5820192"/>
                        <a:ext cx="5864225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367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" y="1340768"/>
            <a:ext cx="8691245" cy="4007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8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" y="1340768"/>
            <a:ext cx="8691245" cy="4007519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1763688" y="2204864"/>
            <a:ext cx="1224136" cy="12961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652120" y="3501008"/>
            <a:ext cx="86409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763688" y="3573016"/>
            <a:ext cx="1224136" cy="936104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5652120" y="2492896"/>
            <a:ext cx="864096" cy="2088232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1763688" y="2420888"/>
            <a:ext cx="1224136" cy="20882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652120" y="2564904"/>
            <a:ext cx="864096" cy="172819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070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Содержимое 4"/>
          <p:cNvGraphicFramePr>
            <a:graphicFrameLocks noChangeAspect="1"/>
          </p:cNvGraphicFramePr>
          <p:nvPr/>
        </p:nvGraphicFramePr>
        <p:xfrm>
          <a:off x="1043608" y="1700808"/>
          <a:ext cx="3362325" cy="165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06" name="Формула" r:id="rId3" imgW="850531" imgH="418918" progId="Equation.3">
                  <p:embed/>
                </p:oleObj>
              </mc:Choice>
              <mc:Fallback>
                <p:oleObj name="Формула" r:id="rId3" imgW="850531" imgH="418918" progId="Equation.3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700808"/>
                        <a:ext cx="3362325" cy="165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0" name="Содержимое 4"/>
          <p:cNvGraphicFramePr>
            <a:graphicFrameLocks noChangeAspect="1"/>
          </p:cNvGraphicFramePr>
          <p:nvPr/>
        </p:nvGraphicFramePr>
        <p:xfrm>
          <a:off x="1043608" y="3717032"/>
          <a:ext cx="3456384" cy="1443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07" name="Формула" r:id="rId5" imgW="1002865" imgH="418918" progId="Equation.3">
                  <p:embed/>
                </p:oleObj>
              </mc:Choice>
              <mc:Fallback>
                <p:oleObj name="Формула" r:id="rId5" imgW="1002865" imgH="418918" progId="Equation.3">
                  <p:embed/>
                  <p:pic>
                    <p:nvPicPr>
                      <p:cNvPr id="0" name="Picture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3717032"/>
                        <a:ext cx="3456384" cy="14436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1" name="Содержимое 4"/>
          <p:cNvGraphicFramePr>
            <a:graphicFrameLocks noChangeAspect="1"/>
          </p:cNvGraphicFramePr>
          <p:nvPr/>
        </p:nvGraphicFramePr>
        <p:xfrm>
          <a:off x="5796136" y="2060848"/>
          <a:ext cx="2615952" cy="9387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08" name="Формула" r:id="rId7" imgW="494870" imgH="177646" progId="Equation.3">
                  <p:embed/>
                </p:oleObj>
              </mc:Choice>
              <mc:Fallback>
                <p:oleObj name="Формула" r:id="rId7" imgW="494870" imgH="177646" progId="Equation.3">
                  <p:embed/>
                  <p:pic>
                    <p:nvPicPr>
                      <p:cNvPr id="0" name="Picture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6136" y="2060848"/>
                        <a:ext cx="2615952" cy="9387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115616" y="377577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Заполните пропуски:</a:t>
            </a:r>
            <a:endParaRPr lang="ru-RU" b="1" i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Содержимое 4"/>
          <p:cNvGraphicFramePr>
            <a:graphicFrameLocks noChangeAspect="1"/>
          </p:cNvGraphicFramePr>
          <p:nvPr/>
        </p:nvGraphicFramePr>
        <p:xfrm>
          <a:off x="1143000" y="1700213"/>
          <a:ext cx="3160713" cy="165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6" name="Формула" r:id="rId3" imgW="800100" imgH="419100" progId="Equation.3">
                  <p:embed/>
                </p:oleObj>
              </mc:Choice>
              <mc:Fallback>
                <p:oleObj name="Формула" r:id="rId3" imgW="800100" imgH="419100" progId="Equation.3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700213"/>
                        <a:ext cx="3160713" cy="165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0" name="Содержимое 4"/>
          <p:cNvGraphicFramePr>
            <a:graphicFrameLocks noChangeAspect="1"/>
          </p:cNvGraphicFramePr>
          <p:nvPr/>
        </p:nvGraphicFramePr>
        <p:xfrm>
          <a:off x="1195388" y="3716338"/>
          <a:ext cx="3151187" cy="144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7" name="Формула" r:id="rId5" imgW="914400" imgH="419100" progId="Equation.3">
                  <p:embed/>
                </p:oleObj>
              </mc:Choice>
              <mc:Fallback>
                <p:oleObj name="Формула" r:id="rId5" imgW="914400" imgH="419100" progId="Equation.3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5388" y="3716338"/>
                        <a:ext cx="3151187" cy="1444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1" name="Содержимое 4"/>
          <p:cNvGraphicFramePr>
            <a:graphicFrameLocks noChangeAspect="1"/>
          </p:cNvGraphicFramePr>
          <p:nvPr/>
        </p:nvGraphicFramePr>
        <p:xfrm>
          <a:off x="5995988" y="1927225"/>
          <a:ext cx="2032396" cy="110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8" name="Формула" r:id="rId7" imgW="419100" imgH="228600" progId="Equation.3">
                  <p:embed/>
                </p:oleObj>
              </mc:Choice>
              <mc:Fallback>
                <p:oleObj name="Формула" r:id="rId7" imgW="419100" imgH="228600" progId="Equation.3">
                  <p:embed/>
                  <p:pic>
                    <p:nvPicPr>
                      <p:cNvPr id="0" name="Picture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5988" y="1927225"/>
                        <a:ext cx="2032396" cy="1108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Проверь:</a:t>
            </a:r>
            <a:endParaRPr lang="ru-RU" b="1" i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54120" y="141197"/>
            <a:ext cx="8809276" cy="6600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461" name="Group 53"/>
          <p:cNvGraphicFramePr>
            <a:graphicFrameLocks noGrp="1"/>
          </p:cNvGraphicFramePr>
          <p:nvPr>
            <p:ph sz="quarter" idx="1"/>
            <p:extLst/>
          </p:nvPr>
        </p:nvGraphicFramePr>
        <p:xfrm>
          <a:off x="190529" y="1278487"/>
          <a:ext cx="8321578" cy="4766986"/>
        </p:xfrm>
        <a:graphic>
          <a:graphicData uri="http://schemas.openxmlformats.org/drawingml/2006/table">
            <a:tbl>
              <a:tblPr/>
              <a:tblGrid>
                <a:gridCol w="27049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8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85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40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Перестановки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Размещения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Сочетания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6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512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08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7443" name="Object 35"/>
          <p:cNvGraphicFramePr>
            <a:graphicFrameLocks noGrp="1" noChangeAspect="1"/>
          </p:cNvGraphicFramePr>
          <p:nvPr>
            <p:ph sz="quarter" idx="2"/>
            <p:extLst/>
          </p:nvPr>
        </p:nvGraphicFramePr>
        <p:xfrm>
          <a:off x="637517" y="4700604"/>
          <a:ext cx="1501775" cy="750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8" name="Уравнение" r:id="rId3" imgW="457200" imgH="228600" progId="Equation.3">
                  <p:embed/>
                </p:oleObj>
              </mc:Choice>
              <mc:Fallback>
                <p:oleObj name="Уравнение" r:id="rId3" imgW="457200" imgH="228600" progId="Equation.3">
                  <p:embed/>
                  <p:pic>
                    <p:nvPicPr>
                      <p:cNvPr id="17443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517" y="4700604"/>
                        <a:ext cx="1501775" cy="750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50" name="Object 42"/>
          <p:cNvGraphicFramePr>
            <a:graphicFrameLocks noGrp="1" noChangeAspect="1"/>
          </p:cNvGraphicFramePr>
          <p:nvPr>
            <p:ph sz="quarter" idx="3"/>
            <p:extLst/>
          </p:nvPr>
        </p:nvGraphicFramePr>
        <p:xfrm>
          <a:off x="3252175" y="4547779"/>
          <a:ext cx="1906587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9" name="Уравнение" r:id="rId5" imgW="799920" imgH="419040" progId="Equation.3">
                  <p:embed/>
                </p:oleObj>
              </mc:Choice>
              <mc:Fallback>
                <p:oleObj name="Уравнение" r:id="rId5" imgW="799920" imgH="419040" progId="Equation.3">
                  <p:embed/>
                  <p:pic>
                    <p:nvPicPr>
                      <p:cNvPr id="1745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2175" y="4547779"/>
                        <a:ext cx="1906587" cy="998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54" name="Object 46"/>
          <p:cNvGraphicFramePr>
            <a:graphicFrameLocks noGrp="1" noChangeAspect="1"/>
          </p:cNvGraphicFramePr>
          <p:nvPr>
            <p:ph sz="quarter" idx="4"/>
            <p:extLst/>
          </p:nvPr>
        </p:nvGraphicFramePr>
        <p:xfrm>
          <a:off x="5891425" y="4587122"/>
          <a:ext cx="2263775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40" name="Уравнение" r:id="rId7" imgW="939600" imgH="419040" progId="Equation.3">
                  <p:embed/>
                </p:oleObj>
              </mc:Choice>
              <mc:Fallback>
                <p:oleObj name="Уравнение" r:id="rId7" imgW="939600" imgH="419040" progId="Equation.3">
                  <p:embed/>
                  <p:pic>
                    <p:nvPicPr>
                      <p:cNvPr id="17454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1425" y="4587122"/>
                        <a:ext cx="2263775" cy="1009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491167" y="32009"/>
            <a:ext cx="5089855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i="1" kern="0" spc="50" dirty="0" smtClean="0">
                <a:ln w="11430"/>
                <a:solidFill>
                  <a:schemeClr val="accent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Учимся различать</a:t>
            </a:r>
            <a:endParaRPr lang="ru-RU" sz="3600" b="1" spc="50" dirty="0">
              <a:ln w="11430"/>
              <a:solidFill>
                <a:schemeClr val="accent2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2470" y="569152"/>
            <a:ext cx="6877204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i="1" kern="0" spc="50" dirty="0" smtClean="0">
                <a:ln w="11430"/>
                <a:solidFill>
                  <a:schemeClr val="accent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простейшие комбинации</a:t>
            </a:r>
            <a:endParaRPr lang="ru-RU" sz="3600" b="1" spc="50" dirty="0">
              <a:ln w="11430"/>
              <a:solidFill>
                <a:schemeClr val="accent2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50941" y="1814028"/>
            <a:ext cx="1992853" cy="1074581"/>
            <a:chOff x="350941" y="1814028"/>
            <a:chExt cx="1992853" cy="1074581"/>
          </a:xfrm>
        </p:grpSpPr>
        <p:sp>
          <p:nvSpPr>
            <p:cNvPr id="12" name="TextBox 11"/>
            <p:cNvSpPr txBox="1"/>
            <p:nvPr/>
          </p:nvSpPr>
          <p:spPr>
            <a:xfrm>
              <a:off x="350941" y="1814028"/>
              <a:ext cx="114005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kern="0" spc="50" dirty="0" smtClean="0">
                  <a:ln w="11430"/>
                  <a:solidFill>
                    <a:srgbClr val="00206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Дано:</a:t>
              </a:r>
              <a:endParaRPr lang="ru-RU" sz="2800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0941" y="2365389"/>
              <a:ext cx="19928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kern="0" spc="50" dirty="0" smtClean="0">
                  <a:ln w="11430"/>
                  <a:solidFill>
                    <a:srgbClr val="00206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Выбираем:</a:t>
              </a:r>
              <a:endParaRPr lang="ru-RU" sz="2800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347367" y="1733480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800" i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03393" y="2279002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800" i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039669" y="1802063"/>
            <a:ext cx="1992853" cy="1157373"/>
            <a:chOff x="3039669" y="1802063"/>
            <a:chExt cx="1992853" cy="1157373"/>
          </a:xfrm>
        </p:grpSpPr>
        <p:sp>
          <p:nvSpPr>
            <p:cNvPr id="16" name="TextBox 15"/>
            <p:cNvSpPr txBox="1"/>
            <p:nvPr/>
          </p:nvSpPr>
          <p:spPr>
            <a:xfrm>
              <a:off x="3047541" y="1802063"/>
              <a:ext cx="114005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kern="0" spc="50" dirty="0" smtClean="0">
                  <a:ln w="11430"/>
                  <a:solidFill>
                    <a:srgbClr val="00206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Дано:</a:t>
              </a:r>
              <a:endParaRPr lang="ru-RU" sz="2800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39669" y="2436216"/>
              <a:ext cx="19928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kern="0" spc="50" dirty="0" smtClean="0">
                  <a:ln w="11430"/>
                  <a:solidFill>
                    <a:srgbClr val="00206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Выбираем:</a:t>
              </a:r>
              <a:endParaRPr lang="ru-RU" sz="2800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5654398" y="1740366"/>
            <a:ext cx="1992853" cy="1219070"/>
            <a:chOff x="5654398" y="1740366"/>
            <a:chExt cx="1992853" cy="1219070"/>
          </a:xfrm>
        </p:grpSpPr>
        <p:sp>
          <p:nvSpPr>
            <p:cNvPr id="18" name="TextBox 17"/>
            <p:cNvSpPr txBox="1"/>
            <p:nvPr/>
          </p:nvSpPr>
          <p:spPr>
            <a:xfrm>
              <a:off x="5654398" y="1740366"/>
              <a:ext cx="114005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kern="0" spc="50" dirty="0" smtClean="0">
                  <a:ln w="11430"/>
                  <a:solidFill>
                    <a:srgbClr val="00206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Дано:</a:t>
              </a:r>
              <a:endParaRPr lang="ru-RU" sz="2800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654398" y="2436216"/>
              <a:ext cx="19928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i="1" kern="0" spc="50" dirty="0" smtClean="0">
                  <a:ln w="11430"/>
                  <a:solidFill>
                    <a:srgbClr val="00206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Выбираем:</a:t>
              </a:r>
              <a:endParaRPr lang="ru-RU" sz="2800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4079450" y="1736859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800" i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83326" y="1677638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800" i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35476" y="2337248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kern="0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800" i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458267" y="2337248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kern="0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800" i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4229" y="3082098"/>
            <a:ext cx="26581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Порядок имеет</a:t>
            </a:r>
          </a:p>
          <a:p>
            <a:pPr algn="ctr"/>
            <a:r>
              <a:rPr lang="ru-RU" sz="2800" i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значение</a:t>
            </a:r>
            <a:endParaRPr lang="ru-RU" sz="280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76419" y="3111663"/>
            <a:ext cx="26581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Порядок имеет</a:t>
            </a:r>
          </a:p>
          <a:p>
            <a:pPr algn="ctr"/>
            <a:r>
              <a:rPr lang="ru-RU" sz="2800" i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значение</a:t>
            </a:r>
            <a:endParaRPr lang="ru-RU" sz="280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71446" y="3163058"/>
            <a:ext cx="310373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Порядок </a:t>
            </a:r>
            <a:r>
              <a:rPr lang="ru-RU" sz="2800" b="1" i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2800" i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имеет</a:t>
            </a:r>
          </a:p>
          <a:p>
            <a:pPr algn="ctr"/>
            <a:r>
              <a:rPr lang="ru-RU" sz="2800" i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значение</a:t>
            </a:r>
            <a:endParaRPr lang="ru-RU" sz="280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76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2581</TotalTime>
  <Words>508</Words>
  <Application>Microsoft Office PowerPoint</Application>
  <PresentationFormat>Экран (4:3)</PresentationFormat>
  <Paragraphs>116</Paragraphs>
  <Slides>24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37" baseType="lpstr">
      <vt:lpstr>Arial</vt:lpstr>
      <vt:lpstr>Arial Black</vt:lpstr>
      <vt:lpstr>Arial CYR</vt:lpstr>
      <vt:lpstr>Calibri</vt:lpstr>
      <vt:lpstr>Monotype Corsiva</vt:lpstr>
      <vt:lpstr>Symbol</vt:lpstr>
      <vt:lpstr>Times New Roman</vt:lpstr>
      <vt:lpstr>Trebuchet MS</vt:lpstr>
      <vt:lpstr>Wingdings</vt:lpstr>
      <vt:lpstr>Wingdings 3</vt:lpstr>
      <vt:lpstr>Аспект</vt:lpstr>
      <vt:lpstr>Формула</vt:lpstr>
      <vt:lpstr>Уравнение</vt:lpstr>
      <vt:lpstr>Тема урока:  «Размещения, сочетания, перестановки» (урок повторение)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Заполните пропуски:</vt:lpstr>
      <vt:lpstr>Проверь:</vt:lpstr>
      <vt:lpstr>Презентация PowerPoint</vt:lpstr>
      <vt:lpstr>Типичные задачи, в которых обычно путаются учащиеся:</vt:lpstr>
      <vt:lpstr>Презентация PowerPoint</vt:lpstr>
      <vt:lpstr>Презентация PowerPoint</vt:lpstr>
      <vt:lpstr>Презентация PowerPoint</vt:lpstr>
      <vt:lpstr>Задача 2.</vt:lpstr>
      <vt:lpstr>Презентация PowerPoint</vt:lpstr>
      <vt:lpstr>Задача 3.</vt:lpstr>
      <vt:lpstr>Презентация PowerPoint</vt:lpstr>
      <vt:lpstr>Задача 4.</vt:lpstr>
      <vt:lpstr>Презентация PowerPoint</vt:lpstr>
      <vt:lpstr>Задача 5.</vt:lpstr>
      <vt:lpstr>Презентация PowerPoint</vt:lpstr>
      <vt:lpstr>Презентация PowerPoint</vt:lpstr>
      <vt:lpstr>Презентация PowerPoint</vt:lpstr>
      <vt:lpstr>Спасибо за урок!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«Размещения, сочетания, перестановки»</dc:title>
  <dc:creator>учитель</dc:creator>
  <cp:lastModifiedBy>User</cp:lastModifiedBy>
  <cp:revision>83</cp:revision>
  <cp:lastPrinted>2023-02-28T22:21:09Z</cp:lastPrinted>
  <dcterms:created xsi:type="dcterms:W3CDTF">2014-01-20T11:39:02Z</dcterms:created>
  <dcterms:modified xsi:type="dcterms:W3CDTF">2023-03-02T10:12:31Z</dcterms:modified>
</cp:coreProperties>
</file>