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2" r:id="rId2"/>
    <p:sldId id="275" r:id="rId3"/>
    <p:sldId id="258" r:id="rId4"/>
    <p:sldId id="259" r:id="rId5"/>
    <p:sldId id="261" r:id="rId6"/>
    <p:sldId id="262" r:id="rId7"/>
    <p:sldId id="273" r:id="rId8"/>
    <p:sldId id="264" r:id="rId9"/>
    <p:sldId id="27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C3E4-FD6B-45D9-B3EF-3C74AB235C95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A1AE-EF39-41A1-B192-0D38F8288AD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C3E4-FD6B-45D9-B3EF-3C74AB235C95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A1AE-EF39-41A1-B192-0D38F8288AD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C3E4-FD6B-45D9-B3EF-3C74AB235C95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A1AE-EF39-41A1-B192-0D38F8288AD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C3E4-FD6B-45D9-B3EF-3C74AB235C95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A1AE-EF39-41A1-B192-0D38F8288AD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C3E4-FD6B-45D9-B3EF-3C74AB235C95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A1AE-EF39-41A1-B192-0D38F8288AD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C3E4-FD6B-45D9-B3EF-3C74AB235C95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A1AE-EF39-41A1-B192-0D38F8288AD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C3E4-FD6B-45D9-B3EF-3C74AB235C95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A1AE-EF39-41A1-B192-0D38F8288AD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C3E4-FD6B-45D9-B3EF-3C74AB235C95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A1AE-EF39-41A1-B192-0D38F8288AD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C3E4-FD6B-45D9-B3EF-3C74AB235C95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A1AE-EF39-41A1-B192-0D38F8288AD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C3E4-FD6B-45D9-B3EF-3C74AB235C95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A1AE-EF39-41A1-B192-0D38F8288AD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C3E4-FD6B-45D9-B3EF-3C74AB235C95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4BEA1AE-EF39-41A1-B192-0D38F8288AD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28C3E4-FD6B-45D9-B3EF-3C74AB235C95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EA1AE-EF39-41A1-B192-0D38F8288AD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2.gif"/><Relationship Id="rId11" Type="http://schemas.openxmlformats.org/officeDocument/2006/relationships/image" Target="../media/image17.png"/><Relationship Id="rId5" Type="http://schemas.openxmlformats.org/officeDocument/2006/relationships/image" Target="../media/image11.gif"/><Relationship Id="rId10" Type="http://schemas.openxmlformats.org/officeDocument/2006/relationships/image" Target="../media/image16.gif"/><Relationship Id="rId4" Type="http://schemas.openxmlformats.org/officeDocument/2006/relationships/image" Target="../media/image10.gif"/><Relationship Id="rId9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36772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786058"/>
            <a:ext cx="9144000" cy="407194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Прозвенел звонок весёлый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готовы?  Всё готово?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сейчас не отдыхаем,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работать начинаем.</a:t>
            </a:r>
            <a:endParaRPr lang="ru-RU" sz="48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785794"/>
            <a:ext cx="2928926" cy="228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newy8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714356"/>
            <a:ext cx="2357454" cy="2016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37" descr="Уголки"/>
          <p:cNvSpPr>
            <a:spLocks/>
          </p:cNvSpPr>
          <p:nvPr/>
        </p:nvSpPr>
        <p:spPr bwMode="auto">
          <a:xfrm>
            <a:off x="-36513" y="4868863"/>
            <a:ext cx="9196388" cy="2287587"/>
          </a:xfrm>
          <a:custGeom>
            <a:avLst/>
            <a:gdLst>
              <a:gd name="T0" fmla="*/ 0 w 5793"/>
              <a:gd name="T1" fmla="*/ 2019290 h 1296"/>
              <a:gd name="T2" fmla="*/ 25400 w 5793"/>
              <a:gd name="T3" fmla="*/ 1920444 h 1296"/>
              <a:gd name="T4" fmla="*/ 101600 w 5793"/>
              <a:gd name="T5" fmla="*/ 1652146 h 1296"/>
              <a:gd name="T6" fmla="*/ 177800 w 5793"/>
              <a:gd name="T7" fmla="*/ 1454453 h 1296"/>
              <a:gd name="T8" fmla="*/ 330200 w 5793"/>
              <a:gd name="T9" fmla="*/ 1256761 h 1296"/>
              <a:gd name="T10" fmla="*/ 520700 w 5793"/>
              <a:gd name="T11" fmla="*/ 1101431 h 1296"/>
              <a:gd name="T12" fmla="*/ 596900 w 5793"/>
              <a:gd name="T13" fmla="*/ 1016705 h 1296"/>
              <a:gd name="T14" fmla="*/ 685800 w 5793"/>
              <a:gd name="T15" fmla="*/ 960222 h 1296"/>
              <a:gd name="T16" fmla="*/ 889000 w 5793"/>
              <a:gd name="T17" fmla="*/ 819013 h 1296"/>
              <a:gd name="T18" fmla="*/ 1028700 w 5793"/>
              <a:gd name="T19" fmla="*/ 790771 h 1296"/>
              <a:gd name="T20" fmla="*/ 1143000 w 5793"/>
              <a:gd name="T21" fmla="*/ 677804 h 1296"/>
              <a:gd name="T22" fmla="*/ 1409700 w 5793"/>
              <a:gd name="T23" fmla="*/ 578957 h 1296"/>
              <a:gd name="T24" fmla="*/ 2070100 w 5793"/>
              <a:gd name="T25" fmla="*/ 310660 h 1296"/>
              <a:gd name="T26" fmla="*/ 2222500 w 5793"/>
              <a:gd name="T27" fmla="*/ 268297 h 1296"/>
              <a:gd name="T28" fmla="*/ 2781300 w 5793"/>
              <a:gd name="T29" fmla="*/ 112967 h 1296"/>
              <a:gd name="T30" fmla="*/ 2984500 w 5793"/>
              <a:gd name="T31" fmla="*/ 70605 h 1296"/>
              <a:gd name="T32" fmla="*/ 3721100 w 5793"/>
              <a:gd name="T33" fmla="*/ 84725 h 1296"/>
              <a:gd name="T34" fmla="*/ 3860800 w 5793"/>
              <a:gd name="T35" fmla="*/ 127088 h 1296"/>
              <a:gd name="T36" fmla="*/ 4762500 w 5793"/>
              <a:gd name="T37" fmla="*/ 84725 h 1296"/>
              <a:gd name="T38" fmla="*/ 5130800 w 5793"/>
              <a:gd name="T39" fmla="*/ 42363 h 1296"/>
              <a:gd name="T40" fmla="*/ 5308600 w 5793"/>
              <a:gd name="T41" fmla="*/ 56484 h 1296"/>
              <a:gd name="T42" fmla="*/ 5346700 w 5793"/>
              <a:gd name="T43" fmla="*/ 98846 h 1296"/>
              <a:gd name="T44" fmla="*/ 5537200 w 5793"/>
              <a:gd name="T45" fmla="*/ 183572 h 1296"/>
              <a:gd name="T46" fmla="*/ 5918200 w 5793"/>
              <a:gd name="T47" fmla="*/ 197693 h 1296"/>
              <a:gd name="T48" fmla="*/ 6578601 w 5793"/>
              <a:gd name="T49" fmla="*/ 268297 h 1296"/>
              <a:gd name="T50" fmla="*/ 6832601 w 5793"/>
              <a:gd name="T51" fmla="*/ 353023 h 1296"/>
              <a:gd name="T52" fmla="*/ 7175501 w 5793"/>
              <a:gd name="T53" fmla="*/ 353023 h 1296"/>
              <a:gd name="T54" fmla="*/ 7239001 w 5793"/>
              <a:gd name="T55" fmla="*/ 381264 h 1296"/>
              <a:gd name="T56" fmla="*/ 7543801 w 5793"/>
              <a:gd name="T57" fmla="*/ 480111 h 1296"/>
              <a:gd name="T58" fmla="*/ 7848601 w 5793"/>
              <a:gd name="T59" fmla="*/ 593078 h 1296"/>
              <a:gd name="T60" fmla="*/ 7912101 w 5793"/>
              <a:gd name="T61" fmla="*/ 663683 h 1296"/>
              <a:gd name="T62" fmla="*/ 7975601 w 5793"/>
              <a:gd name="T63" fmla="*/ 720166 h 1296"/>
              <a:gd name="T64" fmla="*/ 8089901 w 5793"/>
              <a:gd name="T65" fmla="*/ 875496 h 1296"/>
              <a:gd name="T66" fmla="*/ 8242301 w 5793"/>
              <a:gd name="T67" fmla="*/ 1115552 h 1296"/>
              <a:gd name="T68" fmla="*/ 8331201 w 5793"/>
              <a:gd name="T69" fmla="*/ 1157914 h 1296"/>
              <a:gd name="T70" fmla="*/ 8420101 w 5793"/>
              <a:gd name="T71" fmla="*/ 1214398 h 1296"/>
              <a:gd name="T72" fmla="*/ 8496301 w 5793"/>
              <a:gd name="T73" fmla="*/ 1270882 h 1296"/>
              <a:gd name="T74" fmla="*/ 8737601 w 5793"/>
              <a:gd name="T75" fmla="*/ 1397970 h 1296"/>
              <a:gd name="T76" fmla="*/ 8813801 w 5793"/>
              <a:gd name="T77" fmla="*/ 1454453 h 1296"/>
              <a:gd name="T78" fmla="*/ 8928101 w 5793"/>
              <a:gd name="T79" fmla="*/ 1553300 h 1296"/>
              <a:gd name="T80" fmla="*/ 9055101 w 5793"/>
              <a:gd name="T81" fmla="*/ 1793355 h 1296"/>
              <a:gd name="T82" fmla="*/ 9182101 w 5793"/>
              <a:gd name="T83" fmla="*/ 1934564 h 1296"/>
              <a:gd name="T84" fmla="*/ 8470901 w 5793"/>
              <a:gd name="T85" fmla="*/ 2061653 h 1296"/>
              <a:gd name="T86" fmla="*/ 6489700 w 5793"/>
              <a:gd name="T87" fmla="*/ 2033411 h 1296"/>
              <a:gd name="T88" fmla="*/ 4483100 w 5793"/>
              <a:gd name="T89" fmla="*/ 2019290 h 1296"/>
              <a:gd name="T90" fmla="*/ 419100 w 5793"/>
              <a:gd name="T91" fmla="*/ 2005169 h 1296"/>
              <a:gd name="T92" fmla="*/ 0 w 5793"/>
              <a:gd name="T93" fmla="*/ 1934564 h 129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793"/>
              <a:gd name="T142" fmla="*/ 0 h 1296"/>
              <a:gd name="T143" fmla="*/ 5793 w 5793"/>
              <a:gd name="T144" fmla="*/ 1296 h 129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793" h="1296">
                <a:moveTo>
                  <a:pt x="0" y="1144"/>
                </a:moveTo>
                <a:cubicBezTo>
                  <a:pt x="5" y="1125"/>
                  <a:pt x="14" y="1107"/>
                  <a:pt x="16" y="1088"/>
                </a:cubicBezTo>
                <a:cubicBezTo>
                  <a:pt x="28" y="991"/>
                  <a:pt x="9" y="991"/>
                  <a:pt x="64" y="936"/>
                </a:cubicBezTo>
                <a:cubicBezTo>
                  <a:pt x="79" y="891"/>
                  <a:pt x="72" y="851"/>
                  <a:pt x="112" y="824"/>
                </a:cubicBezTo>
                <a:cubicBezTo>
                  <a:pt x="129" y="774"/>
                  <a:pt x="165" y="740"/>
                  <a:pt x="208" y="712"/>
                </a:cubicBezTo>
                <a:cubicBezTo>
                  <a:pt x="247" y="654"/>
                  <a:pt x="275" y="657"/>
                  <a:pt x="328" y="624"/>
                </a:cubicBezTo>
                <a:cubicBezTo>
                  <a:pt x="398" y="580"/>
                  <a:pt x="331" y="621"/>
                  <a:pt x="376" y="576"/>
                </a:cubicBezTo>
                <a:cubicBezTo>
                  <a:pt x="390" y="562"/>
                  <a:pt x="416" y="553"/>
                  <a:pt x="432" y="544"/>
                </a:cubicBezTo>
                <a:cubicBezTo>
                  <a:pt x="475" y="518"/>
                  <a:pt x="519" y="492"/>
                  <a:pt x="560" y="464"/>
                </a:cubicBezTo>
                <a:cubicBezTo>
                  <a:pt x="585" y="447"/>
                  <a:pt x="619" y="454"/>
                  <a:pt x="648" y="448"/>
                </a:cubicBezTo>
                <a:cubicBezTo>
                  <a:pt x="675" y="430"/>
                  <a:pt x="691" y="398"/>
                  <a:pt x="720" y="384"/>
                </a:cubicBezTo>
                <a:cubicBezTo>
                  <a:pt x="774" y="357"/>
                  <a:pt x="832" y="350"/>
                  <a:pt x="888" y="328"/>
                </a:cubicBezTo>
                <a:cubicBezTo>
                  <a:pt x="978" y="194"/>
                  <a:pt x="1157" y="184"/>
                  <a:pt x="1304" y="176"/>
                </a:cubicBezTo>
                <a:cubicBezTo>
                  <a:pt x="1336" y="165"/>
                  <a:pt x="1367" y="159"/>
                  <a:pt x="1400" y="152"/>
                </a:cubicBezTo>
                <a:cubicBezTo>
                  <a:pt x="1525" y="89"/>
                  <a:pt x="1608" y="81"/>
                  <a:pt x="1752" y="64"/>
                </a:cubicBezTo>
                <a:cubicBezTo>
                  <a:pt x="1795" y="59"/>
                  <a:pt x="1837" y="46"/>
                  <a:pt x="1880" y="40"/>
                </a:cubicBezTo>
                <a:cubicBezTo>
                  <a:pt x="2001" y="0"/>
                  <a:pt x="2207" y="41"/>
                  <a:pt x="2344" y="48"/>
                </a:cubicBezTo>
                <a:cubicBezTo>
                  <a:pt x="2373" y="58"/>
                  <a:pt x="2432" y="72"/>
                  <a:pt x="2432" y="72"/>
                </a:cubicBezTo>
                <a:cubicBezTo>
                  <a:pt x="2632" y="68"/>
                  <a:pt x="2807" y="61"/>
                  <a:pt x="3000" y="48"/>
                </a:cubicBezTo>
                <a:cubicBezTo>
                  <a:pt x="3073" y="24"/>
                  <a:pt x="3158" y="28"/>
                  <a:pt x="3232" y="24"/>
                </a:cubicBezTo>
                <a:cubicBezTo>
                  <a:pt x="3269" y="27"/>
                  <a:pt x="3308" y="23"/>
                  <a:pt x="3344" y="32"/>
                </a:cubicBezTo>
                <a:cubicBezTo>
                  <a:pt x="3355" y="35"/>
                  <a:pt x="3359" y="50"/>
                  <a:pt x="3368" y="56"/>
                </a:cubicBezTo>
                <a:cubicBezTo>
                  <a:pt x="3395" y="74"/>
                  <a:pt x="3456" y="101"/>
                  <a:pt x="3488" y="104"/>
                </a:cubicBezTo>
                <a:cubicBezTo>
                  <a:pt x="3568" y="111"/>
                  <a:pt x="3648" y="109"/>
                  <a:pt x="3728" y="112"/>
                </a:cubicBezTo>
                <a:cubicBezTo>
                  <a:pt x="3894" y="153"/>
                  <a:pt x="3907" y="146"/>
                  <a:pt x="4144" y="152"/>
                </a:cubicBezTo>
                <a:cubicBezTo>
                  <a:pt x="4197" y="178"/>
                  <a:pt x="4246" y="190"/>
                  <a:pt x="4304" y="200"/>
                </a:cubicBezTo>
                <a:cubicBezTo>
                  <a:pt x="4394" y="185"/>
                  <a:pt x="4380" y="184"/>
                  <a:pt x="4520" y="200"/>
                </a:cubicBezTo>
                <a:cubicBezTo>
                  <a:pt x="4534" y="202"/>
                  <a:pt x="4547" y="211"/>
                  <a:pt x="4560" y="216"/>
                </a:cubicBezTo>
                <a:cubicBezTo>
                  <a:pt x="4623" y="239"/>
                  <a:pt x="4686" y="259"/>
                  <a:pt x="4752" y="272"/>
                </a:cubicBezTo>
                <a:cubicBezTo>
                  <a:pt x="4804" y="324"/>
                  <a:pt x="4873" y="329"/>
                  <a:pt x="4944" y="336"/>
                </a:cubicBezTo>
                <a:cubicBezTo>
                  <a:pt x="4994" y="353"/>
                  <a:pt x="4943" y="329"/>
                  <a:pt x="4984" y="376"/>
                </a:cubicBezTo>
                <a:cubicBezTo>
                  <a:pt x="4995" y="389"/>
                  <a:pt x="5012" y="396"/>
                  <a:pt x="5024" y="408"/>
                </a:cubicBezTo>
                <a:cubicBezTo>
                  <a:pt x="5050" y="434"/>
                  <a:pt x="5069" y="469"/>
                  <a:pt x="5096" y="496"/>
                </a:cubicBezTo>
                <a:cubicBezTo>
                  <a:pt x="5107" y="528"/>
                  <a:pt x="5161" y="611"/>
                  <a:pt x="5192" y="632"/>
                </a:cubicBezTo>
                <a:cubicBezTo>
                  <a:pt x="5209" y="643"/>
                  <a:pt x="5230" y="646"/>
                  <a:pt x="5248" y="656"/>
                </a:cubicBezTo>
                <a:cubicBezTo>
                  <a:pt x="5267" y="667"/>
                  <a:pt x="5286" y="677"/>
                  <a:pt x="5304" y="688"/>
                </a:cubicBezTo>
                <a:cubicBezTo>
                  <a:pt x="5320" y="698"/>
                  <a:pt x="5352" y="720"/>
                  <a:pt x="5352" y="720"/>
                </a:cubicBezTo>
                <a:cubicBezTo>
                  <a:pt x="5398" y="790"/>
                  <a:pt x="5431" y="774"/>
                  <a:pt x="5504" y="792"/>
                </a:cubicBezTo>
                <a:cubicBezTo>
                  <a:pt x="5520" y="803"/>
                  <a:pt x="5536" y="813"/>
                  <a:pt x="5552" y="824"/>
                </a:cubicBezTo>
                <a:cubicBezTo>
                  <a:pt x="5660" y="896"/>
                  <a:pt x="5558" y="858"/>
                  <a:pt x="5624" y="880"/>
                </a:cubicBezTo>
                <a:cubicBezTo>
                  <a:pt x="5641" y="930"/>
                  <a:pt x="5659" y="986"/>
                  <a:pt x="5704" y="1016"/>
                </a:cubicBezTo>
                <a:cubicBezTo>
                  <a:pt x="5731" y="1098"/>
                  <a:pt x="5684" y="1083"/>
                  <a:pt x="5784" y="1096"/>
                </a:cubicBezTo>
                <a:cubicBezTo>
                  <a:pt x="5755" y="1296"/>
                  <a:pt x="5793" y="1164"/>
                  <a:pt x="5336" y="1168"/>
                </a:cubicBezTo>
                <a:cubicBezTo>
                  <a:pt x="4920" y="1172"/>
                  <a:pt x="4504" y="1156"/>
                  <a:pt x="4088" y="1152"/>
                </a:cubicBezTo>
                <a:cubicBezTo>
                  <a:pt x="3663" y="1119"/>
                  <a:pt x="3265" y="1140"/>
                  <a:pt x="2824" y="1144"/>
                </a:cubicBezTo>
                <a:cubicBezTo>
                  <a:pt x="1971" y="1141"/>
                  <a:pt x="1117" y="1141"/>
                  <a:pt x="264" y="1136"/>
                </a:cubicBezTo>
                <a:cubicBezTo>
                  <a:pt x="201" y="1136"/>
                  <a:pt x="0" y="1109"/>
                  <a:pt x="0" y="1096"/>
                </a:cubicBezTo>
              </a:path>
            </a:pathLst>
          </a:custGeom>
          <a:pattFill prst="divot">
            <a:fgClr>
              <a:srgbClr val="00FF00"/>
            </a:fgClr>
            <a:bgClr>
              <a:srgbClr val="BFEFBF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ddd0fc32575c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94000" y="1916113"/>
            <a:ext cx="3217863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4100" name="AutoShape 4"/>
          <p:cNvSpPr>
            <a:spLocks noChangeArrowheads="1"/>
          </p:cNvSpPr>
          <p:nvPr/>
        </p:nvSpPr>
        <p:spPr bwMode="auto">
          <a:xfrm rot="-4715050">
            <a:off x="172244" y="5091907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00003B"/>
              </a:gs>
              <a:gs pos="100000">
                <a:srgbClr val="00008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algn="ctr"/>
            <a:endParaRPr lang="ru-RU" dirty="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7235825" y="188913"/>
            <a:ext cx="1511300" cy="15113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dirty="0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 rot="-4715050">
            <a:off x="172244" y="3004344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181847"/>
              </a:gs>
              <a:gs pos="100000">
                <a:srgbClr val="333399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algn="ctr"/>
            <a:endParaRPr lang="ru-RU" dirty="0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 rot="-4715050">
            <a:off x="172244" y="699294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618F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algn="ctr"/>
            <a:endParaRPr lang="ru-RU" dirty="0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 rot="551848">
            <a:off x="176371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 rot="551848">
            <a:off x="3995738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 rot="551848">
            <a:off x="622776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 rot="6170213">
            <a:off x="7733506" y="772319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3366FF"/>
              </a:gs>
              <a:gs pos="50000">
                <a:schemeClr val="accent1"/>
              </a:gs>
              <a:gs pos="100000">
                <a:srgbClr val="3366FF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rot="10800000" vert="eaVert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 rot="6170213">
            <a:off x="7733506" y="3075782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4618F0"/>
              </a:gs>
            </a:gsLst>
            <a:lin ang="27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 vert="eaVert"/>
          <a:lstStyle/>
          <a:p>
            <a:pPr algn="ctr"/>
            <a:endParaRPr lang="ru-RU" dirty="0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 rot="6170213">
            <a:off x="7733506" y="5307807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66FF"/>
              </a:gs>
            </a:gsLst>
            <a:lin ang="27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 vert="eaVert"/>
          <a:lstStyle/>
          <a:p>
            <a:pPr algn="ctr"/>
            <a:endParaRPr lang="ru-RU" dirty="0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 rot="-10406119">
            <a:off x="615632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66FF"/>
              </a:gs>
            </a:gsLst>
            <a:lin ang="189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/>
          <a:lstStyle/>
          <a:p>
            <a:pPr algn="ctr"/>
            <a:endParaRPr lang="ru-RU" dirty="0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 rot="-10406119">
            <a:off x="406717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E6F9"/>
              </a:gs>
            </a:gsLst>
            <a:lin ang="18900000" scaled="1"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rot="10800000"/>
          <a:lstStyle/>
          <a:p>
            <a:pPr algn="ctr"/>
            <a:endParaRPr lang="ru-RU" dirty="0"/>
          </a:p>
        </p:txBody>
      </p:sp>
      <p:pic>
        <p:nvPicPr>
          <p:cNvPr id="4112" name="Picture 16" descr="arg-blue-left-tr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1341438"/>
            <a:ext cx="11906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17" descr="ani-bird_red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313" y="2708275"/>
            <a:ext cx="14398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Picture 19" descr="b1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25" y="5013325"/>
            <a:ext cx="1154113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9" name="Picture 23" descr="b1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388" y="5516563"/>
            <a:ext cx="1020762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5435600" y="2636838"/>
            <a:ext cx="3384550" cy="1223962"/>
          </a:xfrm>
          <a:prstGeom prst="wedgeRoundRectCallout">
            <a:avLst>
              <a:gd name="adj1" fmla="val -72329"/>
              <a:gd name="adj2" fmla="val -10958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5508625" y="2781300"/>
            <a:ext cx="32400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008000"/>
                </a:solidFill>
                <a:latin typeface="Times New Roman" pitchFamily="18" charset="0"/>
              </a:rPr>
              <a:t>Ребята, берегите зрение!</a:t>
            </a:r>
          </a:p>
        </p:txBody>
      </p:sp>
      <p:pic>
        <p:nvPicPr>
          <p:cNvPr id="4128" name="Picture 32" descr="B_Fly31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7628801">
            <a:off x="1287463" y="2536825"/>
            <a:ext cx="1143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9" name="Picture 33" descr="B_Fly21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-7959049">
            <a:off x="7138194" y="3599656"/>
            <a:ext cx="1368425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0" name="Picture 34" descr="B_Fly14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59113" y="2565400"/>
            <a:ext cx="14414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1" name="Picture 35" descr="b11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87450" y="5516563"/>
            <a:ext cx="9953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2" name="Picture 36" descr="b11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92725" y="5157788"/>
            <a:ext cx="9953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34" name="AutoShape 38"/>
          <p:cNvSpPr>
            <a:spLocks noChangeArrowheads="1"/>
          </p:cNvSpPr>
          <p:nvPr/>
        </p:nvSpPr>
        <p:spPr bwMode="auto">
          <a:xfrm rot="-10406119">
            <a:off x="169227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E6F9"/>
              </a:gs>
            </a:gsLst>
            <a:lin ang="5400000" scaled="1"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rot="10800000"/>
          <a:lstStyle/>
          <a:p>
            <a:pPr algn="ctr"/>
            <a:endParaRPr lang="ru-RU" dirty="0"/>
          </a:p>
        </p:txBody>
      </p:sp>
      <p:pic>
        <p:nvPicPr>
          <p:cNvPr id="4136" name="Picture 4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123.wav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9000"/>
                            </p:stCondLst>
                            <p:childTnLst>
                              <p:par>
                                <p:cTn id="99" presetID="37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 0.06806 L -0.18107 0.21528 C -0.21649 0.24861 -0.26927 0.26759 -0.32447 0.26759 C -0.38767 0.26759 -0.43784 0.24861 -0.47326 0.21528 L -0.64184 0.06806 " pathEditMode="relative" rAng="0" ptsTypes="FffFF">
                                      <p:cBhvr>
                                        <p:cTn id="10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02" presetID="4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747 0.06806 L -0.48473 0.00533 C -0.44827 -0.00856 -0.3941 -0.01597 -0.3375 -0.01597 C -0.27292 -0.01597 -0.22153 -0.00856 -0.18507 0.00533 L -0.01181 0.06806 " pathEditMode="relative" rAng="0" ptsTypes="FffFF">
                                      <p:cBhvr>
                                        <p:cTn id="10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30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6000"/>
                            </p:stCondLst>
                            <p:childTnLst>
                              <p:par>
                                <p:cTn id="110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1000"/>
                            </p:stCondLst>
                            <p:childTnLst>
                              <p:par>
                                <p:cTn id="11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3000"/>
                            </p:stCondLst>
                            <p:childTnLst>
                              <p:par>
                                <p:cTn id="12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20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20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5000"/>
                            </p:stCondLst>
                            <p:childTnLst>
                              <p:par>
                                <p:cTn id="129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20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20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80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90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00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10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4000"/>
                            </p:stCondLst>
                            <p:childTnLst>
                              <p:par>
                                <p:cTn id="15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45000"/>
                            </p:stCondLst>
                            <p:childTnLst>
                              <p:par>
                                <p:cTn id="16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169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-0.11458 C 0.05781 -0.10833 0.10955 -0.02917 0.10504 0.06273 C 0.10052 0.15463 0.04097 0.22361 -0.02795 0.21759 C -0.09705 0.21157 -0.14861 0.13171 -0.1441 0.04028 C -0.13941 -0.05185 -0.07986 -0.12083 -0.01111 -0.11458 Z " pathEditMode="relative" rAng="234174" ptsTypes="fffff">
                                      <p:cBhvr>
                                        <p:cTn id="170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1000"/>
                            </p:stCondLst>
                            <p:childTnLst>
                              <p:par>
                                <p:cTn id="17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3000"/>
                            </p:stCondLst>
                            <p:childTnLst>
                              <p:par>
                                <p:cTn id="177" presetID="7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2 0.05741 L 0.0382 -0.2581 L -0.18715 -0.2581 L -0.18715 0.05741 L 0.0382 0.05741 Z " pathEditMode="relative" rAng="16200000" ptsTypes="FFFFF">
                                      <p:cBhvr>
                                        <p:cTn id="178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7000"/>
                            </p:stCondLst>
                            <p:childTnLst>
                              <p:par>
                                <p:cTn id="1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36"/>
                </p:tgtEl>
              </p:cMediaNode>
            </p:audio>
          </p:childTnLst>
        </p:cTn>
      </p:par>
    </p:tnLst>
    <p:bldLst>
      <p:bldP spid="4100" grpId="0" animBg="1"/>
      <p:bldP spid="4100" grpId="1" animBg="1"/>
      <p:bldP spid="4101" grpId="0" animBg="1"/>
      <p:bldP spid="4101" grpId="1" animBg="1"/>
      <p:bldP spid="4101" grpId="2" animBg="1"/>
      <p:bldP spid="4102" grpId="0" animBg="1"/>
      <p:bldP spid="4102" grpId="1" animBg="1"/>
      <p:bldP spid="4103" grpId="0" animBg="1"/>
      <p:bldP spid="4103" grpId="1" animBg="1"/>
      <p:bldP spid="4104" grpId="0" animBg="1"/>
      <p:bldP spid="4104" grpId="1" animBg="1"/>
      <p:bldP spid="4105" grpId="0" animBg="1"/>
      <p:bldP spid="4105" grpId="1" animBg="1"/>
      <p:bldP spid="4106" grpId="0" animBg="1"/>
      <p:bldP spid="4106" grpId="1" animBg="1"/>
      <p:bldP spid="4107" grpId="0" animBg="1"/>
      <p:bldP spid="4107" grpId="1" animBg="1"/>
      <p:bldP spid="4108" grpId="0" animBg="1"/>
      <p:bldP spid="4108" grpId="1" animBg="1"/>
      <p:bldP spid="4109" grpId="0" animBg="1"/>
      <p:bldP spid="4109" grpId="1" animBg="1"/>
      <p:bldP spid="4110" grpId="0" animBg="1"/>
      <p:bldP spid="4110" grpId="1" animBg="1"/>
      <p:bldP spid="4111" grpId="0" animBg="1"/>
      <p:bldP spid="4111" grpId="1" animBg="1"/>
      <p:bldP spid="4124" grpId="0" animBg="1"/>
      <p:bldP spid="4124" grpId="1" animBg="1"/>
      <p:bldP spid="4125" grpId="0"/>
      <p:bldP spid="4125" grpId="1"/>
      <p:bldP spid="4134" grpId="0" animBg="1"/>
      <p:bldP spid="413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395288" y="188913"/>
            <a:ext cx="8280400" cy="1800225"/>
          </a:xfrm>
          <a:prstGeom prst="horizontalScroll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 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Соедините фигуры!</a:t>
            </a:r>
          </a:p>
          <a:p>
            <a:pPr algn="ctr"/>
            <a:endParaRPr lang="ru-RU" sz="3600" b="1">
              <a:latin typeface="Times New Roman" pitchFamily="18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235825" y="2565400"/>
            <a:ext cx="1009650" cy="1266825"/>
            <a:chOff x="4649" y="1525"/>
            <a:chExt cx="636" cy="798"/>
          </a:xfrm>
        </p:grpSpPr>
        <p:pic>
          <p:nvPicPr>
            <p:cNvPr id="21530" name="Picture 5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49" y="1525"/>
              <a:ext cx="636" cy="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38" name="Rectangle 6"/>
            <p:cNvSpPr>
              <a:spLocks noChangeArrowheads="1"/>
            </p:cNvSpPr>
            <p:nvPr/>
          </p:nvSpPr>
          <p:spPr bwMode="auto">
            <a:xfrm>
              <a:off x="4694" y="1661"/>
              <a:ext cx="317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4400" b="1" dirty="0" smtClean="0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О</a:t>
              </a:r>
              <a:endParaRPr lang="ru-RU" sz="4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364163" y="2565400"/>
            <a:ext cx="990600" cy="1285875"/>
            <a:chOff x="3515" y="1525"/>
            <a:chExt cx="624" cy="810"/>
          </a:xfrm>
        </p:grpSpPr>
        <p:pic>
          <p:nvPicPr>
            <p:cNvPr id="21528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15" y="1525"/>
              <a:ext cx="624" cy="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41" name="Rectangle 9"/>
            <p:cNvSpPr>
              <a:spLocks noChangeArrowheads="1"/>
            </p:cNvSpPr>
            <p:nvPr/>
          </p:nvSpPr>
          <p:spPr bwMode="auto">
            <a:xfrm>
              <a:off x="3560" y="1616"/>
              <a:ext cx="317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4400" b="1" dirty="0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Р</a:t>
              </a: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635375" y="2636838"/>
            <a:ext cx="1095375" cy="1247775"/>
            <a:chOff x="2472" y="1570"/>
            <a:chExt cx="690" cy="786"/>
          </a:xfrm>
        </p:grpSpPr>
        <p:pic>
          <p:nvPicPr>
            <p:cNvPr id="21526" name="Picture 1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72" y="1570"/>
              <a:ext cx="690" cy="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44" name="Rectangle 12"/>
            <p:cNvSpPr>
              <a:spLocks noChangeArrowheads="1"/>
            </p:cNvSpPr>
            <p:nvPr/>
          </p:nvSpPr>
          <p:spPr bwMode="auto">
            <a:xfrm>
              <a:off x="2517" y="1661"/>
              <a:ext cx="317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4400" b="1" dirty="0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Б</a:t>
              </a: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23850" y="2636838"/>
            <a:ext cx="971550" cy="1223962"/>
            <a:chOff x="431" y="1570"/>
            <a:chExt cx="612" cy="786"/>
          </a:xfrm>
        </p:grpSpPr>
        <p:pic>
          <p:nvPicPr>
            <p:cNvPr id="21524" name="Picture 1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1" y="1570"/>
              <a:ext cx="612" cy="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47" name="Rectangle 15"/>
            <p:cNvSpPr>
              <a:spLocks noChangeArrowheads="1"/>
            </p:cNvSpPr>
            <p:nvPr/>
          </p:nvSpPr>
          <p:spPr bwMode="auto">
            <a:xfrm>
              <a:off x="476" y="1706"/>
              <a:ext cx="317" cy="4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4400" b="1" dirty="0" smtClean="0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Д</a:t>
              </a:r>
              <a:endParaRPr lang="ru-RU" sz="4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1979613" y="2636838"/>
            <a:ext cx="933450" cy="1190625"/>
            <a:chOff x="1429" y="1570"/>
            <a:chExt cx="588" cy="750"/>
          </a:xfrm>
        </p:grpSpPr>
        <p:pic>
          <p:nvPicPr>
            <p:cNvPr id="21522" name="Picture 17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29" y="1570"/>
              <a:ext cx="588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50" name="Rectangle 18"/>
            <p:cNvSpPr>
              <a:spLocks noChangeArrowheads="1"/>
            </p:cNvSpPr>
            <p:nvPr/>
          </p:nvSpPr>
          <p:spPr bwMode="auto">
            <a:xfrm>
              <a:off x="1474" y="1706"/>
              <a:ext cx="317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4400" b="1" dirty="0" smtClean="0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О</a:t>
              </a:r>
              <a:endParaRPr lang="ru-RU" sz="4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3779838" y="4508500"/>
            <a:ext cx="1114425" cy="1295400"/>
            <a:chOff x="1837" y="1888"/>
            <a:chExt cx="702" cy="816"/>
          </a:xfrm>
        </p:grpSpPr>
        <p:pic>
          <p:nvPicPr>
            <p:cNvPr id="21520" name="Picture 23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37" y="1888"/>
              <a:ext cx="702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56" name="Rectangle 24"/>
            <p:cNvSpPr>
              <a:spLocks noChangeArrowheads="1"/>
            </p:cNvSpPr>
            <p:nvPr/>
          </p:nvSpPr>
          <p:spPr bwMode="auto">
            <a:xfrm>
              <a:off x="2154" y="2069"/>
              <a:ext cx="317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4400" b="1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3</a:t>
              </a:r>
            </a:p>
          </p:txBody>
        </p:sp>
      </p:grpSp>
      <p:pic>
        <p:nvPicPr>
          <p:cNvPr id="44057" name="Picture 2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1725" y="4581525"/>
            <a:ext cx="12668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29"/>
          <p:cNvGrpSpPr>
            <a:grpSpLocks/>
          </p:cNvGrpSpPr>
          <p:nvPr/>
        </p:nvGrpSpPr>
        <p:grpSpPr bwMode="auto">
          <a:xfrm>
            <a:off x="1763713" y="4581525"/>
            <a:ext cx="1495425" cy="1303338"/>
            <a:chOff x="2064" y="2432"/>
            <a:chExt cx="942" cy="867"/>
          </a:xfrm>
        </p:grpSpPr>
        <p:sp>
          <p:nvSpPr>
            <p:cNvPr id="44062" name="Rectangle 30"/>
            <p:cNvSpPr>
              <a:spLocks noChangeArrowheads="1"/>
            </p:cNvSpPr>
            <p:nvPr/>
          </p:nvSpPr>
          <p:spPr bwMode="auto">
            <a:xfrm>
              <a:off x="2562" y="2568"/>
              <a:ext cx="317" cy="5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4400" b="1">
                  <a:solidFill>
                    <a:srgbClr val="3333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2</a:t>
              </a:r>
            </a:p>
          </p:txBody>
        </p:sp>
        <p:pic>
          <p:nvPicPr>
            <p:cNvPr id="21519" name="Picture 31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64" y="2432"/>
              <a:ext cx="942" cy="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4064" name="Picture 3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0" y="4508500"/>
            <a:ext cx="12096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66" name="Picture 34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4508500"/>
            <a:ext cx="103822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65896E-6 L -0.32865 -0.283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" y="-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21387E-6 L -0.55746 -0.29225 " pathEditMode="relative" rAng="0" ptsTypes="AA">
                                      <p:cBhvr>
                                        <p:cTn id="57" dur="1000" fill="hold"/>
                                        <p:tgtEl>
                                          <p:spTgt spid="44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" y="-1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3.69942E-6 L 0.42187 -0.2837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4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-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9.24855E-7 L 0.41441 -0.2941 " pathEditMode="relative" rAng="0" ptsTypes="AA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3.58382E-6 L 0.22222 -0.29549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-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044575"/>
          </a:xfrm>
        </p:spPr>
        <p:txBody>
          <a:bodyPr/>
          <a:lstStyle/>
          <a:p>
            <a:r>
              <a:rPr lang="ru-RU" sz="4000"/>
              <a:t>Прямоугольник в жизни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356100" y="1557338"/>
            <a:ext cx="4330700" cy="4568825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sz="1800"/>
              <a:t>1. За основу строительства дома берут прямоугольник</a:t>
            </a:r>
          </a:p>
          <a:p>
            <a:pPr marL="609600" indent="-609600"/>
            <a:endParaRPr lang="ru-RU" sz="1800"/>
          </a:p>
          <a:p>
            <a:pPr marL="609600" indent="-609600">
              <a:buFontTx/>
              <a:buNone/>
            </a:pPr>
            <a:endParaRPr lang="ru-RU" sz="1800"/>
          </a:p>
          <a:p>
            <a:pPr marL="609600" indent="-609600">
              <a:buFontTx/>
              <a:buNone/>
            </a:pPr>
            <a:r>
              <a:rPr lang="ru-RU" sz="1800"/>
              <a:t>2. Двери нашей школы</a:t>
            </a:r>
          </a:p>
          <a:p>
            <a:pPr marL="609600" indent="-609600">
              <a:buFontTx/>
              <a:buNone/>
            </a:pPr>
            <a:endParaRPr lang="ru-RU" sz="1800"/>
          </a:p>
          <a:p>
            <a:pPr marL="609600" indent="-609600">
              <a:buFontTx/>
              <a:buNone/>
            </a:pPr>
            <a:endParaRPr lang="ru-RU" sz="1800"/>
          </a:p>
          <a:p>
            <a:pPr marL="609600" indent="-609600">
              <a:buFontTx/>
              <a:buNone/>
            </a:pPr>
            <a:endParaRPr lang="ru-RU" sz="1800"/>
          </a:p>
          <a:p>
            <a:pPr marL="609600" indent="-609600">
              <a:buFontTx/>
              <a:buNone/>
            </a:pPr>
            <a:r>
              <a:rPr lang="ru-RU" sz="1800"/>
              <a:t>3. Бетонные плиты</a:t>
            </a:r>
          </a:p>
          <a:p>
            <a:pPr marL="609600" indent="-609600">
              <a:buFontTx/>
              <a:buNone/>
            </a:pPr>
            <a:endParaRPr lang="ru-RU" sz="1800"/>
          </a:p>
          <a:p>
            <a:pPr marL="609600" indent="-609600">
              <a:buFontTx/>
              <a:buNone/>
            </a:pPr>
            <a:endParaRPr lang="ru-RU" sz="1800"/>
          </a:p>
          <a:p>
            <a:pPr marL="609600" indent="-609600">
              <a:buFontTx/>
              <a:buNone/>
            </a:pPr>
            <a:r>
              <a:rPr lang="ru-RU" sz="1800"/>
              <a:t>4. Окна в доме </a:t>
            </a:r>
          </a:p>
        </p:txBody>
      </p:sp>
      <p:pic>
        <p:nvPicPr>
          <p:cNvPr id="44037" name="Picture 5" descr="Photo-0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628775"/>
            <a:ext cx="2665413" cy="1295400"/>
          </a:xfrm>
          <a:prstGeom prst="rect">
            <a:avLst/>
          </a:prstGeom>
          <a:noFill/>
        </p:spPr>
      </p:pic>
      <p:pic>
        <p:nvPicPr>
          <p:cNvPr id="44038" name="Picture 6" descr="ок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5373688"/>
            <a:ext cx="2879725" cy="1320800"/>
          </a:xfrm>
          <a:prstGeom prst="rect">
            <a:avLst/>
          </a:prstGeom>
          <a:noFill/>
        </p:spPr>
      </p:pic>
      <p:sp>
        <p:nvSpPr>
          <p:cNvPr id="44040" name="Line 8"/>
          <p:cNvSpPr>
            <a:spLocks noChangeShapeType="1"/>
          </p:cNvSpPr>
          <p:nvPr/>
        </p:nvSpPr>
        <p:spPr bwMode="auto">
          <a:xfrm flipH="1">
            <a:off x="3492500" y="1773238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 flipH="1">
            <a:off x="4356100" y="32131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 flipH="1">
            <a:off x="4284663" y="558958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3" name="Line 11"/>
          <p:cNvSpPr>
            <a:spLocks noChangeShapeType="1"/>
          </p:cNvSpPr>
          <p:nvPr/>
        </p:nvSpPr>
        <p:spPr bwMode="auto">
          <a:xfrm flipH="1">
            <a:off x="3419475" y="4581525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4044" name="Picture 12" descr="PICT20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44900"/>
            <a:ext cx="2159000" cy="1662113"/>
          </a:xfrm>
          <a:prstGeom prst="rect">
            <a:avLst/>
          </a:prstGeom>
          <a:noFill/>
        </p:spPr>
      </p:pic>
      <p:sp>
        <p:nvSpPr>
          <p:cNvPr id="44045" name="Line 13"/>
          <p:cNvSpPr>
            <a:spLocks noChangeShapeType="1"/>
          </p:cNvSpPr>
          <p:nvPr/>
        </p:nvSpPr>
        <p:spPr bwMode="auto">
          <a:xfrm flipH="1">
            <a:off x="1187450" y="4005263"/>
            <a:ext cx="43180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6" name="Line 14"/>
          <p:cNvSpPr>
            <a:spLocks noChangeShapeType="1"/>
          </p:cNvSpPr>
          <p:nvPr/>
        </p:nvSpPr>
        <p:spPr bwMode="auto">
          <a:xfrm flipH="1">
            <a:off x="2484438" y="2205038"/>
            <a:ext cx="2159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7" name="Line 15"/>
          <p:cNvSpPr>
            <a:spLocks noChangeShapeType="1"/>
          </p:cNvSpPr>
          <p:nvPr/>
        </p:nvSpPr>
        <p:spPr bwMode="auto">
          <a:xfrm flipH="1">
            <a:off x="1835150" y="1989138"/>
            <a:ext cx="358775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4048" name="Picture 16" descr="PICT207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975" y="2565400"/>
            <a:ext cx="1817688" cy="1871663"/>
          </a:xfrm>
          <a:prstGeom prst="rect">
            <a:avLst/>
          </a:prstGeom>
          <a:noFill/>
        </p:spPr>
      </p:pic>
      <p:sp>
        <p:nvSpPr>
          <p:cNvPr id="44049" name="Line 17"/>
          <p:cNvSpPr>
            <a:spLocks noChangeShapeType="1"/>
          </p:cNvSpPr>
          <p:nvPr/>
        </p:nvSpPr>
        <p:spPr bwMode="auto">
          <a:xfrm>
            <a:off x="2843213" y="3213100"/>
            <a:ext cx="144462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643438" y="260350"/>
            <a:ext cx="4043362" cy="5865813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endParaRPr lang="ru-RU" sz="1800"/>
          </a:p>
          <a:p>
            <a:pPr>
              <a:buFontTx/>
              <a:buNone/>
            </a:pPr>
            <a:r>
              <a:rPr lang="ru-RU" sz="1800"/>
              <a:t>5. Флаг</a:t>
            </a:r>
          </a:p>
          <a:p>
            <a:pPr>
              <a:buFontTx/>
              <a:buNone/>
            </a:pPr>
            <a:endParaRPr lang="ru-RU" sz="1800"/>
          </a:p>
          <a:p>
            <a:pPr>
              <a:buFontTx/>
              <a:buNone/>
            </a:pPr>
            <a:endParaRPr lang="ru-RU" sz="1800"/>
          </a:p>
          <a:p>
            <a:pPr>
              <a:buFontTx/>
              <a:buNone/>
            </a:pPr>
            <a:endParaRPr lang="ru-RU" sz="1800"/>
          </a:p>
          <a:p>
            <a:pPr>
              <a:buFontTx/>
              <a:buNone/>
            </a:pPr>
            <a:r>
              <a:rPr lang="ru-RU" sz="1800"/>
              <a:t>6. Картины</a:t>
            </a:r>
          </a:p>
          <a:p>
            <a:pPr>
              <a:buFontTx/>
              <a:buNone/>
            </a:pPr>
            <a:endParaRPr lang="ru-RU" sz="1800"/>
          </a:p>
          <a:p>
            <a:pPr>
              <a:buFontTx/>
              <a:buNone/>
            </a:pPr>
            <a:endParaRPr lang="ru-RU" sz="1800"/>
          </a:p>
          <a:p>
            <a:pPr>
              <a:buFontTx/>
              <a:buNone/>
            </a:pPr>
            <a:endParaRPr lang="ru-RU" sz="1800"/>
          </a:p>
          <a:p>
            <a:pPr>
              <a:buFontTx/>
              <a:buNone/>
            </a:pPr>
            <a:endParaRPr lang="ru-RU" sz="1800"/>
          </a:p>
          <a:p>
            <a:pPr>
              <a:buFontTx/>
              <a:buNone/>
            </a:pPr>
            <a:r>
              <a:rPr lang="ru-RU" sz="1800"/>
              <a:t>7. Книги</a:t>
            </a:r>
          </a:p>
          <a:p>
            <a:pPr>
              <a:buFontTx/>
              <a:buNone/>
            </a:pPr>
            <a:endParaRPr lang="ru-RU" sz="1800"/>
          </a:p>
          <a:p>
            <a:pPr>
              <a:buFontTx/>
              <a:buNone/>
            </a:pPr>
            <a:endParaRPr lang="ru-RU" sz="1800"/>
          </a:p>
          <a:p>
            <a:pPr>
              <a:buFontTx/>
              <a:buNone/>
            </a:pPr>
            <a:endParaRPr lang="ru-RU" sz="1800"/>
          </a:p>
          <a:p>
            <a:pPr>
              <a:buFontTx/>
              <a:buNone/>
            </a:pPr>
            <a:endParaRPr lang="ru-RU" sz="1800"/>
          </a:p>
          <a:p>
            <a:pPr>
              <a:buFontTx/>
              <a:buNone/>
            </a:pPr>
            <a:r>
              <a:rPr lang="ru-RU" sz="1800"/>
              <a:t>8. Фотоаппарат </a:t>
            </a:r>
          </a:p>
          <a:p>
            <a:pPr>
              <a:buFontTx/>
              <a:buNone/>
            </a:pPr>
            <a:r>
              <a:rPr lang="ru-RU" sz="1800"/>
              <a:t>      И многое другое……..</a:t>
            </a:r>
          </a:p>
        </p:txBody>
      </p:sp>
      <p:pic>
        <p:nvPicPr>
          <p:cNvPr id="45060" name="Picture 4" descr="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5229225"/>
            <a:ext cx="1943100" cy="1512888"/>
          </a:xfrm>
          <a:prstGeom prst="rect">
            <a:avLst/>
          </a:prstGeom>
          <a:noFill/>
        </p:spPr>
      </p:pic>
      <p:sp>
        <p:nvSpPr>
          <p:cNvPr id="45063" name="Line 7"/>
          <p:cNvSpPr>
            <a:spLocks noChangeShapeType="1"/>
          </p:cNvSpPr>
          <p:nvPr/>
        </p:nvSpPr>
        <p:spPr bwMode="auto">
          <a:xfrm flipH="1">
            <a:off x="3203575" y="5445125"/>
            <a:ext cx="21590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65" name="Line 9"/>
          <p:cNvSpPr>
            <a:spLocks noChangeShapeType="1"/>
          </p:cNvSpPr>
          <p:nvPr/>
        </p:nvSpPr>
        <p:spPr bwMode="auto">
          <a:xfrm flipH="1">
            <a:off x="4140200" y="544512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5066" name="Picture 10" descr="tunis_fla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88913"/>
            <a:ext cx="3095625" cy="1439862"/>
          </a:xfrm>
          <a:prstGeom prst="rect">
            <a:avLst/>
          </a:prstGeom>
          <a:noFill/>
        </p:spPr>
      </p:pic>
      <p:sp>
        <p:nvSpPr>
          <p:cNvPr id="45067" name="Line 11"/>
          <p:cNvSpPr>
            <a:spLocks noChangeShapeType="1"/>
          </p:cNvSpPr>
          <p:nvPr/>
        </p:nvSpPr>
        <p:spPr bwMode="auto">
          <a:xfrm flipH="1">
            <a:off x="4427538" y="105251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5068" name="Picture 12" descr="PICT21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1773238"/>
            <a:ext cx="2232025" cy="1512887"/>
          </a:xfrm>
          <a:prstGeom prst="rect">
            <a:avLst/>
          </a:prstGeom>
          <a:noFill/>
        </p:spPr>
      </p:pic>
      <p:sp>
        <p:nvSpPr>
          <p:cNvPr id="45070" name="Line 14"/>
          <p:cNvSpPr>
            <a:spLocks noChangeShapeType="1"/>
          </p:cNvSpPr>
          <p:nvPr/>
        </p:nvSpPr>
        <p:spPr bwMode="auto">
          <a:xfrm flipH="1">
            <a:off x="3132138" y="2133600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5071" name="Picture 15" descr="PICT210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4438" y="2565400"/>
            <a:ext cx="1830387" cy="2519363"/>
          </a:xfrm>
          <a:prstGeom prst="rect">
            <a:avLst/>
          </a:prstGeom>
          <a:noFill/>
        </p:spPr>
      </p:pic>
      <p:sp>
        <p:nvSpPr>
          <p:cNvPr id="45073" name="Line 17"/>
          <p:cNvSpPr>
            <a:spLocks noChangeShapeType="1"/>
          </p:cNvSpPr>
          <p:nvPr/>
        </p:nvSpPr>
        <p:spPr bwMode="auto">
          <a:xfrm flipH="1">
            <a:off x="4500563" y="40767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 descr="Изображение:Pyramide Kheo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3075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3076" name="Picture 2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10800000" flipH="1" flipV="1">
            <a:off x="500034" y="5488909"/>
            <a:ext cx="7143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Спасибо за урок!</a:t>
            </a:r>
            <a:endParaRPr lang="ru-RU" sz="6600" b="1" kern="10" dirty="0">
              <a:ln w="9525">
                <a:noFill/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G:\ОЛя\твои документы\Мои документы\Мамулечка\рисунки информатика\book3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67200" y="3948906"/>
            <a:ext cx="609600" cy="3619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1857364"/>
            <a:ext cx="82153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         </a:t>
            </a:r>
            <a:r>
              <a:rPr lang="ru-RU" sz="3600" b="1" dirty="0" smtClean="0">
                <a:solidFill>
                  <a:schemeClr val="tx2"/>
                </a:solidFill>
              </a:rPr>
              <a:t>Орешек знаний твёрд, но всё же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          Мы не привыкли отступать.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          Нам расколоть его поможет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          Желание: «Хочу всё знать».</a:t>
            </a:r>
            <a:endParaRPr lang="ru-RU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450" y="1392238"/>
            <a:ext cx="2232025" cy="16573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" name="Трапеция 2"/>
          <p:cNvSpPr/>
          <p:nvPr/>
        </p:nvSpPr>
        <p:spPr>
          <a:xfrm>
            <a:off x="657225" y="4149725"/>
            <a:ext cx="1657350" cy="1295400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3</a:t>
            </a:r>
            <a:r>
              <a:rPr lang="ru-RU" sz="3200" b="1" dirty="0">
                <a:solidFill>
                  <a:schemeClr val="tx1"/>
                </a:solidFill>
              </a:rPr>
              <a:t>3</a:t>
            </a:r>
            <a:r>
              <a:rPr lang="ru-RU" sz="3200" b="1" dirty="0">
                <a:solidFill>
                  <a:srgbClr val="FF0000"/>
                </a:solidFill>
              </a:rPr>
              <a:t>33</a:t>
            </a:r>
          </a:p>
        </p:txBody>
      </p:sp>
      <p:sp>
        <p:nvSpPr>
          <p:cNvPr id="4" name="Параллелограмм 3"/>
          <p:cNvSpPr/>
          <p:nvPr/>
        </p:nvSpPr>
        <p:spPr>
          <a:xfrm>
            <a:off x="3098800" y="4581525"/>
            <a:ext cx="1728788" cy="1584325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5" name="Правильный пятиугольник 4"/>
          <p:cNvSpPr/>
          <p:nvPr/>
        </p:nvSpPr>
        <p:spPr>
          <a:xfrm>
            <a:off x="6561138" y="457200"/>
            <a:ext cx="2089150" cy="1871663"/>
          </a:xfrm>
          <a:prstGeom prst="pentag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" name="Ромб 5"/>
          <p:cNvSpPr/>
          <p:nvPr/>
        </p:nvSpPr>
        <p:spPr>
          <a:xfrm>
            <a:off x="4400550" y="1717675"/>
            <a:ext cx="2160588" cy="2519363"/>
          </a:xfrm>
          <a:prstGeom prst="diamond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5</a:t>
            </a:r>
          </a:p>
        </p:txBody>
      </p:sp>
      <p:pic>
        <p:nvPicPr>
          <p:cNvPr id="10247" name="Picture 5" descr="Alien_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8500" y="3121025"/>
            <a:ext cx="20129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1"/>
                </a:solidFill>
              </a:rPr>
              <a:t>Четырехугольники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10249" name="Picture 2" descr="C:\Documents and Settings\Пользователь\Local Settings\Temporary Internet Files\Content.IE5\BJAM0DKJ\MC90034448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5478463"/>
            <a:ext cx="1811338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3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85900" y="5891213"/>
            <a:ext cx="1420813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4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57163" y="5891213"/>
            <a:ext cx="1419226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5" descr="C:\Documents and Settings\Пользователь\Local Settings\Temporary Internet Files\Content.IE5\E9262TSG\MC90034451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89400" y="5891213"/>
            <a:ext cx="14192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 noChangeAspect="1"/>
          </p:cNvSpPr>
          <p:nvPr>
            <p:ph type="ctrTitle"/>
          </p:nvPr>
        </p:nvSpPr>
        <p:spPr>
          <a:xfrm>
            <a:off x="683568" y="1628800"/>
            <a:ext cx="7920880" cy="401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 noChangeAspect="1"/>
          </p:cNvSpPr>
          <p:nvPr>
            <p:ph type="ctrTitle"/>
          </p:nvPr>
        </p:nvSpPr>
        <p:spPr>
          <a:xfrm>
            <a:off x="1500166" y="1850212"/>
            <a:ext cx="6000792" cy="343617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Прямоугольник.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149003" y="415366"/>
            <a:ext cx="6613087" cy="347602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Тема урока: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 урока: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узнать, какой четырехугольник называется прямоугольником,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 находить прямоугольники среди других геометрических фигур, 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чертить прямоугольники</a:t>
            </a:r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4" name="Picture 4" descr="j028887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572008"/>
            <a:ext cx="1511300" cy="180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468313" y="250825"/>
            <a:ext cx="8280400" cy="1952625"/>
          </a:xfrm>
          <a:prstGeom prst="horizontalScroll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>
                <a:latin typeface="Times New Roman" pitchFamily="18" charset="0"/>
              </a:rPr>
              <a:t>Сколько прямоугольников на рисунке?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</a:rPr>
              <a:t>Работа в парах.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411413" y="3141663"/>
            <a:ext cx="4248150" cy="1439862"/>
            <a:chOff x="1156" y="1797"/>
            <a:chExt cx="3765" cy="1270"/>
          </a:xfrm>
        </p:grpSpPr>
        <p:sp>
          <p:nvSpPr>
            <p:cNvPr id="18444" name="Rectangle 6"/>
            <p:cNvSpPr>
              <a:spLocks noChangeArrowheads="1"/>
            </p:cNvSpPr>
            <p:nvPr/>
          </p:nvSpPr>
          <p:spPr bwMode="auto">
            <a:xfrm>
              <a:off x="1156" y="1797"/>
              <a:ext cx="1316" cy="1270"/>
            </a:xfrm>
            <a:prstGeom prst="rect">
              <a:avLst/>
            </a:prstGeom>
            <a:solidFill>
              <a:srgbClr val="00CCFF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5" name="Rectangle 7"/>
            <p:cNvSpPr>
              <a:spLocks noChangeArrowheads="1"/>
            </p:cNvSpPr>
            <p:nvPr/>
          </p:nvSpPr>
          <p:spPr bwMode="auto">
            <a:xfrm>
              <a:off x="2472" y="1797"/>
              <a:ext cx="2449" cy="1270"/>
            </a:xfrm>
            <a:prstGeom prst="rect">
              <a:avLst/>
            </a:prstGeom>
            <a:solidFill>
              <a:srgbClr val="00CCFF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2411413" y="3141663"/>
            <a:ext cx="1512887" cy="1441450"/>
          </a:xfrm>
          <a:prstGeom prst="rect">
            <a:avLst/>
          </a:prstGeom>
          <a:solidFill>
            <a:srgbClr val="00CCFF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-0.11537 L 0.004 -0.34636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  <p:bldP spid="18437" grpId="1" animBg="1"/>
      <p:bldP spid="18437" grpId="2" animBg="1"/>
      <p:bldP spid="18457" grpId="0" animBg="1"/>
      <p:bldP spid="18457" grpId="1" animBg="1"/>
      <p:bldP spid="18457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2411413" y="3141663"/>
            <a:ext cx="1484312" cy="1439862"/>
          </a:xfrm>
          <a:prstGeom prst="rect">
            <a:avLst/>
          </a:prstGeom>
          <a:solidFill>
            <a:srgbClr val="00CCFF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2411413" y="3141663"/>
            <a:ext cx="1512887" cy="144145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9467" name="Rectangle 24"/>
          <p:cNvSpPr>
            <a:spLocks noChangeArrowheads="1"/>
          </p:cNvSpPr>
          <p:nvPr/>
        </p:nvSpPr>
        <p:spPr bwMode="auto">
          <a:xfrm>
            <a:off x="3924300" y="3141663"/>
            <a:ext cx="2735263" cy="1441450"/>
          </a:xfrm>
          <a:prstGeom prst="rect">
            <a:avLst/>
          </a:prstGeom>
          <a:solidFill>
            <a:srgbClr val="00CCFF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924300" y="3141663"/>
            <a:ext cx="2735263" cy="1439862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2411413" y="3141663"/>
            <a:ext cx="4248150" cy="144145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3929058" y="3143248"/>
            <a:ext cx="2735263" cy="1441450"/>
          </a:xfrm>
          <a:prstGeom prst="rect">
            <a:avLst/>
          </a:prstGeom>
          <a:solidFill>
            <a:srgbClr val="00CCFF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advClick="0"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60116E-6 L 0 -0.335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04 0.08393 L 0.14965 0.262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6 0.11515 L -0.19288 0.2830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3" grpId="0" animBg="1"/>
      <p:bldP spid="20487" grpId="0" animBg="1"/>
      <p:bldP spid="2050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990600"/>
            <a:ext cx="7467600" cy="2057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Стороны мои все 		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углы все 		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0400" y="3048000"/>
            <a:ext cx="2895600" cy="2743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76200"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convex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/>
              <a:t>  </a:t>
            </a:r>
            <a:r>
              <a:rPr lang="ru-RU" sz="4400" b="1" dirty="0" smtClean="0"/>
              <a:t> квадрат</a:t>
            </a:r>
            <a:endParaRPr lang="ru-RU" sz="4400" b="1" dirty="0"/>
          </a:p>
        </p:txBody>
      </p:sp>
      <p:pic>
        <p:nvPicPr>
          <p:cNvPr id="4" name="Picture 4" descr="j028887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571480"/>
            <a:ext cx="1785950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6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180</TotalTime>
  <Words>137</Words>
  <Application>Microsoft Office PowerPoint</Application>
  <PresentationFormat>Экран (4:3)</PresentationFormat>
  <Paragraphs>62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Слайд 2</vt:lpstr>
      <vt:lpstr>Четырехугольники</vt:lpstr>
      <vt:lpstr>Слайд 4</vt:lpstr>
      <vt:lpstr>Прямоугольник. </vt:lpstr>
      <vt:lpstr>Задачи урока:</vt:lpstr>
      <vt:lpstr>Слайд 7</vt:lpstr>
      <vt:lpstr>Слайд 8</vt:lpstr>
      <vt:lpstr>Слайд 9</vt:lpstr>
      <vt:lpstr>Слайд 10</vt:lpstr>
      <vt:lpstr>Слайд 11</vt:lpstr>
      <vt:lpstr>Прямоугольник в жизни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user</cp:lastModifiedBy>
  <cp:revision>21</cp:revision>
  <dcterms:created xsi:type="dcterms:W3CDTF">2015-01-09T06:47:09Z</dcterms:created>
  <dcterms:modified xsi:type="dcterms:W3CDTF">2021-11-30T11:49:31Z</dcterms:modified>
</cp:coreProperties>
</file>