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E9CF"/>
    <a:srgbClr val="00FF00"/>
    <a:srgbClr val="FF2F2F"/>
    <a:srgbClr val="0000CC"/>
    <a:srgbClr val="3399FF"/>
    <a:srgbClr val="1B06B6"/>
    <a:srgbClr val="0408A4"/>
    <a:srgbClr val="26E806"/>
    <a:srgbClr val="FFFF00"/>
    <a:srgbClr val="E10D7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52" d="100"/>
          <a:sy n="52" d="100"/>
        </p:scale>
        <p:origin x="-1674" y="-5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35FEC-4478-4802-A5D2-FF52A1919457}" type="datetimeFigureOut">
              <a:rPr lang="ru-RU" smtClean="0"/>
              <a:pPr/>
              <a:t>08.02.2010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FAE87-B367-4BD3-9478-0B2CF2F815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35FEC-4478-4802-A5D2-FF52A1919457}" type="datetimeFigureOut">
              <a:rPr lang="ru-RU" smtClean="0"/>
              <a:pPr/>
              <a:t>08.02.2010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FAE87-B367-4BD3-9478-0B2CF2F815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35FEC-4478-4802-A5D2-FF52A1919457}" type="datetimeFigureOut">
              <a:rPr lang="ru-RU" smtClean="0"/>
              <a:pPr/>
              <a:t>08.02.2010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FAE87-B367-4BD3-9478-0B2CF2F815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35FEC-4478-4802-A5D2-FF52A1919457}" type="datetimeFigureOut">
              <a:rPr lang="ru-RU" smtClean="0"/>
              <a:pPr/>
              <a:t>08.02.2010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FAE87-B367-4BD3-9478-0B2CF2F815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35FEC-4478-4802-A5D2-FF52A1919457}" type="datetimeFigureOut">
              <a:rPr lang="ru-RU" smtClean="0"/>
              <a:pPr/>
              <a:t>08.02.2010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FAE87-B367-4BD3-9478-0B2CF2F815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35FEC-4478-4802-A5D2-FF52A1919457}" type="datetimeFigureOut">
              <a:rPr lang="ru-RU" smtClean="0"/>
              <a:pPr/>
              <a:t>08.02.2010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FAE87-B367-4BD3-9478-0B2CF2F815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35FEC-4478-4802-A5D2-FF52A1919457}" type="datetimeFigureOut">
              <a:rPr lang="ru-RU" smtClean="0"/>
              <a:pPr/>
              <a:t>08.02.2010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FAE87-B367-4BD3-9478-0B2CF2F815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35FEC-4478-4802-A5D2-FF52A1919457}" type="datetimeFigureOut">
              <a:rPr lang="ru-RU" smtClean="0"/>
              <a:pPr/>
              <a:t>08.02.2010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FAE87-B367-4BD3-9478-0B2CF2F815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35FEC-4478-4802-A5D2-FF52A1919457}" type="datetimeFigureOut">
              <a:rPr lang="ru-RU" smtClean="0"/>
              <a:pPr/>
              <a:t>08.02.2010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FAE87-B367-4BD3-9478-0B2CF2F815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35FEC-4478-4802-A5D2-FF52A1919457}" type="datetimeFigureOut">
              <a:rPr lang="ru-RU" smtClean="0"/>
              <a:pPr/>
              <a:t>08.02.2010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FAE87-B367-4BD3-9478-0B2CF2F815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35FEC-4478-4802-A5D2-FF52A1919457}" type="datetimeFigureOut">
              <a:rPr lang="ru-RU" smtClean="0"/>
              <a:pPr/>
              <a:t>08.02.2010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FAE87-B367-4BD3-9478-0B2CF2F815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A35FEC-4478-4802-A5D2-FF52A1919457}" type="datetimeFigureOut">
              <a:rPr lang="ru-RU" smtClean="0"/>
              <a:pPr/>
              <a:t>08.02.2010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BFAE87-B367-4BD3-9478-0B2CF2F8151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://ru.wikipedia.org/wiki/%D0%A4%D0%B0%D0%B9%D0%BB:Biohazard_symbol.svg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2071678"/>
            <a:ext cx="8720656" cy="2308324"/>
          </a:xfrm>
          <a:prstGeom prst="rect">
            <a:avLst/>
          </a:prstGeom>
          <a:noFill/>
          <a:effectLst>
            <a:glow rad="139700">
              <a:schemeClr val="accent1">
                <a:satMod val="175000"/>
                <a:alpha val="40000"/>
              </a:schemeClr>
            </a:glow>
            <a:softEdge rad="31750"/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extrusionH="57150" contourW="6350" prstMaterial="plastic">
              <a:bevelT w="20320" h="20320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7200" b="1" cap="all" dirty="0" smtClean="0">
                <a:solidFill>
                  <a:srgbClr val="11E9C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6350" stA="60000" endA="900" endPos="60000" dist="60007" dir="5400000" sy="-100000" algn="bl" rotWithShape="0"/>
                </a:effectLst>
                <a:latin typeface="Arial Black" pitchFamily="34" charset="0"/>
              </a:rPr>
              <a:t>ИЗОБРЕТЕНИЯ </a:t>
            </a:r>
          </a:p>
          <a:p>
            <a:pPr algn="ctr"/>
            <a:r>
              <a:rPr lang="ru-RU" sz="7200" b="1" cap="all" dirty="0" smtClean="0">
                <a:solidFill>
                  <a:srgbClr val="11E9C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6350" stA="60000" endA="900" endPos="60000" dist="60007" dir="5400000" sy="-100000" algn="bl" rotWithShape="0"/>
                </a:effectLst>
                <a:latin typeface="Arial Black" pitchFamily="34" charset="0"/>
              </a:rPr>
              <a:t>ЧЕЛОВЕЧЕСТВА</a:t>
            </a:r>
            <a:endParaRPr lang="ru-RU" sz="7200" b="1" cap="all" dirty="0">
              <a:solidFill>
                <a:srgbClr val="11E9CF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6350" stA="60000" endA="900" endPos="60000" dist="60007" dir="5400000" sy="-100000" algn="bl" rotWithShape="0"/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6000" b="1" dirty="0" smtClean="0">
                <a:ln w="28575">
                  <a:solidFill>
                    <a:schemeClr val="tx1"/>
                  </a:solidFill>
                </a:ln>
                <a:solidFill>
                  <a:srgbClr val="0408A4"/>
                </a:solidFill>
                <a:latin typeface="Comic Sans MS" pitchFamily="66" charset="0"/>
              </a:rPr>
              <a:t>Минусы:</a:t>
            </a:r>
            <a:endParaRPr lang="ru-RU" sz="6000" b="1" dirty="0">
              <a:ln w="28575">
                <a:solidFill>
                  <a:schemeClr val="tx1"/>
                </a:solidFill>
              </a:ln>
              <a:solidFill>
                <a:srgbClr val="0408A4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0408A4"/>
              </a:buClr>
              <a:buFont typeface="Wingdings" pitchFamily="2" charset="2"/>
              <a:buChar char="ü"/>
            </a:pPr>
            <a:r>
              <a:rPr lang="ru-RU" sz="4000" dirty="0" smtClean="0">
                <a:latin typeface="Comic Sans MS" pitchFamily="66" charset="0"/>
              </a:rPr>
              <a:t>непредвиденность </a:t>
            </a:r>
            <a:r>
              <a:rPr lang="ru-RU" sz="4000" dirty="0" smtClean="0">
                <a:latin typeface="Comic Sans MS" pitchFamily="66" charset="0"/>
              </a:rPr>
              <a:t>последствий</a:t>
            </a:r>
          </a:p>
          <a:p>
            <a:pPr>
              <a:buClr>
                <a:srgbClr val="0408A4"/>
              </a:buClr>
              <a:buFont typeface="Wingdings" pitchFamily="2" charset="2"/>
              <a:buChar char="ü"/>
            </a:pPr>
            <a:r>
              <a:rPr lang="ru-RU" sz="4000" dirty="0" smtClean="0">
                <a:latin typeface="Comic Sans MS" pitchFamily="66" charset="0"/>
              </a:rPr>
              <a:t>нарушение духовного мира человека</a:t>
            </a:r>
          </a:p>
          <a:p>
            <a:pPr>
              <a:buClr>
                <a:srgbClr val="0408A4"/>
              </a:buClr>
              <a:buNone/>
            </a:pPr>
            <a:endParaRPr lang="ru-RU" sz="4000" dirty="0" smtClean="0">
              <a:latin typeface="Comic Sans MS" pitchFamily="66" charset="0"/>
            </a:endParaRPr>
          </a:p>
          <a:p>
            <a:pPr>
              <a:buClr>
                <a:srgbClr val="0408A4"/>
              </a:buClr>
              <a:buNone/>
            </a:pPr>
            <a:endParaRPr lang="ru-RU" sz="4000" dirty="0" smtClean="0">
              <a:latin typeface="Comic Sans MS" pitchFamily="66" charset="0"/>
            </a:endParaRPr>
          </a:p>
          <a:p>
            <a:pPr>
              <a:buClr>
                <a:srgbClr val="00FF00"/>
              </a:buClr>
              <a:buFont typeface="Wingdings" pitchFamily="2" charset="2"/>
              <a:buChar char="ü"/>
            </a:pP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,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1115767">
            <a:off x="93117" y="747987"/>
            <a:ext cx="8858280" cy="3368676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rgbClr val="1B06B6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reflection blurRad="6350" stA="60000" endA="900" endPos="60000" dist="60007" dir="5400000" sy="-100000" algn="bl" rotWithShape="0"/>
                </a:effectLst>
                <a:latin typeface="Comic Sans MS" pitchFamily="66" charset="0"/>
              </a:rPr>
              <a:t>БИОЛОГИЧЕСКОЕ ОРУЖИЕ:</a:t>
            </a:r>
            <a:br>
              <a:rPr lang="ru-RU" sz="5300" b="1" dirty="0" smtClean="0">
                <a:solidFill>
                  <a:srgbClr val="1B06B6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reflection blurRad="6350" stA="60000" endA="900" endPos="60000" dist="60007" dir="5400000" sy="-100000" algn="bl" rotWithShape="0"/>
                </a:effectLst>
                <a:latin typeface="Comic Sans MS" pitchFamily="66" charset="0"/>
              </a:rPr>
            </a:br>
            <a:r>
              <a:rPr lang="ru-RU" sz="7200" b="1" dirty="0" smtClean="0">
                <a:solidFill>
                  <a:srgbClr val="00FF0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reflection blurRad="6350" stA="60000" endA="900" endPos="60000" dist="60007" dir="5400000" sy="-100000" algn="bl" rotWithShape="0"/>
                </a:effectLst>
                <a:latin typeface="Comic Sans MS" pitchFamily="66" charset="0"/>
              </a:rPr>
              <a:t>ЗА</a:t>
            </a:r>
            <a:r>
              <a:rPr lang="ru-RU" b="1" dirty="0" smtClean="0">
                <a:solidFill>
                  <a:srgbClr val="1B06B6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reflection blurRad="6350" stA="60000" endA="900" endPos="60000" dist="60007" dir="5400000" sy="-100000" algn="bl" rotWithShape="0"/>
                </a:effectLst>
                <a:latin typeface="Comic Sans MS" pitchFamily="66" charset="0"/>
              </a:rPr>
              <a:t/>
            </a:r>
            <a:br>
              <a:rPr lang="ru-RU" b="1" dirty="0" smtClean="0">
                <a:solidFill>
                  <a:srgbClr val="1B06B6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reflection blurRad="6350" stA="60000" endA="900" endPos="60000" dist="60007" dir="5400000" sy="-100000" algn="bl" rotWithShape="0"/>
                </a:effectLst>
                <a:latin typeface="Comic Sans MS" pitchFamily="66" charset="0"/>
              </a:rPr>
            </a:br>
            <a:r>
              <a:rPr lang="ru-RU" sz="5300" b="1" dirty="0" smtClean="0">
                <a:solidFill>
                  <a:srgbClr val="1B06B6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reflection blurRad="6350" stA="60000" endA="900" endPos="60000" dist="60007" dir="5400000" sy="-100000" algn="bl" rotWithShape="0"/>
                </a:effectLst>
                <a:latin typeface="Comic Sans MS" pitchFamily="66" charset="0"/>
              </a:rPr>
              <a:t>и</a:t>
            </a:r>
            <a:r>
              <a:rPr lang="ru-RU" b="1" dirty="0" smtClean="0">
                <a:solidFill>
                  <a:srgbClr val="1B06B6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reflection blurRad="6350" stA="60000" endA="900" endPos="60000" dist="60007" dir="5400000" sy="-100000" algn="bl" rotWithShape="0"/>
                </a:effectLst>
                <a:latin typeface="Comic Sans MS" pitchFamily="66" charset="0"/>
              </a:rPr>
              <a:t/>
            </a:r>
            <a:br>
              <a:rPr lang="ru-RU" b="1" dirty="0" smtClean="0">
                <a:solidFill>
                  <a:srgbClr val="1B06B6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reflection blurRad="6350" stA="60000" endA="900" endPos="60000" dist="60007" dir="5400000" sy="-100000" algn="bl" rotWithShape="0"/>
                </a:effectLst>
                <a:latin typeface="Comic Sans MS" pitchFamily="66" charset="0"/>
              </a:rPr>
            </a:br>
            <a:r>
              <a:rPr lang="ru-RU" sz="6600" b="1" dirty="0" smtClean="0">
                <a:solidFill>
                  <a:srgbClr val="FF000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reflection blurRad="6350" stA="60000" endA="900" endPos="60000" dist="60007" dir="5400000" sy="-100000" algn="bl" rotWithShape="0"/>
                </a:effectLst>
                <a:latin typeface="Comic Sans MS" pitchFamily="66" charset="0"/>
              </a:rPr>
              <a:t>ПРОТИВ</a:t>
            </a:r>
            <a:endParaRPr lang="ru-RU" sz="6600" b="1" dirty="0">
              <a:solidFill>
                <a:srgbClr val="FF0000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reflection blurRad="6350" stA="60000" endA="900" endPos="60000" dist="60007" dir="5400000" sy="-100000" algn="bl" rotWithShape="0"/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9144000" cy="1703414"/>
          </a:xfrm>
        </p:spPr>
        <p:txBody>
          <a:bodyPr>
            <a:noAutofit/>
          </a:bodyPr>
          <a:lstStyle/>
          <a:p>
            <a:pPr algn="l"/>
            <a:r>
              <a:rPr lang="ru-RU" sz="4800" b="1" dirty="0" smtClean="0">
                <a:solidFill>
                  <a:srgbClr val="0000CC"/>
                </a:solidFill>
                <a:latin typeface="Comic Sans MS" pitchFamily="66" charset="0"/>
              </a:rPr>
              <a:t>Способы применения </a:t>
            </a:r>
            <a:br>
              <a:rPr lang="ru-RU" sz="4800" b="1" dirty="0" smtClean="0">
                <a:solidFill>
                  <a:srgbClr val="0000CC"/>
                </a:solidFill>
                <a:latin typeface="Comic Sans MS" pitchFamily="66" charset="0"/>
              </a:rPr>
            </a:br>
            <a:r>
              <a:rPr lang="ru-RU" sz="4800" b="1" dirty="0" smtClean="0">
                <a:solidFill>
                  <a:srgbClr val="0000CC"/>
                </a:solidFill>
                <a:latin typeface="Comic Sans MS" pitchFamily="66" charset="0"/>
              </a:rPr>
              <a:t>биологического оружия:</a:t>
            </a:r>
            <a:r>
              <a:rPr lang="ru-RU" sz="4800" b="1" dirty="0">
                <a:solidFill>
                  <a:srgbClr val="0000CC"/>
                </a:solidFill>
                <a:latin typeface="Comic Sans MS" pitchFamily="66" charset="0"/>
              </a:rPr>
              <a:t/>
            </a:r>
            <a:br>
              <a:rPr lang="ru-RU" sz="4800" b="1" dirty="0">
                <a:solidFill>
                  <a:srgbClr val="0000CC"/>
                </a:solidFill>
                <a:latin typeface="Comic Sans MS" pitchFamily="66" charset="0"/>
              </a:rPr>
            </a:br>
            <a:endParaRPr lang="ru-RU" sz="4800" b="1" dirty="0">
              <a:solidFill>
                <a:srgbClr val="0000CC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000240"/>
            <a:ext cx="7615262" cy="4572032"/>
          </a:xfrm>
        </p:spPr>
        <p:txBody>
          <a:bodyPr>
            <a:normAutofit fontScale="92500" lnSpcReduction="20000"/>
          </a:bodyPr>
          <a:lstStyle/>
          <a:p>
            <a:pPr lvl="0">
              <a:buClr>
                <a:srgbClr val="0000CC"/>
              </a:buClr>
              <a:buFont typeface="Wingdings" pitchFamily="2" charset="2"/>
              <a:buChar char="ü"/>
            </a:pPr>
            <a:r>
              <a:rPr lang="ru-RU" dirty="0">
                <a:solidFill>
                  <a:srgbClr val="0000CC"/>
                </a:solidFill>
                <a:latin typeface="Comic Sans MS" pitchFamily="66" charset="0"/>
              </a:rPr>
              <a:t>боевые части ракет </a:t>
            </a:r>
          </a:p>
          <a:p>
            <a:pPr lvl="0">
              <a:buClr>
                <a:srgbClr val="0000CC"/>
              </a:buClr>
              <a:buFont typeface="Wingdings" pitchFamily="2" charset="2"/>
              <a:buChar char="ü"/>
            </a:pPr>
            <a:r>
              <a:rPr lang="ru-RU" dirty="0">
                <a:solidFill>
                  <a:srgbClr val="0000CC"/>
                </a:solidFill>
                <a:latin typeface="Comic Sans MS" pitchFamily="66" charset="0"/>
              </a:rPr>
              <a:t>авиационные бомбы </a:t>
            </a:r>
          </a:p>
          <a:p>
            <a:pPr lvl="0">
              <a:buClr>
                <a:srgbClr val="0000CC"/>
              </a:buClr>
              <a:buFont typeface="Wingdings" pitchFamily="2" charset="2"/>
              <a:buChar char="ü"/>
            </a:pPr>
            <a:r>
              <a:rPr lang="ru-RU" dirty="0">
                <a:solidFill>
                  <a:srgbClr val="0000CC"/>
                </a:solidFill>
                <a:latin typeface="Comic Sans MS" pitchFamily="66" charset="0"/>
              </a:rPr>
              <a:t>артиллерийские мины и снаряды </a:t>
            </a:r>
          </a:p>
          <a:p>
            <a:pPr lvl="0">
              <a:buClr>
                <a:srgbClr val="0000CC"/>
              </a:buClr>
              <a:buFont typeface="Wingdings" pitchFamily="2" charset="2"/>
              <a:buChar char="ü"/>
            </a:pPr>
            <a:r>
              <a:rPr lang="ru-RU" dirty="0">
                <a:solidFill>
                  <a:srgbClr val="0000CC"/>
                </a:solidFill>
                <a:latin typeface="Comic Sans MS" pitchFamily="66" charset="0"/>
              </a:rPr>
              <a:t>пакеты (мешки, коробки, контейнеры), сбрасываемые с самолётов </a:t>
            </a:r>
          </a:p>
          <a:p>
            <a:pPr lvl="0">
              <a:buClr>
                <a:srgbClr val="0000CC"/>
              </a:buClr>
              <a:buFont typeface="Wingdings" pitchFamily="2" charset="2"/>
              <a:buChar char="ü"/>
            </a:pPr>
            <a:r>
              <a:rPr lang="ru-RU" dirty="0">
                <a:solidFill>
                  <a:srgbClr val="0000CC"/>
                </a:solidFill>
                <a:latin typeface="Comic Sans MS" pitchFamily="66" charset="0"/>
              </a:rPr>
              <a:t>специальные аппараты, рассеивающие насекомых с самолётов. </a:t>
            </a:r>
          </a:p>
          <a:p>
            <a:pPr lvl="0">
              <a:buClr>
                <a:srgbClr val="0000CC"/>
              </a:buClr>
              <a:buFont typeface="Wingdings" pitchFamily="2" charset="2"/>
              <a:buChar char="ü"/>
            </a:pPr>
            <a:r>
              <a:rPr lang="ru-RU" dirty="0">
                <a:solidFill>
                  <a:srgbClr val="0000CC"/>
                </a:solidFill>
                <a:latin typeface="Comic Sans MS" pitchFamily="66" charset="0"/>
              </a:rPr>
              <a:t>диверсионные методы. </a:t>
            </a:r>
          </a:p>
          <a:p>
            <a:pPr>
              <a:buClr>
                <a:srgbClr val="0000CC"/>
              </a:buCl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upload.wikimedia.org/wikipedia/commons/thumb/c/c0/Biohazard_symbol.svg/190px-Biohazard_symbol.svg.png">
            <a:hlinkClick r:id="rId2"/>
          </p:cNvPr>
          <p:cNvPicPr/>
          <p:nvPr/>
        </p:nvPicPr>
        <p:blipFill>
          <a:blip r:embed="rId3" cstate="print">
            <a:lum bright="-20000"/>
          </a:blip>
          <a:srcRect/>
          <a:stretch>
            <a:fillRect/>
          </a:stretch>
        </p:blipFill>
        <p:spPr bwMode="auto">
          <a:xfrm>
            <a:off x="0" y="0"/>
            <a:ext cx="8715404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 rot="21289087">
            <a:off x="364767" y="368148"/>
            <a:ext cx="824838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cap="none" spc="0" dirty="0" smtClean="0">
                <a:ln w="11430"/>
                <a:solidFill>
                  <a:srgbClr val="FF2F2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БАКТЕРИАЛЬНЫЕ </a:t>
            </a:r>
          </a:p>
          <a:p>
            <a:pPr algn="ctr"/>
            <a:r>
              <a:rPr lang="ru-RU" sz="6600" b="1" cap="none" spc="0" dirty="0" smtClean="0">
                <a:ln w="11430"/>
                <a:solidFill>
                  <a:srgbClr val="FF2F2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СРЕДСТВА</a:t>
            </a:r>
            <a:r>
              <a:rPr lang="ru-RU" sz="6600" b="1" cap="none" spc="0" dirty="0" smtClean="0">
                <a:ln w="11430"/>
                <a:solidFill>
                  <a:srgbClr val="FF2F2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</a:t>
            </a:r>
            <a:endParaRPr lang="ru-RU" sz="6600" b="1" cap="none" spc="0" dirty="0">
              <a:ln w="11430"/>
              <a:solidFill>
                <a:srgbClr val="FF2F2F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00100" y="2703016"/>
            <a:ext cx="7572428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buClr>
                <a:srgbClr val="FF2F2F"/>
              </a:buClr>
              <a:buFont typeface="Wingdings" pitchFamily="2" charset="2"/>
              <a:buChar char="ü"/>
            </a:pPr>
            <a:r>
              <a:rPr lang="ru-RU" sz="6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Comic Sans MS" pitchFamily="66" charset="0"/>
              </a:rPr>
              <a:t>холера</a:t>
            </a:r>
          </a:p>
          <a:p>
            <a:pPr>
              <a:buClr>
                <a:srgbClr val="FF2F2F"/>
              </a:buClr>
              <a:buFont typeface="Wingdings" pitchFamily="2" charset="2"/>
              <a:buChar char="ü"/>
            </a:pPr>
            <a:r>
              <a:rPr lang="ru-RU" sz="6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Comic Sans MS" pitchFamily="66" charset="0"/>
              </a:rPr>
              <a:t>чума</a:t>
            </a:r>
          </a:p>
          <a:p>
            <a:pPr algn="ctr">
              <a:buClr>
                <a:srgbClr val="FF2F2F"/>
              </a:buClr>
              <a:buFont typeface="Wingdings" pitchFamily="2" charset="2"/>
              <a:buChar char="ü"/>
            </a:pPr>
            <a:r>
              <a:rPr lang="ru-RU" sz="6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Comic Sans MS" pitchFamily="66" charset="0"/>
              </a:rPr>
              <a:t>сибирская язва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6131" y="714356"/>
            <a:ext cx="9098966" cy="440120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14000" b="1" cap="all" spc="0" dirty="0" smtClean="0">
                <a:ln w="0"/>
                <a:solidFill>
                  <a:srgbClr val="00FF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  <a:latin typeface="Monotype Corsiva" pitchFamily="66" charset="0"/>
              </a:rPr>
              <a:t>ВЫБОР</a:t>
            </a:r>
          </a:p>
          <a:p>
            <a:pPr algn="ctr"/>
            <a:r>
              <a:rPr lang="ru-RU" sz="14000" b="1" cap="all" dirty="0" smtClean="0">
                <a:ln w="0"/>
                <a:solidFill>
                  <a:srgbClr val="00FF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  <a:latin typeface="Monotype Corsiva" pitchFamily="66" charset="0"/>
              </a:rPr>
              <a:t>ЗА  НАМИ!!</a:t>
            </a:r>
            <a:endParaRPr lang="ru-RU" sz="14000" b="1" cap="all" spc="0" dirty="0">
              <a:ln w="0"/>
              <a:solidFill>
                <a:srgbClr val="00FF0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reflection blurRad="12700" stA="50000" endPos="50000" dist="5000" dir="5400000" sy="-100000" rotWithShape="0"/>
              </a:effectLst>
              <a:latin typeface="Monotype Corsiva" pitchFamily="66" charset="0"/>
            </a:endParaRPr>
          </a:p>
        </p:txBody>
      </p:sp>
      <p:pic>
        <p:nvPicPr>
          <p:cNvPr id="28674" name="Picture 2" descr="D:\Картинки (разные)\C Word\WB01219_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15272" y="285728"/>
            <a:ext cx="642942" cy="642942"/>
          </a:xfrm>
          <a:prstGeom prst="rect">
            <a:avLst/>
          </a:prstGeom>
          <a:noFill/>
        </p:spPr>
      </p:pic>
      <p:pic>
        <p:nvPicPr>
          <p:cNvPr id="6" name="Picture 2" descr="D:\Картинки (разные)\C Word\WB01219_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196101">
            <a:off x="5305427" y="5852913"/>
            <a:ext cx="571504" cy="808863"/>
          </a:xfrm>
          <a:prstGeom prst="rect">
            <a:avLst/>
          </a:prstGeom>
          <a:noFill/>
        </p:spPr>
      </p:pic>
      <p:pic>
        <p:nvPicPr>
          <p:cNvPr id="7" name="Picture 2" descr="D:\Картинки (разные)\C Word\WB01219_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15272" y="5286388"/>
            <a:ext cx="785818" cy="785818"/>
          </a:xfrm>
          <a:prstGeom prst="rect">
            <a:avLst/>
          </a:prstGeom>
          <a:noFill/>
        </p:spPr>
      </p:pic>
      <p:pic>
        <p:nvPicPr>
          <p:cNvPr id="8" name="Picture 2" descr="D:\Картинки (разные)\C Word\WB01219_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428604"/>
            <a:ext cx="571504" cy="571504"/>
          </a:xfrm>
          <a:prstGeom prst="rect">
            <a:avLst/>
          </a:prstGeom>
          <a:noFill/>
        </p:spPr>
      </p:pic>
      <p:pic>
        <p:nvPicPr>
          <p:cNvPr id="9" name="Picture 2" descr="D:\Картинки (разные)\C Word\WB01219_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1024" y="2000240"/>
            <a:ext cx="571504" cy="571504"/>
          </a:xfrm>
          <a:prstGeom prst="rect">
            <a:avLst/>
          </a:prstGeom>
          <a:noFill/>
        </p:spPr>
      </p:pic>
      <p:pic>
        <p:nvPicPr>
          <p:cNvPr id="10" name="Picture 2" descr="D:\Картинки (разные)\C Word\WB01219_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10875">
            <a:off x="6357950" y="5072074"/>
            <a:ext cx="571504" cy="571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11816"/>
          </a:xfrm>
        </p:spPr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5400" b="1" cap="all" dirty="0" smtClean="0">
                <a:ln>
                  <a:solidFill>
                    <a:srgbClr val="0070C0"/>
                  </a:solidFill>
                </a:ln>
                <a:solidFill>
                  <a:srgbClr val="66FF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itchFamily="34" charset="0"/>
              </a:rPr>
              <a:t>АТОМНАЯ ЭНЕРГИЯ:</a:t>
            </a:r>
            <a:br>
              <a:rPr lang="ru-RU" sz="5400" b="1" cap="all" dirty="0" smtClean="0">
                <a:ln>
                  <a:solidFill>
                    <a:srgbClr val="0070C0"/>
                  </a:solidFill>
                </a:ln>
                <a:solidFill>
                  <a:srgbClr val="66FF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itchFamily="34" charset="0"/>
              </a:rPr>
            </a:br>
            <a:r>
              <a:rPr lang="ru-RU" sz="9600" b="1" cap="all" dirty="0" smtClean="0">
                <a:ln w="76200">
                  <a:solidFill>
                    <a:schemeClr val="bg1"/>
                  </a:solidFill>
                </a:ln>
                <a:solidFill>
                  <a:srgbClr val="66FF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itchFamily="34" charset="0"/>
              </a:rPr>
              <a:t>ЗА</a:t>
            </a:r>
            <a:r>
              <a:rPr lang="ru-RU" sz="9600" b="1" cap="all" dirty="0" smtClean="0">
                <a:ln>
                  <a:solidFill>
                    <a:srgbClr val="0070C0"/>
                  </a:solidFill>
                </a:ln>
                <a:solidFill>
                  <a:srgbClr val="66FF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itchFamily="34" charset="0"/>
              </a:rPr>
              <a:t/>
            </a:r>
            <a:br>
              <a:rPr lang="ru-RU" sz="9600" b="1" cap="all" dirty="0" smtClean="0">
                <a:ln>
                  <a:solidFill>
                    <a:srgbClr val="0070C0"/>
                  </a:solidFill>
                </a:ln>
                <a:solidFill>
                  <a:srgbClr val="66FF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itchFamily="34" charset="0"/>
              </a:rPr>
            </a:br>
            <a:r>
              <a:rPr lang="ru-RU" sz="9600" b="1" cap="all" dirty="0" smtClean="0">
                <a:ln>
                  <a:solidFill>
                    <a:srgbClr val="0070C0"/>
                  </a:solidFill>
                </a:ln>
                <a:solidFill>
                  <a:srgbClr val="66FF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itchFamily="34" charset="0"/>
              </a:rPr>
              <a:t>И</a:t>
            </a:r>
            <a:br>
              <a:rPr lang="ru-RU" sz="9600" b="1" cap="all" dirty="0" smtClean="0">
                <a:ln>
                  <a:solidFill>
                    <a:srgbClr val="0070C0"/>
                  </a:solidFill>
                </a:ln>
                <a:solidFill>
                  <a:srgbClr val="66FF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itchFamily="34" charset="0"/>
              </a:rPr>
            </a:br>
            <a:r>
              <a:rPr lang="ru-RU" sz="9600" b="1" cap="all" dirty="0" smtClean="0"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66FF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itchFamily="34" charset="0"/>
              </a:rPr>
              <a:t>ПРОТИВ</a:t>
            </a:r>
            <a:endParaRPr lang="ru-RU" sz="9600" b="1" cap="all" dirty="0"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66FFFF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300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8929718" cy="1143000"/>
          </a:xfrm>
        </p:spPr>
        <p:txBody>
          <a:bodyPr>
            <a:noAutofit/>
          </a:bodyPr>
          <a:lstStyle/>
          <a:p>
            <a:pPr algn="l"/>
            <a:r>
              <a:rPr lang="ru-RU" sz="4800" b="1" dirty="0" smtClean="0">
                <a:latin typeface="Comic Sans MS" pitchFamily="66" charset="0"/>
              </a:rPr>
              <a:t>Использование </a:t>
            </a:r>
            <a:r>
              <a:rPr lang="ru-RU" sz="4800" b="1" dirty="0">
                <a:latin typeface="Comic Sans MS" pitchFamily="66" charset="0"/>
              </a:rPr>
              <a:t>атомной энергии в </a:t>
            </a:r>
            <a:r>
              <a:rPr lang="ru-RU" sz="4800" b="1" dirty="0">
                <a:solidFill>
                  <a:srgbClr val="0000CC"/>
                </a:solidFill>
                <a:latin typeface="Comic Sans MS" pitchFamily="66" charset="0"/>
              </a:rPr>
              <a:t>мирных</a:t>
            </a:r>
            <a:r>
              <a:rPr lang="ru-RU" sz="4800" b="1" dirty="0">
                <a:latin typeface="Comic Sans MS" pitchFamily="66" charset="0"/>
              </a:rPr>
              <a:t> </a:t>
            </a:r>
            <a:r>
              <a:rPr lang="ru-RU" sz="4800" b="1" dirty="0" smtClean="0">
                <a:latin typeface="Comic Sans MS" pitchFamily="66" charset="0"/>
              </a:rPr>
              <a:t>целях:</a:t>
            </a:r>
            <a:endParaRPr lang="ru-RU" sz="4800" b="1" dirty="0">
              <a:latin typeface="Comic Sans MS" pitchFamily="66" charset="0"/>
              <a:cs typeface="Aharoni" pitchFamily="2" charset="-79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928802"/>
            <a:ext cx="8229600" cy="4525963"/>
          </a:xfrm>
        </p:spPr>
        <p:txBody>
          <a:bodyPr/>
          <a:lstStyle/>
          <a:p>
            <a:pPr>
              <a:buClr>
                <a:srgbClr val="171CE3"/>
              </a:buClr>
              <a:buFont typeface="Wingdings" pitchFamily="2" charset="2"/>
              <a:buChar char="ü"/>
            </a:pPr>
            <a:r>
              <a:rPr lang="ru-RU" dirty="0" smtClean="0">
                <a:latin typeface="Comic Sans MS" pitchFamily="66" charset="0"/>
              </a:rPr>
              <a:t>производство электроэнергии АЭС</a:t>
            </a:r>
          </a:p>
          <a:p>
            <a:pPr>
              <a:buClr>
                <a:srgbClr val="171CE3"/>
              </a:buClr>
              <a:buFont typeface="Wingdings" pitchFamily="2" charset="2"/>
              <a:buChar char="ü"/>
            </a:pPr>
            <a:r>
              <a:rPr lang="ru-RU" dirty="0" smtClean="0">
                <a:latin typeface="Comic Sans MS" pitchFamily="66" charset="0"/>
              </a:rPr>
              <a:t>медицина</a:t>
            </a:r>
          </a:p>
          <a:p>
            <a:pPr>
              <a:buClr>
                <a:srgbClr val="171CE3"/>
              </a:buClr>
              <a:buFont typeface="Wingdings" pitchFamily="2" charset="2"/>
              <a:buChar char="ü"/>
            </a:pPr>
            <a:r>
              <a:rPr lang="ru-RU" dirty="0" smtClean="0">
                <a:latin typeface="Comic Sans MS" pitchFamily="66" charset="0"/>
              </a:rPr>
              <a:t>наука</a:t>
            </a:r>
          </a:p>
          <a:p>
            <a:pPr>
              <a:buClr>
                <a:srgbClr val="171CE3"/>
              </a:buClr>
              <a:buFont typeface="Wingdings" pitchFamily="2" charset="2"/>
              <a:buChar char="ü"/>
            </a:pPr>
            <a:r>
              <a:rPr lang="ru-RU" dirty="0" smtClean="0">
                <a:latin typeface="Comic Sans MS" pitchFamily="66" charset="0"/>
              </a:rPr>
              <a:t>промышленность</a:t>
            </a:r>
          </a:p>
          <a:p>
            <a:pPr>
              <a:buClr>
                <a:srgbClr val="171CE3"/>
              </a:buClr>
              <a:buFont typeface="Wingdings" pitchFamily="2" charset="2"/>
              <a:buChar char="ü"/>
            </a:pPr>
            <a:r>
              <a:rPr lang="ru-RU" dirty="0" smtClean="0">
                <a:latin typeface="Comic Sans MS" pitchFamily="66" charset="0"/>
              </a:rPr>
              <a:t>сельское </a:t>
            </a:r>
            <a:r>
              <a:rPr lang="ru-RU" dirty="0">
                <a:latin typeface="Comic Sans MS" pitchFamily="66" charset="0"/>
              </a:rPr>
              <a:t> </a:t>
            </a:r>
            <a:r>
              <a:rPr lang="ru-RU" dirty="0" smtClean="0">
                <a:latin typeface="Comic Sans MS" pitchFamily="66" charset="0"/>
              </a:rPr>
              <a:t>хозяйство</a:t>
            </a:r>
          </a:p>
          <a:p>
            <a:pPr>
              <a:buClr>
                <a:srgbClr val="171CE3"/>
              </a:buClr>
              <a:buFont typeface="Wingdings" pitchFamily="2" charset="2"/>
              <a:buChar char="ü"/>
            </a:pPr>
            <a:r>
              <a:rPr lang="ru-RU" dirty="0" smtClean="0">
                <a:latin typeface="Comic Sans MS" pitchFamily="66" charset="0"/>
              </a:rPr>
              <a:t>флот АПЛ</a:t>
            </a:r>
          </a:p>
          <a:p>
            <a:pPr>
              <a:buClr>
                <a:srgbClr val="171CE3"/>
              </a:buClr>
              <a:buNone/>
            </a:pPr>
            <a:endParaRPr lang="ru-RU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7200" b="1" dirty="0" smtClean="0">
                <a:solidFill>
                  <a:srgbClr val="FF0000"/>
                </a:solidFill>
                <a:latin typeface="Comic Sans MS" pitchFamily="66" charset="0"/>
              </a:rPr>
              <a:t>НО:</a:t>
            </a:r>
            <a:endParaRPr lang="ru-RU" sz="7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1857364"/>
            <a:ext cx="7758138" cy="2828932"/>
          </a:xfrm>
        </p:spPr>
        <p:txBody>
          <a:bodyPr/>
          <a:lstStyle/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dirty="0" smtClean="0">
                <a:solidFill>
                  <a:schemeClr val="bg1"/>
                </a:solidFill>
                <a:latin typeface="Comic Sans MS" pitchFamily="66" charset="0"/>
              </a:rPr>
              <a:t>загрязнение окружающей среды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dirty="0" smtClean="0">
                <a:solidFill>
                  <a:schemeClr val="bg1"/>
                </a:solidFill>
                <a:latin typeface="Comic Sans MS" pitchFamily="66" charset="0"/>
              </a:rPr>
              <a:t>вероятность аварий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dirty="0" smtClean="0">
                <a:solidFill>
                  <a:schemeClr val="bg1"/>
                </a:solidFill>
                <a:latin typeface="Comic Sans MS" pitchFamily="66" charset="0"/>
              </a:rPr>
              <a:t>потенциальная опасность заражения</a:t>
            </a:r>
          </a:p>
          <a:p>
            <a:pPr>
              <a:buClr>
                <a:srgbClr val="FF0000"/>
              </a:buClr>
              <a:buNone/>
            </a:pPr>
            <a:endParaRPr lang="ru-RU" dirty="0" smtClean="0">
              <a:solidFill>
                <a:srgbClr val="E10D77"/>
              </a:solidFill>
              <a:latin typeface="Comic Sans MS" pitchFamily="66" charset="0"/>
            </a:endParaRP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endParaRPr lang="ru-RU" dirty="0">
              <a:solidFill>
                <a:srgbClr val="E10D77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20118856">
            <a:off x="1476447" y="1905506"/>
            <a:ext cx="6191117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5715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АВАРИЯ В </a:t>
            </a:r>
          </a:p>
          <a:p>
            <a:pPr algn="ctr"/>
            <a:r>
              <a:rPr lang="ru-RU" sz="9600" b="1" cap="none" spc="0" dirty="0" smtClean="0">
                <a:ln w="5715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ЧЕРНОБЫЛЕ!</a:t>
            </a:r>
            <a:endParaRPr lang="ru-RU" sz="9600" b="1" cap="none" spc="0" dirty="0">
              <a:ln w="57150">
                <a:solidFill>
                  <a:schemeClr val="bg1"/>
                </a:solidFill>
              </a:ln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istral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00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latin typeface="Comic Sans MS" pitchFamily="66" charset="0"/>
              </a:rPr>
              <a:t>Использование атомной энергии в </a:t>
            </a:r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военных</a:t>
            </a:r>
            <a:r>
              <a:rPr lang="ru-RU" b="1" dirty="0" smtClean="0">
                <a:latin typeface="Comic Sans MS" pitchFamily="66" charset="0"/>
              </a:rPr>
              <a:t> целях: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dirty="0" smtClean="0">
                <a:latin typeface="Comic Sans MS" pitchFamily="66" charset="0"/>
              </a:rPr>
              <a:t>ядерное оружие</a:t>
            </a:r>
          </a:p>
          <a:p>
            <a:pPr>
              <a:buClr>
                <a:srgbClr val="FF2F2F"/>
              </a:buClr>
              <a:buFont typeface="Wingdings" pitchFamily="2" charset="2"/>
              <a:buChar char="ü"/>
            </a:pPr>
            <a:r>
              <a:rPr lang="ru-RU" dirty="0" smtClean="0">
                <a:latin typeface="Comic Sans MS" pitchFamily="66" charset="0"/>
              </a:rPr>
              <a:t>атомная бомба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dirty="0" smtClean="0">
                <a:latin typeface="Comic Sans MS" pitchFamily="66" charset="0"/>
              </a:rPr>
              <a:t>ядерный реактор</a:t>
            </a:r>
          </a:p>
          <a:p>
            <a:pPr>
              <a:buClr>
                <a:srgbClr val="00FF00"/>
              </a:buCl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9000" b="-4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0199905">
            <a:off x="415621" y="1495348"/>
            <a:ext cx="8325415" cy="3753816"/>
          </a:xfrm>
        </p:spPr>
        <p:txBody>
          <a:bodyPr>
            <a:noAutofit/>
          </a:bodyPr>
          <a:lstStyle/>
          <a:p>
            <a:r>
              <a:rPr lang="ru-RU" sz="6800" b="1" dirty="0" smtClean="0">
                <a:ln w="28575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FF00"/>
                </a:solidFill>
                <a:latin typeface="Comic Sans MS" pitchFamily="66" charset="0"/>
              </a:rPr>
              <a:t>КЛОНИРОВАНИЕ:</a:t>
            </a:r>
            <a:r>
              <a:rPr lang="ru-RU" sz="7200" b="1" dirty="0" smtClean="0">
                <a:solidFill>
                  <a:srgbClr val="FFFF00"/>
                </a:solidFill>
                <a:latin typeface="Comic Sans MS" pitchFamily="66" charset="0"/>
              </a:rPr>
              <a:t/>
            </a:r>
            <a:br>
              <a:rPr lang="ru-RU" sz="7200" b="1" dirty="0" smtClean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ru-RU" sz="7200" b="1" dirty="0" smtClean="0">
                <a:ln w="381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00FF00"/>
                </a:solidFill>
                <a:latin typeface="Comic Sans MS" pitchFamily="66" charset="0"/>
              </a:rPr>
              <a:t>ЗА</a:t>
            </a:r>
            <a:r>
              <a:rPr lang="ru-RU" sz="7200" b="1" dirty="0" smtClean="0">
                <a:ln w="381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0000CC"/>
                </a:solidFill>
                <a:latin typeface="Comic Sans MS" pitchFamily="66" charset="0"/>
              </a:rPr>
              <a:t/>
            </a:r>
            <a:br>
              <a:rPr lang="ru-RU" sz="7200" b="1" dirty="0" smtClean="0">
                <a:ln w="381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0000CC"/>
                </a:solidFill>
                <a:latin typeface="Comic Sans MS" pitchFamily="66" charset="0"/>
              </a:rPr>
            </a:br>
            <a:r>
              <a:rPr lang="ru-RU" sz="7200" b="1" dirty="0" smtClean="0">
                <a:ln w="381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FF00"/>
                </a:solidFill>
                <a:latin typeface="Comic Sans MS" pitchFamily="66" charset="0"/>
              </a:rPr>
              <a:t>и</a:t>
            </a:r>
            <a:r>
              <a:rPr lang="ru-RU" sz="7200" b="1" dirty="0" smtClean="0">
                <a:ln w="381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0000CC"/>
                </a:solidFill>
                <a:latin typeface="Comic Sans MS" pitchFamily="66" charset="0"/>
              </a:rPr>
              <a:t/>
            </a:r>
            <a:br>
              <a:rPr lang="ru-RU" sz="7200" b="1" dirty="0" smtClean="0">
                <a:ln w="381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0000CC"/>
                </a:solidFill>
                <a:latin typeface="Comic Sans MS" pitchFamily="66" charset="0"/>
              </a:rPr>
            </a:br>
            <a:r>
              <a:rPr lang="ru-RU" sz="7200" b="1" dirty="0" smtClean="0">
                <a:ln w="381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ПРОТИВ</a:t>
            </a:r>
            <a:endParaRPr lang="ru-RU" sz="7200" b="1" dirty="0"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6000" b="1" dirty="0" smtClean="0">
                <a:ln w="28575">
                  <a:solidFill>
                    <a:schemeClr val="tx1"/>
                  </a:solidFill>
                </a:ln>
                <a:solidFill>
                  <a:srgbClr val="26E806"/>
                </a:solidFill>
                <a:latin typeface="Comic Sans MS" pitchFamily="66" charset="0"/>
              </a:rPr>
              <a:t>Плюсы:</a:t>
            </a:r>
            <a:endParaRPr lang="ru-RU" sz="6000" b="1" dirty="0">
              <a:ln w="28575">
                <a:solidFill>
                  <a:schemeClr val="tx1"/>
                </a:solidFill>
              </a:ln>
              <a:solidFill>
                <a:srgbClr val="26E806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00FF00"/>
              </a:buClr>
              <a:buFont typeface="Wingdings" pitchFamily="2" charset="2"/>
              <a:buChar char="ü"/>
            </a:pPr>
            <a:r>
              <a:rPr lang="ru-RU" sz="4000" dirty="0" smtClean="0">
                <a:latin typeface="Comic Sans MS" pitchFamily="66" charset="0"/>
              </a:rPr>
              <a:t>создание точного двойника</a:t>
            </a:r>
          </a:p>
          <a:p>
            <a:pPr>
              <a:buClr>
                <a:srgbClr val="00FF00"/>
              </a:buClr>
              <a:buFont typeface="Wingdings" pitchFamily="2" charset="2"/>
              <a:buChar char="ü"/>
            </a:pPr>
            <a:r>
              <a:rPr lang="ru-RU" sz="4000" dirty="0" smtClean="0">
                <a:latin typeface="Comic Sans MS" pitchFamily="66" charset="0"/>
              </a:rPr>
              <a:t>избавление от больных и слабых</a:t>
            </a:r>
          </a:p>
          <a:p>
            <a:pPr>
              <a:buClr>
                <a:srgbClr val="00FF00"/>
              </a:buClr>
              <a:buFont typeface="Wingdings" pitchFamily="2" charset="2"/>
              <a:buChar char="ü"/>
            </a:pPr>
            <a:endParaRPr lang="ru-RU" sz="4000" dirty="0" smtClean="0">
              <a:latin typeface="Comic Sans MS" pitchFamily="66" charset="0"/>
            </a:endParaRPr>
          </a:p>
          <a:p>
            <a:pPr>
              <a:buClr>
                <a:srgbClr val="00FF00"/>
              </a:buClr>
              <a:buNone/>
            </a:pP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</TotalTime>
  <Words>114</Words>
  <Application>Microsoft Office PowerPoint</Application>
  <PresentationFormat>Экран (4:3)</PresentationFormat>
  <Paragraphs>44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АТОМНАЯ ЭНЕРГИЯ: ЗА И ПРОТИВ</vt:lpstr>
      <vt:lpstr>Использование атомной энергии в мирных целях:</vt:lpstr>
      <vt:lpstr>НО:</vt:lpstr>
      <vt:lpstr>Слайд 5</vt:lpstr>
      <vt:lpstr>Слайд 6</vt:lpstr>
      <vt:lpstr>Использование атомной энергии в военных целях:</vt:lpstr>
      <vt:lpstr>КЛОНИРОВАНИЕ: ЗА и ПРОТИВ</vt:lpstr>
      <vt:lpstr>Плюсы:</vt:lpstr>
      <vt:lpstr>Минусы:</vt:lpstr>
      <vt:lpstr>,</vt:lpstr>
      <vt:lpstr>Слайд 12</vt:lpstr>
      <vt:lpstr>БИОЛОГИЧЕСКОЕ ОРУЖИЕ: ЗА и ПРОТИВ</vt:lpstr>
      <vt:lpstr>Способы применения  биологического оружия: 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Марина</cp:lastModifiedBy>
  <cp:revision>30</cp:revision>
  <dcterms:created xsi:type="dcterms:W3CDTF">2010-02-03T16:18:23Z</dcterms:created>
  <dcterms:modified xsi:type="dcterms:W3CDTF">2010-02-08T07:23:02Z</dcterms:modified>
</cp:coreProperties>
</file>