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4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601B656-1A7A-452F-A5CE-8560139C5E59}">
          <p14:sldIdLst>
            <p14:sldId id="256"/>
            <p14:sldId id="314"/>
            <p14:sldId id="258"/>
            <p14:sldId id="257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8280920" cy="442915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УЧРЕЖДЕНИЕ ДОПОЛНИТЕЛЬНОГО ОБРАЗОВАНИЯ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«КРАСНОСЕЛЬКУПСКИЙ ЦЕНТР ДОПОЛНИТЕЛЬНОГО ОБРАЗОВАНИЯ ДЕТЕЙ»</a:t>
            </a: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Викторина</a:t>
            </a:r>
            <a:br>
              <a:rPr lang="ru-RU" sz="9600" dirty="0" smtClean="0"/>
            </a:br>
            <a:r>
              <a:rPr lang="ru-RU" sz="9600" dirty="0" smtClean="0"/>
              <a:t>«Я и Право»</a:t>
            </a:r>
            <a:r>
              <a:rPr lang="ru-RU" sz="1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1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1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43438" y="4143380"/>
            <a:ext cx="4286280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bg1"/>
                </a:solidFill>
              </a:rPr>
              <a:t>Автор-составитель: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err="1" smtClean="0">
                <a:solidFill>
                  <a:schemeClr val="bg1"/>
                </a:solidFill>
              </a:rPr>
              <a:t>Скраль</a:t>
            </a:r>
            <a:r>
              <a:rPr lang="ru-RU" sz="2400" b="1" dirty="0" smtClean="0">
                <a:solidFill>
                  <a:schemeClr val="bg1"/>
                </a:solidFill>
              </a:rPr>
              <a:t> Василий Васильевич,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педагог-организатор, ПДО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b="1" dirty="0" smtClean="0"/>
              <a:t> </a:t>
            </a:r>
            <a:br>
              <a:rPr lang="ru-RU" sz="1100" b="1" dirty="0" smtClean="0"/>
            </a:br>
            <a:r>
              <a:rPr lang="ru-RU" sz="1100" b="1" dirty="0" smtClean="0"/>
              <a:t/>
            </a:r>
            <a:br>
              <a:rPr lang="ru-RU" sz="1100" b="1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6072206"/>
            <a:ext cx="5072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mtClean="0">
                <a:solidFill>
                  <a:schemeClr val="bg1"/>
                </a:solidFill>
              </a:rPr>
              <a:t>Красноселькуп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52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04"/>
    </mc:Choice>
    <mc:Fallback xmlns="">
      <p:transition spd="slow" advTm="27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60371" y="1412776"/>
            <a:ext cx="47525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О чем напомнил конверт? 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5661248"/>
            <a:ext cx="576064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Никто не имеет право читать чужие письма и </a:t>
            </a:r>
            <a:r>
              <a:rPr lang="ru-RU" sz="2800" dirty="0" smtClean="0"/>
              <a:t>подглядывать </a:t>
            </a:r>
            <a:endParaRPr lang="ru-RU" sz="2800" dirty="0"/>
          </a:p>
        </p:txBody>
      </p:sp>
      <p:pic>
        <p:nvPicPr>
          <p:cNvPr id="5122" name="Picture 2" descr="C:\Users\Vasya\Desktop\w256h2561383075043Mail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66" y="633542"/>
            <a:ext cx="3682126" cy="368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73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60371" y="1124744"/>
            <a:ext cx="47525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О каком праве напоминает эта книга? 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5661248"/>
            <a:ext cx="576064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О праве на образование</a:t>
            </a:r>
          </a:p>
        </p:txBody>
      </p:sp>
      <p:pic>
        <p:nvPicPr>
          <p:cNvPr id="6146" name="Picture 2" descr="C:\Users\Vasya\Desktop\993.7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4176464" cy="537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89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60371" y="1124744"/>
            <a:ext cx="47525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О чем напоминает эти игрушки?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5661248"/>
            <a:ext cx="576064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О праве ребенка быть вместе с мамой</a:t>
            </a:r>
          </a:p>
        </p:txBody>
      </p:sp>
      <p:pic>
        <p:nvPicPr>
          <p:cNvPr id="7170" name="Picture 2" descr="C:\Users\Vasya\Desktop\full_DM11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3707904" cy="370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44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2276872"/>
            <a:ext cx="58506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РАУНД  -  2</a:t>
            </a:r>
            <a:endParaRPr lang="ru-RU" sz="9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754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6512" y="548680"/>
            <a:ext cx="9144000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ЗАДАНИЕ: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Основываясь </a:t>
            </a:r>
            <a:r>
              <a:rPr lang="ru-RU" sz="5400" b="1" dirty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 статьях Конвенции о правах ребенка, сказать: какие права здесь нарушены, и помочь сказочному герою защитить свои права.</a:t>
            </a:r>
          </a:p>
        </p:txBody>
      </p:sp>
    </p:spTree>
    <p:extLst>
      <p:ext uri="{BB962C8B-B14F-4D97-AF65-F5344CB8AC3E}">
        <p14:creationId xmlns:p14="http://schemas.microsoft.com/office/powerpoint/2010/main" val="1123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Vasya\Desktop\0_8d388_43ba6358_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53" y="146555"/>
            <a:ext cx="369191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95936" y="146555"/>
            <a:ext cx="4752528" cy="4968552"/>
          </a:xfrm>
          <a:prstGeom prst="rect">
            <a:avLst/>
          </a:prstGeom>
          <a:solidFill>
            <a:schemeClr val="accent3">
              <a:lumMod val="7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88792" y="738005"/>
            <a:ext cx="475252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-Лиса говорит: «Колобок, колобок, я тебя съем!»</a:t>
            </a:r>
          </a:p>
          <a:p>
            <a:pPr algn="ctr"/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 должен ответить Колобок, защищая свои права? 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5373216"/>
            <a:ext cx="8417792" cy="129614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Не имеешь права посягать на мою жизнь</a:t>
            </a:r>
          </a:p>
        </p:txBody>
      </p:sp>
    </p:spTree>
    <p:extLst>
      <p:ext uri="{BB962C8B-B14F-4D97-AF65-F5344CB8AC3E}">
        <p14:creationId xmlns:p14="http://schemas.microsoft.com/office/powerpoint/2010/main" val="163268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95936" y="146555"/>
            <a:ext cx="4752528" cy="4968552"/>
          </a:xfrm>
          <a:prstGeom prst="rect">
            <a:avLst/>
          </a:prstGeom>
          <a:solidFill>
            <a:schemeClr val="accent3">
              <a:lumMod val="7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88792" y="553339"/>
            <a:ext cx="4752528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Медведь говорил: «Машенька, будешь у меня жить, печку топить, кашу варить» Как должна ответить Маша, защищая свои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права? 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5373216"/>
            <a:ext cx="8417792" cy="129614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Не имеешь права лишать меня свободы</a:t>
            </a:r>
          </a:p>
        </p:txBody>
      </p:sp>
      <p:pic>
        <p:nvPicPr>
          <p:cNvPr id="9219" name="Picture 3" descr="C:\Users\Vasya\Desktop\masha-e-o-urs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1" y="90931"/>
            <a:ext cx="4629177" cy="507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138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95936" y="146555"/>
            <a:ext cx="4752528" cy="4968552"/>
          </a:xfrm>
          <a:prstGeom prst="rect">
            <a:avLst/>
          </a:prstGeom>
          <a:solidFill>
            <a:schemeClr val="accent3">
              <a:lumMod val="7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922671"/>
            <a:ext cx="472417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должен ответить Буратино Карабасу-</a:t>
            </a:r>
            <a:r>
              <a:rPr lang="ru-RU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Барабасу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когда тот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подвесил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его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крючок, а затем хотел бросить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костер?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5373216"/>
            <a:ext cx="8417792" cy="129614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Не имеете права подвергать меня пыткам и жестокому обращению</a:t>
            </a:r>
          </a:p>
        </p:txBody>
      </p:sp>
      <p:pic>
        <p:nvPicPr>
          <p:cNvPr id="10242" name="Picture 2" descr="C:\Users\Vasya\Desktop\b1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5" y="-1"/>
            <a:ext cx="3887459" cy="532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219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6681" y="2564904"/>
            <a:ext cx="58506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РАУНД  -  3</a:t>
            </a:r>
            <a:endParaRPr lang="ru-RU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144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404664"/>
            <a:ext cx="7287594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ЗАДАНИЕ:</a:t>
            </a:r>
          </a:p>
          <a:p>
            <a:pPr algn="ctr"/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Один участник</a:t>
            </a:r>
          </a:p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Один вопрос</a:t>
            </a:r>
          </a:p>
          <a:p>
            <a:pPr algn="ctr"/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Один ответ</a:t>
            </a:r>
          </a:p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Один бал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514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912"/>
            <a:ext cx="8280920" cy="5688632"/>
          </a:xfrm>
        </p:spPr>
        <p:txBody>
          <a:bodyPr>
            <a:normAutofit fontScale="90000"/>
          </a:bodyPr>
          <a:lstStyle/>
          <a:p>
            <a:r>
              <a:rPr lang="ru-RU" sz="33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ru-RU" sz="1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Aparajita" pitchFamily="34" charset="0"/>
              </a:rPr>
              <a:t>Ноября</a:t>
            </a:r>
            <a:r>
              <a:rPr lang="ru-RU" sz="1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752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04"/>
    </mc:Choice>
    <mc:Fallback xmlns="">
      <p:transition spd="slow" advTm="27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404664"/>
            <a:ext cx="728759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Страна</a:t>
            </a:r>
            <a:r>
              <a:rPr lang="ru-RU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где человек родился и </a:t>
            </a:r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вырос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Родина, </a:t>
            </a:r>
            <a:r>
              <a:rPr lang="ru-RU" sz="8000" dirty="0" smtClean="0"/>
              <a:t>Отечество.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77685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	</a:t>
            </a:r>
            <a:r>
              <a:rPr lang="ru-RU" sz="6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Наша Родина — Российская Федерация. Что означает слово «Федерация»?</a:t>
            </a:r>
            <a:endParaRPr lang="ru-RU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Союз, </a:t>
            </a:r>
            <a:r>
              <a:rPr lang="ru-RU" sz="8000" dirty="0" smtClean="0"/>
              <a:t>объединение.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99772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Самый главный город каждой страны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Столица.</a:t>
            </a:r>
          </a:p>
        </p:txBody>
      </p:sp>
    </p:spTree>
    <p:extLst>
      <p:ext uri="{BB962C8B-B14F-4D97-AF65-F5344CB8AC3E}">
        <p14:creationId xmlns:p14="http://schemas.microsoft.com/office/powerpoint/2010/main" val="168190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Человек</a:t>
            </a:r>
            <a:r>
              <a:rPr lang="ru-RU" sz="8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любящий свою </a:t>
            </a:r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родину 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Патриот.</a:t>
            </a:r>
          </a:p>
        </p:txBody>
      </p:sp>
    </p:spTree>
    <p:extLst>
      <p:ext uri="{BB962C8B-B14F-4D97-AF65-F5344CB8AC3E}">
        <p14:creationId xmlns:p14="http://schemas.microsoft.com/office/powerpoint/2010/main" val="1367718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 </a:t>
            </a:r>
            <a:r>
              <a:rPr lang="ru-RU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каком материке расположена Россия? 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Евразия.</a:t>
            </a:r>
          </a:p>
        </p:txBody>
      </p:sp>
    </p:spTree>
    <p:extLst>
      <p:ext uri="{BB962C8B-B14F-4D97-AF65-F5344CB8AC3E}">
        <p14:creationId xmlns:p14="http://schemas.microsoft.com/office/powerpoint/2010/main" val="2010105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Как </a:t>
            </a:r>
            <a:r>
              <a:rPr lang="ru-RU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называется основной закон страны? 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</a:t>
            </a:r>
            <a:r>
              <a:rPr lang="ru-RU" sz="8000" dirty="0" smtClean="0"/>
              <a:t>Конституция.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74930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Житель </a:t>
            </a:r>
            <a:r>
              <a:rPr lang="ru-RU" sz="6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нашего государства, который имеет права и выполняет </a:t>
            </a:r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обязанности </a:t>
            </a:r>
            <a:endParaRPr lang="ru-RU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</a:t>
            </a:r>
            <a:r>
              <a:rPr lang="ru-RU" sz="8000" dirty="0" smtClean="0"/>
              <a:t>Гражданин.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74398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Человек</a:t>
            </a:r>
            <a:r>
              <a:rPr lang="ru-RU" sz="6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получивший от народа право на </a:t>
            </a:r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власть</a:t>
            </a:r>
            <a:endParaRPr lang="ru-RU" sz="6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</a:t>
            </a:r>
            <a:r>
              <a:rPr lang="ru-RU" sz="8000" dirty="0" smtClean="0"/>
              <a:t>Президент.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61404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Какие </a:t>
            </a:r>
            <a:r>
              <a:rPr lang="ru-RU" sz="8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символы государства вы знаете? </a:t>
            </a:r>
            <a:endParaRPr lang="ru-RU" sz="8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Флаг, герб, гимн.</a:t>
            </a:r>
          </a:p>
        </p:txBody>
      </p:sp>
    </p:spTree>
    <p:extLst>
      <p:ext uri="{BB962C8B-B14F-4D97-AF65-F5344CB8AC3E}">
        <p14:creationId xmlns:p14="http://schemas.microsoft.com/office/powerpoint/2010/main" val="294451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Как </a:t>
            </a:r>
            <a:r>
              <a:rPr lang="ru-RU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называется изображение-символ, которое показывает исторические традиции города, государства, семьи, отдельного лица? 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Г</a:t>
            </a:r>
            <a:r>
              <a:rPr lang="ru-RU" sz="8000" dirty="0" smtClean="0"/>
              <a:t>ерб.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90591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712968" cy="5472608"/>
          </a:xfrm>
        </p:spPr>
        <p:txBody>
          <a:bodyPr>
            <a:normAutofit fontScale="90000"/>
          </a:bodyPr>
          <a:lstStyle/>
          <a:p>
            <a:r>
              <a:rPr lang="ru-RU" sz="10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</a:t>
            </a:r>
            <a:br>
              <a:rPr lang="ru-RU" sz="10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0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правовой</a:t>
            </a:r>
            <a:br>
              <a:rPr lang="ru-RU" sz="10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0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помощи детям!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569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32"/>
    </mc:Choice>
    <mc:Fallback xmlns="">
      <p:transition spd="slow" advTm="30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Что </a:t>
            </a:r>
            <a:r>
              <a:rPr lang="ru-RU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обозначают три цвета российского флага? 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Ответ: Белый цвет обозначает чистоту стремлений, синий — волю к миру, красный — готовность не жалеть своей крови при защите Родины.</a:t>
            </a:r>
          </a:p>
        </p:txBody>
      </p:sp>
    </p:spTree>
    <p:extLst>
      <p:ext uri="{BB962C8B-B14F-4D97-AF65-F5344CB8AC3E}">
        <p14:creationId xmlns:p14="http://schemas.microsoft.com/office/powerpoint/2010/main" val="317060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Как </a:t>
            </a:r>
            <a:r>
              <a:rPr lang="ru-RU" sz="6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называются правила, которые устанавливает государство? </a:t>
            </a:r>
            <a:endParaRPr lang="ru-RU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/>
              <a:t>Ответ: Законы.</a:t>
            </a:r>
          </a:p>
        </p:txBody>
      </p:sp>
    </p:spTree>
    <p:extLst>
      <p:ext uri="{BB962C8B-B14F-4D97-AF65-F5344CB8AC3E}">
        <p14:creationId xmlns:p14="http://schemas.microsoft.com/office/powerpoint/2010/main" val="308691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Народное </a:t>
            </a: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голосование, которое проводится по самым важным вопросам жизни государства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/>
              <a:t>Ответ: Референдум.</a:t>
            </a:r>
          </a:p>
        </p:txBody>
      </p:sp>
    </p:spTree>
    <p:extLst>
      <p:ext uri="{BB962C8B-B14F-4D97-AF65-F5344CB8AC3E}">
        <p14:creationId xmlns:p14="http://schemas.microsoft.com/office/powerpoint/2010/main" val="352857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Когда </a:t>
            </a:r>
            <a:r>
              <a:rPr lang="ru-RU" sz="8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отмечается День </a:t>
            </a:r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России, и почему? 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Ответ: 12 июня, в этот день в 1990 году принято решение о независимости России, а через год состоялись всенародные выборы первого Президента России.</a:t>
            </a:r>
          </a:p>
        </p:txBody>
      </p:sp>
    </p:spTree>
    <p:extLst>
      <p:ext uri="{BB962C8B-B14F-4D97-AF65-F5344CB8AC3E}">
        <p14:creationId xmlns:p14="http://schemas.microsoft.com/office/powerpoint/2010/main" val="1799217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Человек</a:t>
            </a:r>
            <a:r>
              <a:rPr lang="ru-RU" sz="6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защищающий интересы подсудимого в суде ? </a:t>
            </a:r>
            <a:endParaRPr lang="ru-RU" sz="6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/>
              <a:t>Ответ: </a:t>
            </a:r>
            <a:r>
              <a:rPr lang="ru-RU" sz="8800" dirty="0" smtClean="0"/>
              <a:t>Адвокат.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312096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Учреждение</a:t>
            </a:r>
            <a:r>
              <a:rPr lang="ru-RU" sz="6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которое занимается охраной порядка и безопасности граждан? </a:t>
            </a:r>
            <a:endParaRPr lang="ru-RU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/>
              <a:t>Ответ: </a:t>
            </a:r>
            <a:r>
              <a:rPr lang="ru-RU" sz="8800" dirty="0" smtClean="0"/>
              <a:t>Полиция.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6658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Кара </a:t>
            </a:r>
            <a:r>
              <a:rPr lang="ru-RU" sz="8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 совершенное </a:t>
            </a:r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преступление? 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</a:t>
            </a:r>
            <a:r>
              <a:rPr lang="ru-RU" sz="8000" dirty="0" smtClean="0"/>
              <a:t>Наказание.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58764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То</a:t>
            </a:r>
            <a:r>
              <a:rPr lang="ru-RU" sz="6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что принадлежит лично человеку или его </a:t>
            </a:r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семье? </a:t>
            </a:r>
            <a:endParaRPr lang="ru-RU" sz="6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</a:t>
            </a:r>
            <a:r>
              <a:rPr lang="ru-RU" sz="8000" dirty="0" smtClean="0"/>
              <a:t>Личная собственность.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95078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Опасное </a:t>
            </a:r>
            <a:r>
              <a:rPr lang="ru-RU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для общества деяние, нарушающее </a:t>
            </a:r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закон? 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</a:t>
            </a:r>
            <a:r>
              <a:rPr lang="ru-RU" sz="8000" dirty="0" smtClean="0"/>
              <a:t>Преступление.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4321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Передаваемые </a:t>
            </a:r>
            <a:r>
              <a:rPr lang="ru-RU" sz="6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 поколения к поколению обычаи, обряды, нормы </a:t>
            </a:r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поведения? </a:t>
            </a:r>
            <a:endParaRPr lang="ru-RU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</a:t>
            </a:r>
            <a:r>
              <a:rPr lang="ru-RU" sz="8000" dirty="0" smtClean="0"/>
              <a:t>Традиция.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96696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434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Предмет </a:t>
            </a: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или обстоятельство, доказывающее чью – </a:t>
            </a:r>
            <a:r>
              <a:rPr lang="ru-RU" sz="5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нибудь</a:t>
            </a: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виновность в чем – 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либо? 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</a:t>
            </a:r>
            <a:r>
              <a:rPr lang="ru-RU" sz="8000" dirty="0" smtClean="0"/>
              <a:t>Улика.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46013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Специалист </a:t>
            </a:r>
            <a:r>
              <a:rPr lang="ru-RU" sz="6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 правовым вопросам, по правоведению </a:t>
            </a:r>
            <a:endParaRPr lang="ru-RU" sz="6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</a:t>
            </a:r>
            <a:r>
              <a:rPr lang="ru-RU" sz="8000" dirty="0" smtClean="0"/>
              <a:t>Юрист.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032249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68" y="178762"/>
            <a:ext cx="842493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Одинаковые </a:t>
            </a:r>
            <a:r>
              <a:rPr lang="ru-RU" sz="8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права людей в обществе </a:t>
            </a:r>
            <a:endParaRPr lang="ru-RU" sz="8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149080"/>
            <a:ext cx="8568952" cy="2448272"/>
          </a:xfrm>
          <a:prstGeom prst="rect">
            <a:avLst/>
          </a:prstGeom>
          <a:solidFill>
            <a:schemeClr val="tx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Ответ: </a:t>
            </a:r>
            <a:r>
              <a:rPr lang="ru-RU" sz="8000" dirty="0" smtClean="0"/>
              <a:t>Равенство.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95921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2420888"/>
            <a:ext cx="62738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РАУНД  -  4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673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3381" y="1556792"/>
            <a:ext cx="6923306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Словесный</a:t>
            </a:r>
          </a:p>
          <a:p>
            <a:pPr algn="ctr"/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портрет </a:t>
            </a:r>
            <a:endParaRPr lang="ru-RU" sz="9600" b="1" cap="all" spc="0" dirty="0">
              <a:ln/>
              <a:solidFill>
                <a:schemeClr val="accent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926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16632"/>
            <a:ext cx="4752528" cy="6552728"/>
          </a:xfrm>
          <a:prstGeom prst="rect">
            <a:avLst/>
          </a:prstGeom>
          <a:solidFill>
            <a:schemeClr val="accent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имя известно всему миру. Им восхищаются многие, особенно его друг. Он справился с огромной и ужасной собакой. Игра на скрипке подчеркивает его интеллигентность. Увлекается химией, имея собственную лабораторию, проводит опыты.</a:t>
            </a:r>
          </a:p>
        </p:txBody>
      </p:sp>
      <p:pic>
        <p:nvPicPr>
          <p:cNvPr id="11266" name="Picture 2" descr="C:\Users\Vasya\Desktop\шерло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481" y="116633"/>
            <a:ext cx="4253519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606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16632"/>
            <a:ext cx="4752528" cy="6552728"/>
          </a:xfrm>
          <a:prstGeom prst="rect">
            <a:avLst/>
          </a:prstGeom>
          <a:solidFill>
            <a:schemeClr val="accent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Этот герой очень не любит черных кошек. О нем поет группа «Любе». В фильме его сыграл известный актер и бард. Его «клиентами» были Кирпич, Фокс, Манька </a:t>
            </a: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облигация.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 descr="C:\Users\Vasya\Desktop\глеб жиглов высоцкий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6632"/>
            <a:ext cx="3338835" cy="655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763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16632"/>
            <a:ext cx="4752528" cy="6552728"/>
          </a:xfrm>
          <a:prstGeom prst="rect">
            <a:avLst/>
          </a:prstGeom>
          <a:solidFill>
            <a:schemeClr val="accent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Мужчина 57 лет, но выглядит моложе. Невысокого роста, худощав. Политический деятель России, занимается горными лыжами, владеет боевыми единоборствами (самбо, дзюдо). Свободно изъясняется на немецком языке</a:t>
            </a:r>
          </a:p>
        </p:txBody>
      </p:sp>
      <p:pic>
        <p:nvPicPr>
          <p:cNvPr id="13316" name="Picture 4" descr="C:\Users\Vasya\Desktop\Без имени-1уу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408" y="1052819"/>
            <a:ext cx="3884544" cy="490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889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16632"/>
            <a:ext cx="4752528" cy="6552728"/>
          </a:xfrm>
          <a:prstGeom prst="rect">
            <a:avLst/>
          </a:prstGeom>
          <a:solidFill>
            <a:schemeClr val="accent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Молодой человек, прибывший из французской провинции в большой город, мечтающий покорить столицу доблестью и отвагой. Вооружён шпагой, прекрасно ею владеет. Одет в плащ, широкополую шляпу с пером, высокие сапоги. Передвигается на лошади. </a:t>
            </a:r>
          </a:p>
        </p:txBody>
      </p:sp>
      <p:pic>
        <p:nvPicPr>
          <p:cNvPr id="14338" name="Picture 2" descr="C:\Users\Vasya\Desktop\ууу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0648"/>
            <a:ext cx="402709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940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16632"/>
            <a:ext cx="4752528" cy="6552728"/>
          </a:xfrm>
          <a:prstGeom prst="rect">
            <a:avLst/>
          </a:prstGeom>
          <a:solidFill>
            <a:schemeClr val="accent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Мальчик, лет 12, среднего роста. Носит круглые очки, умён, обладает способность передвигаться по воздуху. Замечен в компании девочки и подростка. Может применить магические способности.</a:t>
            </a:r>
          </a:p>
        </p:txBody>
      </p:sp>
      <p:pic>
        <p:nvPicPr>
          <p:cNvPr id="15362" name="Picture 2" descr="C:\Users\Vasya\Desktop\20130713162211!Harry_Potter_and_the_Chamber_of_Seуcrets_—_mov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4664"/>
            <a:ext cx="4104223" cy="587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94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108" y="0"/>
            <a:ext cx="8793380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</a:t>
            </a:r>
          </a:p>
          <a:p>
            <a:pPr algn="ctr"/>
            <a:endParaRPr lang="ru-RU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1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«Я и ПРАВО»</a:t>
            </a:r>
          </a:p>
          <a:p>
            <a:pPr algn="ctr"/>
            <a:endParaRPr lang="ru-RU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663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16632"/>
            <a:ext cx="4752528" cy="6552728"/>
          </a:xfrm>
          <a:prstGeom prst="rect">
            <a:avLst/>
          </a:prstGeom>
          <a:solidFill>
            <a:schemeClr val="accent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Мужчина в самом расцвете лет. Хорошо упитанный. Особые приметы: кнопка на животе, пропеллер на спине. Проживает на крыше, не имея прописки. </a:t>
            </a:r>
          </a:p>
        </p:txBody>
      </p:sp>
      <p:pic>
        <p:nvPicPr>
          <p:cNvPr id="16386" name="Picture 2" descr="C:\Users\Vasya\Desktop\1498220611176691ааа6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551" y="904490"/>
            <a:ext cx="4268449" cy="4977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28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2420888"/>
            <a:ext cx="58506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РАУНД  -  5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803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188640"/>
            <a:ext cx="588757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Задание: 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67015" y="2060848"/>
            <a:ext cx="7704856" cy="4401205"/>
          </a:xfrm>
          <a:prstGeom prst="rect">
            <a:avLst/>
          </a:prstGeom>
          <a:solidFill>
            <a:schemeClr val="bg1">
              <a:alpha val="33000"/>
            </a:schemeClr>
          </a:solidFill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Нужно угадать, что </a:t>
            </a:r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высветится на экране. </a:t>
            </a:r>
            <a:r>
              <a:rPr lang="ru-RU" sz="40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Вопросы задаются по очереди; при отсутствии ответа вопрос переходи к другой команде. Правильный ответ оценивается в </a:t>
            </a:r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20 </a:t>
            </a:r>
            <a:r>
              <a:rPr lang="ru-RU" sz="40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баллов. Время на размышление 1 минута.</a:t>
            </a:r>
            <a:endParaRPr lang="ru-RU" sz="40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653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16632"/>
            <a:ext cx="4032448" cy="57606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У халифов он был желтым, у албанцев- без клюва и ногтей, у их российского «собрата» они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есть…</a:t>
            </a:r>
          </a:p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Что это?</a:t>
            </a:r>
            <a:endParaRPr lang="ru-RU" dirty="0"/>
          </a:p>
        </p:txBody>
      </p:sp>
      <p:pic>
        <p:nvPicPr>
          <p:cNvPr id="17410" name="Picture 2" descr="C:\Users\Vasya\Desktop\Orel_RF_metallizaciya_plastik_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88640"/>
            <a:ext cx="5090726" cy="548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93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16632"/>
            <a:ext cx="4032448" cy="57606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На экране высветится книга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, состоящая из двух частей - общей и особенной. В первой, в частности, дается определение того, что считается преступлением. </a:t>
            </a:r>
            <a:endParaRPr lang="ru-RU" sz="2800" dirty="0"/>
          </a:p>
        </p:txBody>
      </p:sp>
      <p:pic>
        <p:nvPicPr>
          <p:cNvPr id="18434" name="Picture 2" descr="C:\Users\Vasya\Desktop\cover3d1__w3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74163"/>
            <a:ext cx="3517905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98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16632"/>
            <a:ext cx="4032448" cy="57606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Во время «сухого закона» в США контрабандисты часто перевозили виски на судах. Перевозили его в ящиках. А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на экране появится то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, чем для безопасности перекладывали бутылки в ящиках. </a:t>
            </a:r>
            <a:endParaRPr lang="ru-RU" sz="2800" dirty="0"/>
          </a:p>
        </p:txBody>
      </p:sp>
      <p:pic>
        <p:nvPicPr>
          <p:cNvPr id="19458" name="Picture 2" descr="C:\Users\Vasya\Desktop\20170428.1493432632.SNCPSG10.obj.0.1.jpg.oe.jpg.pf.jpg.1350nowm.jpg.1350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994" y="332656"/>
            <a:ext cx="4216649" cy="500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217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504" y="116632"/>
            <a:ext cx="4104456" cy="57606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Часть одежды вора, имеющая обыкновение поддаваться действию огня.</a:t>
            </a:r>
            <a:endParaRPr lang="ru-RU" sz="4000" dirty="0"/>
          </a:p>
        </p:txBody>
      </p:sp>
      <p:pic>
        <p:nvPicPr>
          <p:cNvPr id="20482" name="Picture 2" descr="C:\Users\Vasya\Desktop\21574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92695"/>
            <a:ext cx="4608512" cy="490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40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504" y="116632"/>
            <a:ext cx="4104456" cy="57606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У лесных зайцев нет клыков, а у городских «зайцев» нет именно этого. Чего?</a:t>
            </a:r>
            <a:endParaRPr lang="ru-RU" sz="4000" dirty="0"/>
          </a:p>
        </p:txBody>
      </p:sp>
      <p:pic>
        <p:nvPicPr>
          <p:cNvPr id="21506" name="Picture 2" descr="C:\Users\Vasya\Desktop\8a0f4f1fe98b46e383202d7e73c93cbe13c78e4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771" y="404664"/>
            <a:ext cx="482453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01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504" y="116632"/>
            <a:ext cx="4104456" cy="57606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Эту птицу народная молва частенько обвиняет в воровстве ювелирных изделий.</a:t>
            </a:r>
            <a:endParaRPr lang="ru-RU" sz="4000" dirty="0"/>
          </a:p>
        </p:txBody>
      </p:sp>
      <p:pic>
        <p:nvPicPr>
          <p:cNvPr id="22530" name="Picture 2" descr="C:\Users\Vasya\Desktop\or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57787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76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2559268"/>
            <a:ext cx="405829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КОНЕЦ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192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11156" y="2204864"/>
            <a:ext cx="592117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РАУНД  -  1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944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asya\Desktop\свидетельство-о-рождении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43" y="332656"/>
            <a:ext cx="3950532" cy="4968552"/>
          </a:xfrm>
          <a:prstGeom prst="rect">
            <a:avLst/>
          </a:prstGeom>
          <a:noFill/>
          <a:effectLst>
            <a:glow rad="787400">
              <a:schemeClr val="accent5">
                <a:satMod val="175000"/>
                <a:alpha val="40000"/>
              </a:schemeClr>
            </a:glo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3968" y="429766"/>
            <a:ext cx="463118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Что это за документ? </a:t>
            </a:r>
            <a:endParaRPr lang="ru-RU" sz="4400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  <a:p>
            <a:pPr algn="ctr"/>
            <a:endParaRPr lang="ru-RU" sz="4400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  <a:p>
            <a:pPr algn="ctr"/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О </a:t>
            </a:r>
            <a:r>
              <a:rPr lang="ru-RU" sz="44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каком праве он </a:t>
            </a:r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напоминает? 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5661248"/>
            <a:ext cx="576064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О праве на имя</a:t>
            </a:r>
          </a:p>
        </p:txBody>
      </p:sp>
    </p:spTree>
    <p:extLst>
      <p:ext uri="{BB962C8B-B14F-4D97-AF65-F5344CB8AC3E}">
        <p14:creationId xmlns:p14="http://schemas.microsoft.com/office/powerpoint/2010/main" val="666893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99992" y="841042"/>
            <a:ext cx="43796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Какое право может обозначать сердце? 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5661248"/>
            <a:ext cx="576064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О праве на заботу и любовь</a:t>
            </a:r>
          </a:p>
        </p:txBody>
      </p:sp>
      <p:pic>
        <p:nvPicPr>
          <p:cNvPr id="3074" name="Picture 2" descr="C:\Users\Vasya\Desktop\gloss-150195_960_72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37" y="260648"/>
            <a:ext cx="4357713" cy="396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13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3429" y="404664"/>
            <a:ext cx="47525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Почему здесь оказался домик? </a:t>
            </a:r>
            <a:endParaRPr lang="ru-RU" sz="4400" dirty="0" smtClean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О </a:t>
            </a:r>
            <a:r>
              <a:rPr lang="ru-RU" sz="4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каком праве он </a:t>
            </a:r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напоминает?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5661248"/>
            <a:ext cx="576064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О праве на имущество</a:t>
            </a:r>
          </a:p>
        </p:txBody>
      </p:sp>
      <p:pic>
        <p:nvPicPr>
          <p:cNvPr id="4098" name="Picture 2" descr="C:\Users\Vasya\Desktop\domik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-315416"/>
            <a:ext cx="604867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581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903</Words>
  <Application>Microsoft Office PowerPoint</Application>
  <PresentationFormat>Экран (4:3)</PresentationFormat>
  <Paragraphs>107</Paragraphs>
  <Slides>59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0" baseType="lpstr">
      <vt:lpstr>Тема Office</vt:lpstr>
      <vt:lpstr>          МУНИЦИПАЛЬНОЕ УЧРЕЖДЕНИЕ ДОПОЛНИТЕЛЬНОГО ОБРАЗОВАНИЯ «КРАСНОСЕЛЬКУПСКИЙ ЦЕНТР ДОПОЛНИТЕЛЬНОГО ОБРАЗОВАНИЯ ДЕТЕЙ» Викторина «Я и Право»     </vt:lpstr>
      <vt:lpstr>20  Ноября  </vt:lpstr>
      <vt:lpstr>День  правовой помощи детям!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Virus</dc:creator>
  <cp:lastModifiedBy>teacher</cp:lastModifiedBy>
  <cp:revision>36</cp:revision>
  <dcterms:created xsi:type="dcterms:W3CDTF">2018-11-13T05:57:31Z</dcterms:created>
  <dcterms:modified xsi:type="dcterms:W3CDTF">2022-02-18T10:20:45Z</dcterms:modified>
</cp:coreProperties>
</file>