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58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1EE1B-679E-4EA6-8DE4-432CF1DBFB87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A3F6D-56AA-4D46-B9F6-D798A244F0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524911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212976"/>
            <a:ext cx="519518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2340" y="160074"/>
            <a:ext cx="3494842" cy="2980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992" y="620688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Проставить степень окисления у каждого химического элемента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err="1" smtClean="0"/>
              <a:t>CaO</a:t>
            </a:r>
            <a:r>
              <a:rPr lang="en-US" sz="8800" dirty="0" smtClean="0"/>
              <a:t> </a:t>
            </a:r>
            <a:r>
              <a:rPr lang="en-US" sz="8800" dirty="0"/>
              <a:t>, P</a:t>
            </a:r>
            <a:r>
              <a:rPr lang="en-US" sz="8800" baseline="-25000" dirty="0"/>
              <a:t>2</a:t>
            </a:r>
            <a:r>
              <a:rPr lang="en-US" sz="8800" dirty="0"/>
              <a:t>O</a:t>
            </a:r>
            <a:r>
              <a:rPr lang="en-US" sz="8800" baseline="-25000" dirty="0"/>
              <a:t>5</a:t>
            </a:r>
            <a:r>
              <a:rPr lang="en-US" sz="8800" dirty="0"/>
              <a:t>,  </a:t>
            </a:r>
            <a:r>
              <a:rPr lang="ru-RU" sz="8800" dirty="0"/>
              <a:t>Н</a:t>
            </a:r>
            <a:r>
              <a:rPr lang="en-US" sz="8800" baseline="-25000" dirty="0"/>
              <a:t>2</a:t>
            </a:r>
            <a:r>
              <a:rPr lang="en-US" sz="8800" dirty="0"/>
              <a:t>SO</a:t>
            </a:r>
            <a:r>
              <a:rPr lang="en-US" sz="8800" baseline="-25000" dirty="0"/>
              <a:t>4</a:t>
            </a:r>
            <a:r>
              <a:rPr lang="en-US" sz="8800" dirty="0"/>
              <a:t>,  KMnO</a:t>
            </a:r>
            <a:r>
              <a:rPr lang="en-US" sz="8800" baseline="-25000" dirty="0"/>
              <a:t>4</a:t>
            </a:r>
            <a:r>
              <a:rPr lang="en-US" sz="8800" dirty="0"/>
              <a:t>, SO</a:t>
            </a:r>
            <a:r>
              <a:rPr lang="en-US" sz="8800" baseline="-25000" dirty="0"/>
              <a:t>2 </a:t>
            </a:r>
            <a:r>
              <a:rPr lang="en-US" sz="8800" dirty="0"/>
              <a:t>, KNO</a:t>
            </a:r>
            <a:r>
              <a:rPr lang="en-US" sz="8800" baseline="-25000" dirty="0"/>
              <a:t>3 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217" y="18039"/>
            <a:ext cx="9180512" cy="143187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Расставить коэффициенты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в данных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реакциях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98" y="1052736"/>
            <a:ext cx="9111602" cy="5040560"/>
          </a:xfrm>
        </p:spPr>
        <p:txBody>
          <a:bodyPr>
            <a:noAutofit/>
          </a:bodyPr>
          <a:lstStyle/>
          <a:p>
            <a:r>
              <a:rPr lang="ru-RU" sz="4400" b="1" dirty="0" err="1" smtClean="0"/>
              <a:t>Si</a:t>
            </a:r>
            <a:r>
              <a:rPr lang="ru-RU" sz="4400" b="1" dirty="0" smtClean="0"/>
              <a:t> </a:t>
            </a:r>
            <a:r>
              <a:rPr lang="ru-RU" sz="4400" b="1" dirty="0"/>
              <a:t>+ HF</a:t>
            </a:r>
            <a:r>
              <a:rPr lang="ru-RU" sz="4400" b="1" baseline="-25000" dirty="0"/>
              <a:t>(</a:t>
            </a:r>
            <a:r>
              <a:rPr lang="ru-RU" sz="4400" b="1" baseline="-25000" dirty="0" err="1"/>
              <a:t>r</a:t>
            </a:r>
            <a:r>
              <a:rPr lang="ru-RU" sz="4400" b="1" baseline="-25000" dirty="0"/>
              <a:t>)</a:t>
            </a:r>
            <a:r>
              <a:rPr lang="ru-RU" sz="4400" b="1" dirty="0"/>
              <a:t> → SiF</a:t>
            </a:r>
            <a:r>
              <a:rPr lang="ru-RU" sz="4400" b="1" baseline="-25000" dirty="0"/>
              <a:t>4</a:t>
            </a:r>
            <a:r>
              <a:rPr lang="ru-RU" sz="4400" b="1" dirty="0"/>
              <a:t> + H</a:t>
            </a:r>
            <a:r>
              <a:rPr lang="ru-RU" sz="4400" b="1" baseline="-25000" dirty="0"/>
              <a:t>2</a:t>
            </a:r>
            <a:r>
              <a:rPr lang="ru-RU" sz="4400" b="1" dirty="0"/>
              <a:t>;</a:t>
            </a:r>
          </a:p>
          <a:p>
            <a:r>
              <a:rPr lang="en-US" sz="4400" b="1" dirty="0"/>
              <a:t>HCll+Na</a:t>
            </a:r>
            <a:r>
              <a:rPr lang="en-US" sz="4400" b="1" baseline="-25000" dirty="0"/>
              <a:t>2</a:t>
            </a:r>
            <a:r>
              <a:rPr lang="en-US" sz="4400" b="1" dirty="0"/>
              <a:t>C0</a:t>
            </a:r>
            <a:r>
              <a:rPr lang="en-US" sz="4400" b="1" baseline="-25000" dirty="0"/>
              <a:t>3</a:t>
            </a:r>
            <a:r>
              <a:rPr lang="en-US" sz="4400" b="1" dirty="0"/>
              <a:t> →C0</a:t>
            </a:r>
            <a:r>
              <a:rPr lang="en-US" sz="4400" b="1" baseline="-25000" dirty="0"/>
              <a:t>2</a:t>
            </a:r>
            <a:r>
              <a:rPr lang="en-US" sz="4400" b="1" dirty="0"/>
              <a:t>+H</a:t>
            </a:r>
            <a:r>
              <a:rPr lang="en-US" sz="4400" b="1" baseline="-25000" dirty="0"/>
              <a:t>2</a:t>
            </a:r>
            <a:r>
              <a:rPr lang="en-US" sz="4400" b="1" dirty="0"/>
              <a:t>O+ </a:t>
            </a:r>
            <a:r>
              <a:rPr lang="en-US" sz="4400" b="1" dirty="0" err="1"/>
              <a:t>NaCl</a:t>
            </a:r>
            <a:r>
              <a:rPr lang="en-US" sz="4400" b="1" dirty="0"/>
              <a:t>;</a:t>
            </a:r>
            <a:endParaRPr lang="ru-RU" sz="4400" b="1" dirty="0"/>
          </a:p>
          <a:p>
            <a:r>
              <a:rPr lang="en-US" sz="4400" b="1" dirty="0"/>
              <a:t>KC1O</a:t>
            </a:r>
            <a:r>
              <a:rPr lang="en-US" sz="4400" b="1" baseline="-25000" dirty="0"/>
              <a:t>3</a:t>
            </a:r>
            <a:r>
              <a:rPr lang="en-US" sz="4400" b="1" dirty="0"/>
              <a:t> + S→KC1+ SO</a:t>
            </a:r>
            <a:r>
              <a:rPr lang="en-US" sz="4400" b="1" baseline="-25000" dirty="0"/>
              <a:t>2</a:t>
            </a:r>
            <a:r>
              <a:rPr lang="en-US" sz="4400" b="1" dirty="0"/>
              <a:t>;</a:t>
            </a:r>
            <a:endParaRPr lang="ru-RU" sz="4400" b="1" dirty="0"/>
          </a:p>
          <a:p>
            <a:r>
              <a:rPr lang="en-US" sz="4400" b="1" dirty="0"/>
              <a:t>C1</a:t>
            </a:r>
            <a:r>
              <a:rPr lang="en-US" sz="4400" b="1" baseline="-25000" dirty="0"/>
              <a:t>2</a:t>
            </a:r>
            <a:r>
              <a:rPr lang="en-US" sz="4400" b="1" dirty="0"/>
              <a:t>+ </a:t>
            </a:r>
            <a:r>
              <a:rPr lang="en-US" sz="4400" b="1" dirty="0" err="1"/>
              <a:t>KBr</a:t>
            </a:r>
            <a:r>
              <a:rPr lang="en-US" sz="4400" b="1" dirty="0"/>
              <a:t> →KC1 + Br</a:t>
            </a:r>
            <a:r>
              <a:rPr lang="en-US" sz="4400" b="1" baseline="-25000" dirty="0"/>
              <a:t>2</a:t>
            </a:r>
            <a:r>
              <a:rPr lang="en-US" sz="4400" b="1" dirty="0"/>
              <a:t>;</a:t>
            </a:r>
            <a:endParaRPr lang="ru-RU" sz="4400" b="1" dirty="0"/>
          </a:p>
          <a:p>
            <a:r>
              <a:rPr lang="en-US" sz="4400" b="1" dirty="0"/>
              <a:t>Zn+H</a:t>
            </a:r>
            <a:r>
              <a:rPr lang="en-US" sz="4400" b="1" baseline="-25000" dirty="0"/>
              <a:t>2</a:t>
            </a:r>
            <a:r>
              <a:rPr lang="en-US" sz="4400" b="1" dirty="0"/>
              <a:t>SO</a:t>
            </a:r>
            <a:r>
              <a:rPr lang="en-US" sz="4400" b="1" baseline="-25000" dirty="0"/>
              <a:t>4</a:t>
            </a:r>
            <a:r>
              <a:rPr lang="en-US" sz="4400" b="1" dirty="0"/>
              <a:t>=ZnSO</a:t>
            </a:r>
            <a:r>
              <a:rPr lang="en-US" sz="4400" b="1" baseline="-25000" dirty="0"/>
              <a:t>4</a:t>
            </a:r>
            <a:r>
              <a:rPr lang="en-US" sz="4400" b="1" dirty="0"/>
              <a:t>+H</a:t>
            </a:r>
            <a:r>
              <a:rPr lang="en-US" sz="4400" b="1" baseline="-25000" dirty="0"/>
              <a:t>2</a:t>
            </a:r>
            <a:r>
              <a:rPr lang="en-US" sz="4400" b="1" dirty="0"/>
              <a:t> </a:t>
            </a:r>
            <a:endParaRPr lang="ru-RU" sz="4400" b="1" dirty="0"/>
          </a:p>
          <a:p>
            <a:r>
              <a:rPr lang="en-US" sz="4400" b="1" dirty="0"/>
              <a:t>MnO</a:t>
            </a:r>
            <a:r>
              <a:rPr lang="en-US" sz="4400" b="1" baseline="-25000" dirty="0"/>
              <a:t>2</a:t>
            </a:r>
            <a:r>
              <a:rPr lang="en-US" sz="4400" b="1" dirty="0"/>
              <a:t> + H</a:t>
            </a:r>
            <a:r>
              <a:rPr lang="en-US" sz="4400" b="1" baseline="-25000" dirty="0"/>
              <a:t>2</a:t>
            </a:r>
            <a:r>
              <a:rPr lang="en-US" sz="4400" b="1" dirty="0"/>
              <a:t>SO</a:t>
            </a:r>
            <a:r>
              <a:rPr lang="en-US" sz="4400" b="1" baseline="-25000" dirty="0"/>
              <a:t>4</a:t>
            </a:r>
            <a:r>
              <a:rPr lang="en-US" sz="4400" b="1" dirty="0"/>
              <a:t> → MnSO</a:t>
            </a:r>
            <a:r>
              <a:rPr lang="en-US" sz="4400" b="1" baseline="-25000" dirty="0"/>
              <a:t>4</a:t>
            </a:r>
            <a:r>
              <a:rPr lang="en-US" sz="4400" b="1" dirty="0"/>
              <a:t> + O</a:t>
            </a:r>
            <a:r>
              <a:rPr lang="en-US" sz="4400" b="1" baseline="-25000" dirty="0"/>
              <a:t>2</a:t>
            </a:r>
            <a:r>
              <a:rPr lang="en-US" sz="4400" b="1" dirty="0"/>
              <a:t> + H</a:t>
            </a:r>
            <a:r>
              <a:rPr lang="en-US" sz="4400" b="1" baseline="-25000" dirty="0"/>
              <a:t>2</a:t>
            </a:r>
            <a:r>
              <a:rPr lang="en-US" sz="4400" b="1" dirty="0"/>
              <a:t>O </a:t>
            </a:r>
            <a:endParaRPr lang="ru-RU" sz="4400" b="1" dirty="0" smtClean="0"/>
          </a:p>
          <a:p>
            <a:r>
              <a:rPr lang="pt-BR" sz="4400" b="1" dirty="0"/>
              <a:t>P + HNO</a:t>
            </a:r>
            <a:r>
              <a:rPr lang="pt-BR" sz="4400" b="1" baseline="-25000" dirty="0"/>
              <a:t>3</a:t>
            </a:r>
            <a:r>
              <a:rPr lang="pt-BR" sz="4400" b="1" dirty="0"/>
              <a:t> + H</a:t>
            </a:r>
            <a:r>
              <a:rPr lang="pt-BR" sz="4400" b="1" baseline="-25000" dirty="0"/>
              <a:t>2</a:t>
            </a:r>
            <a:r>
              <a:rPr lang="pt-BR" sz="4400" b="1" dirty="0"/>
              <a:t>O → H</a:t>
            </a:r>
            <a:r>
              <a:rPr lang="pt-BR" sz="4400" b="1" baseline="-25000" dirty="0"/>
              <a:t>3</a:t>
            </a:r>
            <a:r>
              <a:rPr lang="pt-BR" sz="4400" b="1" dirty="0"/>
              <a:t>PO</a:t>
            </a:r>
            <a:r>
              <a:rPr lang="pt-BR" sz="4400" b="1" baseline="-25000" dirty="0"/>
              <a:t>4</a:t>
            </a:r>
            <a:r>
              <a:rPr lang="pt-BR" sz="4400" b="1" dirty="0"/>
              <a:t> + NO</a:t>
            </a:r>
            <a:r>
              <a:rPr lang="en-US" sz="4400" b="1" dirty="0"/>
              <a:t> 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1990" y="1340768"/>
            <a:ext cx="5277272" cy="2011354"/>
          </a:xfrm>
        </p:spPr>
        <p:txBody>
          <a:bodyPr>
            <a:noAutofit/>
          </a:bodyPr>
          <a:lstStyle/>
          <a:p>
            <a:r>
              <a:rPr lang="ru-RU" sz="16600" b="1" dirty="0" smtClean="0">
                <a:solidFill>
                  <a:srgbClr val="C00000"/>
                </a:solidFill>
              </a:rPr>
              <a:t>ОВР-</a:t>
            </a:r>
            <a:r>
              <a:rPr lang="ru-RU" sz="7200" b="1" dirty="0" smtClean="0">
                <a:solidFill>
                  <a:srgbClr val="C00000"/>
                </a:solidFill>
              </a:rPr>
              <a:t>?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3356992"/>
            <a:ext cx="5724128" cy="642372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4800" b="1" i="1" dirty="0"/>
              <a:t>“Кто-то теряет, </a:t>
            </a:r>
            <a:endParaRPr lang="en-US" sz="4800" b="1" i="1" dirty="0" smtClean="0"/>
          </a:p>
          <a:p>
            <a:pPr marL="0" indent="0" algn="r">
              <a:buNone/>
            </a:pPr>
            <a:r>
              <a:rPr lang="ru-RU" sz="4800" b="1" i="1" dirty="0" smtClean="0"/>
              <a:t>а </a:t>
            </a:r>
            <a:r>
              <a:rPr lang="ru-RU" sz="4800" b="1" i="1" dirty="0"/>
              <a:t>кто-то находит</a:t>
            </a:r>
            <a:r>
              <a:rPr lang="ru-RU" sz="4800" b="1" i="1" dirty="0" smtClean="0"/>
              <a:t>” 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9" r="20491"/>
          <a:stretch/>
        </p:blipFill>
        <p:spPr bwMode="auto">
          <a:xfrm>
            <a:off x="73940" y="260648"/>
            <a:ext cx="3620338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229600" cy="4525963"/>
          </a:xfrm>
        </p:spPr>
        <p:txBody>
          <a:bodyPr>
            <a:noAutofit/>
          </a:bodyPr>
          <a:lstStyle/>
          <a:p>
            <a:r>
              <a:rPr lang="ru-RU" sz="5400" b="1" dirty="0"/>
              <a:t>ОВР – это….</a:t>
            </a:r>
            <a:br>
              <a:rPr lang="ru-RU" sz="5400" b="1" dirty="0"/>
            </a:br>
            <a:r>
              <a:rPr lang="ru-RU" sz="5400" b="1" dirty="0"/>
              <a:t>*окисление </a:t>
            </a:r>
            <a:r>
              <a:rPr lang="en-US" sz="5400" b="1" dirty="0" smtClean="0"/>
              <a:t>-</a:t>
            </a:r>
            <a:r>
              <a:rPr lang="ru-RU" sz="5400" b="1" dirty="0"/>
              <a:t/>
            </a:r>
            <a:br>
              <a:rPr lang="ru-RU" sz="5400" b="1" dirty="0"/>
            </a:br>
            <a:r>
              <a:rPr lang="ru-RU" sz="5400" b="1" dirty="0"/>
              <a:t>*восстановление </a:t>
            </a:r>
            <a:r>
              <a:rPr lang="ru-RU" sz="5400" b="1" dirty="0" smtClean="0"/>
              <a:t>–</a:t>
            </a:r>
            <a:r>
              <a:rPr lang="ru-RU" sz="5400" b="1" dirty="0"/>
              <a:t/>
            </a:r>
            <a:br>
              <a:rPr lang="ru-RU" sz="5400" b="1" dirty="0"/>
            </a:br>
            <a:r>
              <a:rPr lang="ru-RU" sz="5400" b="1" dirty="0"/>
              <a:t>*число электронов отданных восстановителем должно </a:t>
            </a:r>
            <a:r>
              <a:rPr lang="ru-RU" sz="5400" b="1" dirty="0" smtClean="0"/>
              <a:t>быть……..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14313"/>
            <a:ext cx="9036496" cy="5911850"/>
          </a:xfrm>
        </p:spPr>
        <p:txBody>
          <a:bodyPr>
            <a:noAutofit/>
          </a:bodyPr>
          <a:lstStyle/>
          <a:p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ОВР</a:t>
            </a:r>
            <a:r>
              <a:rPr lang="ru-RU" sz="3600" b="1" dirty="0"/>
              <a:t> – </a:t>
            </a:r>
            <a:r>
              <a:rPr lang="ru-RU" sz="3600" dirty="0" smtClean="0"/>
              <a:t>это окислительно-восстановительные реакции, реакции протекающие с изменением степени окисления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/>
              <a:t>*</a:t>
            </a: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окисление</a:t>
            </a:r>
            <a:r>
              <a:rPr lang="ru-RU" sz="3600" b="1" dirty="0"/>
              <a:t> – </a:t>
            </a:r>
            <a:r>
              <a:rPr lang="ru-RU" sz="3600" dirty="0"/>
              <a:t>это процесс </a:t>
            </a:r>
            <a:r>
              <a:rPr lang="ru-RU" sz="3600" dirty="0" smtClean="0"/>
              <a:t>отдачи электронов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*</a:t>
            </a: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восстановление</a:t>
            </a:r>
            <a:r>
              <a:rPr lang="ru-RU" sz="3600" b="1" dirty="0"/>
              <a:t> – </a:t>
            </a:r>
            <a:r>
              <a:rPr lang="ru-RU" sz="3600" dirty="0"/>
              <a:t>это процесс </a:t>
            </a:r>
            <a:r>
              <a:rPr lang="ru-RU" sz="3600" dirty="0" smtClean="0"/>
              <a:t>присоединения электронов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*</a:t>
            </a:r>
            <a:r>
              <a:rPr lang="ru-RU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 электронов отданных восстановителем должно быть </a:t>
            </a:r>
            <a:r>
              <a:rPr lang="ru-RU" sz="3600" dirty="0"/>
              <a:t>равно числу принятых электронов </a:t>
            </a:r>
            <a:r>
              <a:rPr lang="ru-RU" sz="3600" dirty="0" smtClean="0"/>
              <a:t>окислителем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91" y="117680"/>
            <a:ext cx="406856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86640"/>
            <a:ext cx="4072492" cy="341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0"/>
            <a:ext cx="3865575" cy="325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253526"/>
            <a:ext cx="3920348" cy="334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54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Проставить степень окисления у каждого химического элемента </vt:lpstr>
      <vt:lpstr>Расставить коэффициенты в данных реакциях</vt:lpstr>
      <vt:lpstr>ОВР-?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***</dc:creator>
  <cp:lastModifiedBy>сош 10</cp:lastModifiedBy>
  <cp:revision>7</cp:revision>
  <dcterms:created xsi:type="dcterms:W3CDTF">2019-01-20T15:02:06Z</dcterms:created>
  <dcterms:modified xsi:type="dcterms:W3CDTF">2019-01-23T05:08:04Z</dcterms:modified>
</cp:coreProperties>
</file>