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7" r:id="rId2"/>
    <p:sldId id="261" r:id="rId3"/>
    <p:sldId id="271" r:id="rId4"/>
    <p:sldId id="272" r:id="rId5"/>
    <p:sldId id="273" r:id="rId6"/>
    <p:sldId id="274" r:id="rId7"/>
    <p:sldId id="266" r:id="rId8"/>
    <p:sldId id="267" r:id="rId9"/>
    <p:sldId id="268" r:id="rId10"/>
    <p:sldId id="269" r:id="rId11"/>
    <p:sldId id="263" r:id="rId12"/>
    <p:sldId id="256" r:id="rId13"/>
    <p:sldId id="275" r:id="rId14"/>
    <p:sldId id="264" r:id="rId15"/>
    <p:sldId id="265" r:id="rId16"/>
    <p:sldId id="276" r:id="rId17"/>
    <p:sldId id="260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12603"/>
    <a:srgbClr val="67310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DCEB96-1833-435D-999B-252D13BEE2BE}" type="datetimeFigureOut">
              <a:rPr lang="ru-RU" smtClean="0"/>
              <a:pPr/>
              <a:t>07.08.2019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CABD0C-9F6B-4D62-A126-9EA9A23CA49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CABD0C-9F6B-4D62-A126-9EA9A23CA499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муза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flipH="1">
            <a:off x="611560" y="764704"/>
            <a:ext cx="2476229" cy="53285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A4CA9-8262-4F91-88D9-C9A29CAD7B06}" type="datetimeFigureOut">
              <a:rPr lang="ru-RU" smtClean="0"/>
              <a:pPr/>
              <a:t>07.08.2019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CFE66-EB06-4C47-997C-3EE4B633C6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A4CA9-8262-4F91-88D9-C9A29CAD7B06}" type="datetimeFigureOut">
              <a:rPr lang="ru-RU" smtClean="0"/>
              <a:pPr/>
              <a:t>07.08.2019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CFE66-EB06-4C47-997C-3EE4B633C6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A4CA9-8262-4F91-88D9-C9A29CAD7B06}" type="datetimeFigureOut">
              <a:rPr lang="ru-RU" smtClean="0"/>
              <a:pPr/>
              <a:t>07.08.2019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CFE66-EB06-4C47-997C-3EE4B633C6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A4CA9-8262-4F91-88D9-C9A29CAD7B06}" type="datetimeFigureOut">
              <a:rPr lang="ru-RU" smtClean="0"/>
              <a:pPr/>
              <a:t>07.08.2019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CFE66-EB06-4C47-997C-3EE4B633C6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1" descr="C:\Documents and Settings\Ирина Алексеевна\Мои документы\Мои рисунки\Акрополь стилизов. .gif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548680"/>
            <a:ext cx="1578577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A4CA9-8262-4F91-88D9-C9A29CAD7B06}" type="datetimeFigureOut">
              <a:rPr lang="ru-RU" smtClean="0"/>
              <a:pPr/>
              <a:t>07.08.2019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CFE66-EB06-4C47-997C-3EE4B633C6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A4CA9-8262-4F91-88D9-C9A29CAD7B06}" type="datetimeFigureOut">
              <a:rPr lang="ru-RU" smtClean="0"/>
              <a:pPr/>
              <a:t>07.08.2019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CFE66-EB06-4C47-997C-3EE4B633C6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A4CA9-8262-4F91-88D9-C9A29CAD7B06}" type="datetimeFigureOut">
              <a:rPr lang="ru-RU" smtClean="0"/>
              <a:pPr/>
              <a:t>07.08.2019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CFE66-EB06-4C47-997C-3EE4B633C6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A4CA9-8262-4F91-88D9-C9A29CAD7B06}" type="datetimeFigureOut">
              <a:rPr lang="ru-RU" smtClean="0"/>
              <a:pPr/>
              <a:t>07.08.2019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CFE66-EB06-4C47-997C-3EE4B633C61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11" descr="C:\Documents and Settings\Ирина Алексеевна\Мои документы\Мои рисунки\Акрополь стилизов. .gif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1" y="548680"/>
            <a:ext cx="2455563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A4CA9-8262-4F91-88D9-C9A29CAD7B06}" type="datetimeFigureOut">
              <a:rPr lang="ru-RU" smtClean="0"/>
              <a:pPr/>
              <a:t>07.08.2019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CFE66-EB06-4C47-997C-3EE4B633C6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A4CA9-8262-4F91-88D9-C9A29CAD7B06}" type="datetimeFigureOut">
              <a:rPr lang="ru-RU" smtClean="0"/>
              <a:pPr/>
              <a:t>07.08.2019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CFE66-EB06-4C47-997C-3EE4B633C6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A4CA9-8262-4F91-88D9-C9A29CAD7B06}" type="datetimeFigureOut">
              <a:rPr lang="ru-RU" smtClean="0"/>
              <a:pPr/>
              <a:t>07.08.2019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CFE66-EB06-4C47-997C-3EE4B633C6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A4CA9-8262-4F91-88D9-C9A29CAD7B06}" type="datetimeFigureOut">
              <a:rPr lang="ru-RU" smtClean="0"/>
              <a:pPr/>
              <a:t>07.08.2019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CFE66-EB06-4C47-997C-3EE4B633C6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 userDrawn="1"/>
        </p:nvSpPr>
        <p:spPr>
          <a:xfrm>
            <a:off x="179512" y="6165304"/>
            <a:ext cx="13316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100" b="0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Олифирова</a:t>
            </a:r>
            <a:r>
              <a:rPr lang="ru-RU" sz="1100" b="0" dirty="0" smtClean="0">
                <a:solidFill>
                  <a:srgbClr val="542804"/>
                </a:solidFill>
                <a:latin typeface="Monotype Corsiva" pitchFamily="66" charset="0"/>
              </a:rPr>
              <a:t> </a:t>
            </a:r>
            <a:r>
              <a:rPr lang="ru-RU" sz="1100" b="0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Т.И. </a:t>
            </a:r>
            <a:endParaRPr lang="ru-RU" sz="1100" b="0" dirty="0">
              <a:solidFill>
                <a:schemeClr val="accent6">
                  <a:lumMod val="5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7" name="Рисунок 6" descr="http://img0.liveinternet.ru/images/attach/b/4/104/210/104210872_large_olivka03.png"/>
          <p:cNvPicPr/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596336" y="5733256"/>
            <a:ext cx="1008112" cy="607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0A4CA9-8262-4F91-88D9-C9A29CAD7B06}" type="datetimeFigureOut">
              <a:rPr lang="ru-RU" smtClean="0"/>
              <a:pPr/>
              <a:t>07.08.2019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2CFE66-EB06-4C47-997C-3EE4B633C61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2" r:id="rId3"/>
    <p:sldLayoutId id="2147483651" r:id="rId4"/>
    <p:sldLayoutId id="2147483673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ru.wikipedia.org/wiki/%D0%9E%D0%BB%D0%B8%D0%BC%D0%BF%D0%B8%D1%8F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libfoto.ru/uploads/posts/2009-04/1239737948_psd_romantic-background-col.jpg" TargetMode="External"/><Relationship Id="rId2" Type="http://schemas.openxmlformats.org/officeDocument/2006/relationships/hyperlink" Target="http://www.potolok-art.ru/images/mea1.jpg" TargetMode="External"/><Relationship Id="rId1" Type="http://schemas.openxmlformats.org/officeDocument/2006/relationships/slideLayout" Target="../slideLayouts/slideLayout5.xml"/><Relationship Id="rId6" Type="http://schemas.openxmlformats.org/officeDocument/2006/relationships/hyperlink" Target="http://900igr.net/datai/istorija/Mir-istorii/0002-007-Mir-istorii.png" TargetMode="External"/><Relationship Id="rId5" Type="http://schemas.openxmlformats.org/officeDocument/2006/relationships/hyperlink" Target="http://www.hcpl.net/sites/default/files/parthenon.gif" TargetMode="External"/><Relationship Id="rId4" Type="http://schemas.openxmlformats.org/officeDocument/2006/relationships/hyperlink" Target="http://img.lenagold.ru/o/oliv/olivka03.pn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s://www.stihi.ru/avtor/filinoff9" TargetMode="Externa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2411760" y="5373216"/>
            <a:ext cx="568761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600" b="1" i="1" dirty="0" err="1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ndara" pitchFamily="34" charset="0"/>
              </a:rPr>
              <a:t>Шалёва</a:t>
            </a:r>
            <a:r>
              <a:rPr lang="ru-RU" sz="1600" b="1" i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ndara" pitchFamily="34" charset="0"/>
              </a:rPr>
              <a:t> Ирина Альфредовна, </a:t>
            </a:r>
          </a:p>
          <a:p>
            <a:pPr algn="ctr"/>
            <a:r>
              <a:rPr lang="ru-RU" sz="1600" b="1" i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ndara" pitchFamily="34" charset="0"/>
              </a:rPr>
              <a:t>учитель русского языка и литературы </a:t>
            </a:r>
          </a:p>
          <a:p>
            <a:pPr algn="ctr"/>
            <a:r>
              <a:rPr lang="ru-RU" sz="1600" b="1" i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ndara" pitchFamily="34" charset="0"/>
              </a:rPr>
              <a:t>МБОУ гимназии №7 им. Воронцова В.М. г. Воронежа</a:t>
            </a:r>
            <a:endParaRPr lang="ru-RU" sz="1600" b="1" i="1" dirty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ndara" pitchFamily="34" charset="0"/>
            </a:endParaRPr>
          </a:p>
        </p:txBody>
      </p:sp>
      <p:sp>
        <p:nvSpPr>
          <p:cNvPr id="4098" name="AutoShape 2" descr="https://www.weblancer.net/download/80578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0" name="AutoShape 4" descr="https://www.weblancer.net/download/80578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2" name="AutoShape 6" descr="https://www.weblancer.net/download/80578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4" name="AutoShape 8" descr="https://www.weblancer.net/download/80578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2699792" y="1700808"/>
            <a:ext cx="62646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i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ndara" pitchFamily="34" charset="0"/>
              </a:rPr>
              <a:t>Античный миф. </a:t>
            </a:r>
            <a:r>
              <a:rPr lang="ru-RU" sz="5400" b="1" i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ndara" pitchFamily="34" charset="0"/>
              </a:rPr>
              <a:t>«Рождение Зевса» </a:t>
            </a:r>
            <a:endParaRPr lang="ru-RU" sz="5400" b="1" i="1" dirty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ndara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483768" y="836712"/>
            <a:ext cx="6264696" cy="80021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600" b="1" i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ndara" pitchFamily="34" charset="0"/>
              </a:rPr>
              <a:t>Из мифологии</a:t>
            </a:r>
            <a:endParaRPr lang="ru-RU" sz="4600" b="1" i="1" dirty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ndara" pitchFamily="34" charset="0"/>
            </a:endParaRPr>
          </a:p>
        </p:txBody>
      </p:sp>
      <p:pic>
        <p:nvPicPr>
          <p:cNvPr id="13314" name="Picture 2" descr="47. Рея вручает Крону камень. Рим. II в. н. э. Рим. Капитолийские музеи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516216" y="3645024"/>
            <a:ext cx="1824799" cy="16806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3275856" y="3789040"/>
            <a:ext cx="3168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ndara" pitchFamily="34" charset="0"/>
              </a:rPr>
              <a:t>Урок литературы. 5 класс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512603"/>
                </a:solidFill>
                <a:latin typeface="Times New Roman" pitchFamily="18" charset="0"/>
                <a:cs typeface="Times New Roman" pitchFamily="18" charset="0"/>
              </a:rPr>
              <a:t>Дети Крона и Реи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аид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899592" y="1556792"/>
            <a:ext cx="3600400" cy="36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Содержимое 6" descr="Посейдон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870586" y="1556792"/>
            <a:ext cx="3584398" cy="36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1043608" y="5229200"/>
            <a:ext cx="33123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512603"/>
                </a:solidFill>
                <a:latin typeface="Times New Roman" pitchFamily="18" charset="0"/>
                <a:cs typeface="Times New Roman" pitchFamily="18" charset="0"/>
              </a:rPr>
              <a:t>Аид</a:t>
            </a:r>
            <a:r>
              <a:rPr lang="ru-RU" dirty="0" smtClean="0">
                <a:solidFill>
                  <a:srgbClr val="512603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dirty="0" smtClean="0">
                <a:solidFill>
                  <a:srgbClr val="512603"/>
                </a:solidFill>
                <a:latin typeface="Times New Roman" pitchFamily="18" charset="0"/>
                <a:cs typeface="Times New Roman" pitchFamily="18" charset="0"/>
              </a:rPr>
              <a:t> верховный бог </a:t>
            </a:r>
          </a:p>
          <a:p>
            <a:pPr algn="ctr"/>
            <a:r>
              <a:rPr lang="ru-RU" dirty="0" smtClean="0">
                <a:solidFill>
                  <a:srgbClr val="512603"/>
                </a:solidFill>
                <a:latin typeface="Times New Roman" pitchFamily="18" charset="0"/>
                <a:cs typeface="Times New Roman" pitchFamily="18" charset="0"/>
              </a:rPr>
              <a:t>подземного царства мертвых</a:t>
            </a:r>
            <a:endParaRPr lang="ru-RU" dirty="0">
              <a:solidFill>
                <a:srgbClr val="51260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932040" y="5229200"/>
            <a:ext cx="3384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512603"/>
                </a:solidFill>
                <a:latin typeface="Times New Roman" pitchFamily="18" charset="0"/>
                <a:cs typeface="Times New Roman" pitchFamily="18" charset="0"/>
              </a:rPr>
              <a:t>Посейдон</a:t>
            </a:r>
            <a:r>
              <a:rPr lang="ru-RU" dirty="0" smtClean="0">
                <a:solidFill>
                  <a:srgbClr val="512603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dirty="0" smtClean="0">
                <a:solidFill>
                  <a:srgbClr val="512603"/>
                </a:solidFill>
                <a:latin typeface="Times New Roman" pitchFamily="18" charset="0"/>
                <a:cs typeface="Times New Roman" pitchFamily="18" charset="0"/>
              </a:rPr>
              <a:t> верховный морской бог</a:t>
            </a:r>
            <a:endParaRPr lang="ru-RU" dirty="0">
              <a:solidFill>
                <a:srgbClr val="512603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6130"/>
          </a:xfrm>
        </p:spPr>
        <p:txBody>
          <a:bodyPr/>
          <a:lstStyle/>
          <a:p>
            <a:r>
              <a:rPr lang="ru-RU" b="1" dirty="0" smtClean="0">
                <a:solidFill>
                  <a:srgbClr val="512603"/>
                </a:solidFill>
                <a:latin typeface="Times New Roman" pitchFamily="18" charset="0"/>
                <a:cs typeface="Times New Roman" pitchFamily="18" charset="0"/>
              </a:rPr>
              <a:t>В мире искусства</a:t>
            </a:r>
            <a:endParaRPr lang="ru-RU" b="1" dirty="0">
              <a:solidFill>
                <a:srgbClr val="51260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Рея в сцене рождения Зевс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0" y="1124744"/>
            <a:ext cx="3626906" cy="43204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4211960" y="5445224"/>
            <a:ext cx="43924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512603"/>
                </a:solidFill>
                <a:latin typeface="Times New Roman" pitchFamily="18" charset="0"/>
                <a:cs typeface="Times New Roman" pitchFamily="18" charset="0"/>
              </a:rPr>
              <a:t>Рея в сцене рождения Зевса. Рельеф базы статуи Зевса, II в. н. э., </a:t>
            </a:r>
          </a:p>
          <a:p>
            <a:pPr algn="ctr"/>
            <a:r>
              <a:rPr lang="ru-RU" b="1" dirty="0" smtClean="0">
                <a:solidFill>
                  <a:srgbClr val="512603"/>
                </a:solidFill>
                <a:latin typeface="Times New Roman" pitchFamily="18" charset="0"/>
                <a:cs typeface="Times New Roman" pitchFamily="18" charset="0"/>
              </a:rPr>
              <a:t>Капитолийский музей, Рим. </a:t>
            </a:r>
            <a:endParaRPr lang="ru-RU" b="1" dirty="0">
              <a:solidFill>
                <a:srgbClr val="51260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Le Jupiter Olympien ou l'art de la sculpture antique.jpg"/>
          <p:cNvPicPr>
            <a:picLocks noChangeAspect="1" noChangeArrowheads="1"/>
          </p:cNvPicPr>
          <p:nvPr/>
        </p:nvPicPr>
        <p:blipFill>
          <a:blip r:embed="rId3" cstate="print">
            <a:grayscl/>
          </a:blip>
          <a:srcRect/>
          <a:stretch>
            <a:fillRect/>
          </a:stretch>
        </p:blipFill>
        <p:spPr bwMode="auto">
          <a:xfrm>
            <a:off x="827584" y="1196752"/>
            <a:ext cx="3312368" cy="41926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extBox 10"/>
          <p:cNvSpPr txBox="1"/>
          <p:nvPr/>
        </p:nvSpPr>
        <p:spPr>
          <a:xfrm>
            <a:off x="899592" y="5373216"/>
            <a:ext cx="31683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512603"/>
                </a:solidFill>
                <a:latin typeface="Times New Roman" pitchFamily="18" charset="0"/>
                <a:cs typeface="Times New Roman" pitchFamily="18" charset="0"/>
              </a:rPr>
              <a:t>Статуя Зевса в </a:t>
            </a:r>
            <a:r>
              <a:rPr lang="ru-RU" b="1" dirty="0" smtClean="0">
                <a:solidFill>
                  <a:srgbClr val="512603"/>
                </a:solidFill>
                <a:latin typeface="Times New Roman" pitchFamily="18" charset="0"/>
                <a:cs typeface="Times New Roman" pitchFamily="18" charset="0"/>
                <a:hlinkClick r:id="rId4" tooltip="Олимпия"/>
              </a:rPr>
              <a:t>Олимпии</a:t>
            </a:r>
            <a:r>
              <a:rPr lang="ru-RU" b="1" dirty="0" smtClean="0">
                <a:solidFill>
                  <a:srgbClr val="512603"/>
                </a:solidFill>
                <a:latin typeface="Times New Roman" pitchFamily="18" charset="0"/>
                <a:cs typeface="Times New Roman" pitchFamily="18" charset="0"/>
              </a:rPr>
              <a:t> — третье чудо света </a:t>
            </a:r>
          </a:p>
          <a:p>
            <a:pPr algn="ctr"/>
            <a:r>
              <a:rPr lang="ru-RU" b="1" dirty="0" smtClean="0">
                <a:solidFill>
                  <a:srgbClr val="512603"/>
                </a:solidFill>
                <a:latin typeface="Times New Roman" pitchFamily="18" charset="0"/>
                <a:cs typeface="Times New Roman" pitchFamily="18" charset="0"/>
              </a:rPr>
              <a:t>Древнего мира, </a:t>
            </a:r>
            <a:r>
              <a:rPr lang="en-US" b="1" dirty="0" smtClean="0">
                <a:solidFill>
                  <a:srgbClr val="512603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ru-RU" b="1" dirty="0" smtClean="0">
                <a:solidFill>
                  <a:srgbClr val="512603"/>
                </a:solidFill>
                <a:latin typeface="Times New Roman" pitchFamily="18" charset="0"/>
                <a:cs typeface="Times New Roman" pitchFamily="18" charset="0"/>
              </a:rPr>
              <a:t> в. до н.э.</a:t>
            </a:r>
            <a:endParaRPr lang="ru-RU" b="1" dirty="0">
              <a:solidFill>
                <a:srgbClr val="512603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512603"/>
                </a:solidFill>
                <a:latin typeface="Times New Roman" pitchFamily="18" charset="0"/>
                <a:cs typeface="Times New Roman" pitchFamily="18" charset="0"/>
              </a:rPr>
              <a:t>В мире искусства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Рея вручает Крону камень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2267744" y="1268760"/>
            <a:ext cx="4681539" cy="42027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1763688" y="5445224"/>
            <a:ext cx="54726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512603"/>
                </a:solidFill>
                <a:latin typeface="Times New Roman" pitchFamily="18" charset="0"/>
                <a:cs typeface="Times New Roman" pitchFamily="18" charset="0"/>
              </a:rPr>
              <a:t>Рея вручает Крону камень. </a:t>
            </a:r>
          </a:p>
          <a:p>
            <a:pPr algn="ctr"/>
            <a:r>
              <a:rPr lang="ru-RU" b="1" dirty="0" err="1" smtClean="0">
                <a:solidFill>
                  <a:srgbClr val="512603"/>
                </a:solidFill>
                <a:latin typeface="Times New Roman" pitchFamily="18" charset="0"/>
                <a:cs typeface="Times New Roman" pitchFamily="18" charset="0"/>
              </a:rPr>
              <a:t>Пелика</a:t>
            </a:r>
            <a:r>
              <a:rPr lang="ru-RU" b="1" dirty="0" smtClean="0">
                <a:solidFill>
                  <a:srgbClr val="512603"/>
                </a:solidFill>
                <a:latin typeface="Times New Roman" pitchFamily="18" charset="0"/>
                <a:cs typeface="Times New Roman" pitchFamily="18" charset="0"/>
              </a:rPr>
              <a:t> Мастера </a:t>
            </a:r>
            <a:r>
              <a:rPr lang="ru-RU" b="1" dirty="0" err="1" smtClean="0">
                <a:solidFill>
                  <a:srgbClr val="512603"/>
                </a:solidFill>
                <a:latin typeface="Times New Roman" pitchFamily="18" charset="0"/>
                <a:cs typeface="Times New Roman" pitchFamily="18" charset="0"/>
              </a:rPr>
              <a:t>Навсикаи</a:t>
            </a:r>
            <a:r>
              <a:rPr lang="ru-RU" b="1" dirty="0" smtClean="0">
                <a:solidFill>
                  <a:srgbClr val="512603"/>
                </a:solidFill>
                <a:latin typeface="Times New Roman" pitchFamily="18" charset="0"/>
                <a:cs typeface="Times New Roman" pitchFamily="18" charset="0"/>
              </a:rPr>
              <a:t>, около 460 г. до н. э., Музей Метрополитен, Нью-Йорк.</a:t>
            </a:r>
            <a:br>
              <a:rPr lang="ru-RU" b="1" dirty="0" smtClean="0">
                <a:solidFill>
                  <a:srgbClr val="512603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rgbClr val="51260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Athena Herakles Staatliche Antikensammlungen 2301 A ful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908720"/>
            <a:ext cx="1090082" cy="15841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755576" y="2492896"/>
            <a:ext cx="122413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err="1" smtClean="0">
                <a:latin typeface="Times New Roman" pitchFamily="18" charset="0"/>
                <a:cs typeface="Times New Roman" pitchFamily="18" charset="0"/>
              </a:rPr>
              <a:t>Пелика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– двуручный сосуд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512603"/>
                </a:solidFill>
                <a:latin typeface="Times New Roman" pitchFamily="18" charset="0"/>
                <a:cs typeface="Times New Roman" pitchFamily="18" charset="0"/>
              </a:rPr>
              <a:t>В мире искусства</a:t>
            </a:r>
            <a:endParaRPr lang="ru-RU" dirty="0"/>
          </a:p>
        </p:txBody>
      </p:sp>
      <p:pic>
        <p:nvPicPr>
          <p:cNvPr id="4" name="Содержимое 3" descr="kouretes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2627784" y="1268760"/>
            <a:ext cx="3839506" cy="45259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2411760" y="5733256"/>
            <a:ext cx="4248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512603"/>
                </a:solidFill>
                <a:latin typeface="Times New Roman" pitchFamily="18" charset="0"/>
                <a:cs typeface="Times New Roman" pitchFamily="18" charset="0"/>
              </a:rPr>
              <a:t>Рея с младенцем Зевсом и корибанты. Терракотовый рельеф, II в., Париж</a:t>
            </a:r>
            <a:endParaRPr lang="ru-RU" b="1" dirty="0">
              <a:solidFill>
                <a:srgbClr val="512603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512603"/>
                </a:solidFill>
                <a:latin typeface="Times New Roman" pitchFamily="18" charset="0"/>
                <a:cs typeface="Times New Roman" pitchFamily="18" charset="0"/>
              </a:rPr>
              <a:t>В мире искусства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Воспитание Юпитер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91680" y="1196751"/>
            <a:ext cx="5616624" cy="45494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2051720" y="5657671"/>
            <a:ext cx="49685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err="1" smtClean="0">
                <a:solidFill>
                  <a:srgbClr val="512603"/>
                </a:solidFill>
                <a:latin typeface="Times New Roman" pitchFamily="18" charset="0"/>
                <a:cs typeface="Times New Roman" pitchFamily="18" charset="0"/>
              </a:rPr>
              <a:t>Якоб</a:t>
            </a:r>
            <a:r>
              <a:rPr lang="ru-RU" b="1" dirty="0" smtClean="0">
                <a:solidFill>
                  <a:srgbClr val="51260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512603"/>
                </a:solidFill>
                <a:latin typeface="Times New Roman" pitchFamily="18" charset="0"/>
                <a:cs typeface="Times New Roman" pitchFamily="18" charset="0"/>
              </a:rPr>
              <a:t>Йорданс</a:t>
            </a:r>
            <a:r>
              <a:rPr lang="ru-RU" b="1" dirty="0" smtClean="0">
                <a:solidFill>
                  <a:srgbClr val="512603"/>
                </a:solidFill>
                <a:latin typeface="Times New Roman" pitchFamily="18" charset="0"/>
                <a:cs typeface="Times New Roman" pitchFamily="18" charset="0"/>
              </a:rPr>
              <a:t> «Воспитание Юпитера», 1627</a:t>
            </a:r>
            <a:r>
              <a:rPr lang="ru-RU" dirty="0" smtClean="0">
                <a:solidFill>
                  <a:srgbClr val="51260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dirty="0" smtClean="0">
                <a:solidFill>
                  <a:srgbClr val="512603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 smtClean="0">
              <a:solidFill>
                <a:srgbClr val="512603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084982"/>
          </a:xfrm>
        </p:spPr>
        <p:txBody>
          <a:bodyPr/>
          <a:lstStyle/>
          <a:p>
            <a:r>
              <a:rPr lang="ru-RU" b="1" dirty="0" smtClean="0">
                <a:solidFill>
                  <a:srgbClr val="512603"/>
                </a:solidFill>
                <a:latin typeface="Times New Roman" pitchFamily="18" charset="0"/>
                <a:cs typeface="Times New Roman" pitchFamily="18" charset="0"/>
              </a:rPr>
              <a:t>В мире искусства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Воспитание Юпитера Никола Пуссен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19672" y="1196752"/>
            <a:ext cx="5639958" cy="44644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1691680" y="5661248"/>
            <a:ext cx="5688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512603"/>
                </a:solidFill>
                <a:latin typeface="Times New Roman" pitchFamily="18" charset="0"/>
                <a:cs typeface="Times New Roman" pitchFamily="18" charset="0"/>
              </a:rPr>
              <a:t>Никола Пуссен «Воспитание Юпитера» (1635 - 1637)</a:t>
            </a:r>
            <a:endParaRPr lang="ru-RU" b="1" dirty="0">
              <a:solidFill>
                <a:srgbClr val="512603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512603"/>
                </a:solidFill>
                <a:latin typeface="Times New Roman" pitchFamily="18" charset="0"/>
                <a:cs typeface="Times New Roman" pitchFamily="18" charset="0"/>
              </a:rPr>
              <a:t>Домашнее задание</a:t>
            </a:r>
            <a:endParaRPr lang="ru-RU" b="1" dirty="0">
              <a:solidFill>
                <a:srgbClr val="51260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43608" y="1700808"/>
            <a:ext cx="6984776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Прочитать миф «Олимп»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2. Составить краткий комментарий к именам героев мифа «Олимп» (см. таблицу).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Индивидуальное задание: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подготовить сообщение об Олимпе и статуе Зевса Олимпийского.</a:t>
            </a:r>
          </a:p>
          <a:p>
            <a:pPr marL="342900" indent="-342900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Опережающее групповое задание: </a:t>
            </a:r>
          </a:p>
          <a:p>
            <a:pPr marL="342900" indent="-342900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Проект «Легенды и мифы Древней Греции» (см. рубрику «Советуем прочитать» на стр. 14).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771800" y="692696"/>
            <a:ext cx="5904656" cy="156966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i="1" spc="50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nstantia" pitchFamily="18" charset="0"/>
              </a:rPr>
              <a:t>Использованные изображения</a:t>
            </a:r>
            <a:endParaRPr lang="ru-RU" sz="4800" b="1" spc="50" dirty="0">
              <a:ln w="11430"/>
              <a:solidFill>
                <a:schemeClr val="accent6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827584" y="2852936"/>
            <a:ext cx="44389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2"/>
              </a:rPr>
              <a:t>http://www.potolok-art.ru/images/mea1.jpg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827584" y="3284984"/>
            <a:ext cx="77768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3"/>
              </a:rPr>
              <a:t>http://libfoto.ru/uploads/posts/2009-04/1239737948_psd_romantic-background-col.jpg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827584" y="4437112"/>
            <a:ext cx="42382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4"/>
              </a:rPr>
              <a:t>http://img.lenagold.ru/o/oliv/olivka03.png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4869160"/>
            <a:ext cx="72728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5"/>
              </a:rPr>
              <a:t>http://www.hcpl.net/sites/default/files/parthenon.gif</a:t>
            </a:r>
            <a:endParaRPr lang="ru-RU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827584" y="4005064"/>
            <a:ext cx="66247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6"/>
              </a:rPr>
              <a:t>http://900igr.net/datai/istorija/Mir-istorii/0002-007-Mir-istorii.png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067944" y="274638"/>
            <a:ext cx="4618856" cy="1570186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512603"/>
                </a:solidFill>
                <a:latin typeface="Times New Roman" pitchFamily="18" charset="0"/>
                <a:cs typeface="Times New Roman" pitchFamily="18" charset="0"/>
              </a:rPr>
              <a:t>Представление древних греков о небе…</a:t>
            </a:r>
            <a:endParaRPr lang="ru-RU" sz="3200" b="1" dirty="0">
              <a:solidFill>
                <a:srgbClr val="51260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139952" y="1772816"/>
            <a:ext cx="4546848" cy="4713387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dirty="0" smtClean="0">
                <a:solidFill>
                  <a:srgbClr val="512603"/>
                </a:solidFill>
                <a:latin typeface="Times New Roman" pitchFamily="18" charset="0"/>
                <a:cs typeface="Times New Roman" pitchFamily="18" charset="0"/>
              </a:rPr>
              <a:t>Распахнулись звездные глаза,</a:t>
            </a:r>
            <a:br>
              <a:rPr lang="ru-RU" dirty="0" smtClean="0">
                <a:solidFill>
                  <a:srgbClr val="51260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512603"/>
                </a:solidFill>
                <a:latin typeface="Times New Roman" pitchFamily="18" charset="0"/>
                <a:cs typeface="Times New Roman" pitchFamily="18" charset="0"/>
              </a:rPr>
              <a:t>Ты один пред ними в гулкой тишине,</a:t>
            </a:r>
            <a:br>
              <a:rPr lang="ru-RU" dirty="0" smtClean="0">
                <a:solidFill>
                  <a:srgbClr val="51260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512603"/>
                </a:solidFill>
                <a:latin typeface="Times New Roman" pitchFamily="18" charset="0"/>
                <a:cs typeface="Times New Roman" pitchFamily="18" charset="0"/>
              </a:rPr>
              <a:t>И рисуешь мысленно меж ними</a:t>
            </a:r>
            <a:br>
              <a:rPr lang="ru-RU" dirty="0" smtClean="0">
                <a:solidFill>
                  <a:srgbClr val="51260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512603"/>
                </a:solidFill>
                <a:latin typeface="Times New Roman" pitchFamily="18" charset="0"/>
                <a:cs typeface="Times New Roman" pitchFamily="18" charset="0"/>
              </a:rPr>
              <a:t>Сотни линий в темной синеве.</a:t>
            </a:r>
            <a:br>
              <a:rPr lang="ru-RU" dirty="0" smtClean="0">
                <a:solidFill>
                  <a:srgbClr val="51260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512603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51260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512603"/>
                </a:solidFill>
                <a:latin typeface="Times New Roman" pitchFamily="18" charset="0"/>
                <a:cs typeface="Times New Roman" pitchFamily="18" charset="0"/>
              </a:rPr>
              <a:t>Смотришь пристально и дышишь глубоко,</a:t>
            </a:r>
            <a:br>
              <a:rPr lang="ru-RU" dirty="0" smtClean="0">
                <a:solidFill>
                  <a:srgbClr val="51260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512603"/>
                </a:solidFill>
                <a:latin typeface="Times New Roman" pitchFamily="18" charset="0"/>
                <a:cs typeface="Times New Roman" pitchFamily="18" charset="0"/>
              </a:rPr>
              <a:t>Пред тобой безмерные пространства,</a:t>
            </a:r>
            <a:br>
              <a:rPr lang="ru-RU" dirty="0" smtClean="0">
                <a:solidFill>
                  <a:srgbClr val="51260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512603"/>
                </a:solidFill>
                <a:latin typeface="Times New Roman" pitchFamily="18" charset="0"/>
                <a:cs typeface="Times New Roman" pitchFamily="18" charset="0"/>
              </a:rPr>
              <a:t>Между вами тысячи веков,</a:t>
            </a:r>
            <a:br>
              <a:rPr lang="ru-RU" dirty="0" smtClean="0">
                <a:solidFill>
                  <a:srgbClr val="51260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512603"/>
                </a:solidFill>
                <a:latin typeface="Times New Roman" pitchFamily="18" charset="0"/>
                <a:cs typeface="Times New Roman" pitchFamily="18" charset="0"/>
              </a:rPr>
              <a:t>К ним лишь взглядом можешь прикасаться.</a:t>
            </a:r>
            <a:br>
              <a:rPr lang="ru-RU" dirty="0" smtClean="0">
                <a:solidFill>
                  <a:srgbClr val="51260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512603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51260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512603"/>
                </a:solidFill>
                <a:latin typeface="Times New Roman" pitchFamily="18" charset="0"/>
                <a:cs typeface="Times New Roman" pitchFamily="18" charset="0"/>
              </a:rPr>
              <a:t>Все созвездья в полотне Вселенском</a:t>
            </a:r>
            <a:br>
              <a:rPr lang="ru-RU" dirty="0" smtClean="0">
                <a:solidFill>
                  <a:srgbClr val="51260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512603"/>
                </a:solidFill>
                <a:latin typeface="Times New Roman" pitchFamily="18" charset="0"/>
                <a:cs typeface="Times New Roman" pitchFamily="18" charset="0"/>
              </a:rPr>
              <a:t>Для тебя предназначенья и маршруты,</a:t>
            </a:r>
            <a:br>
              <a:rPr lang="ru-RU" dirty="0" smtClean="0">
                <a:solidFill>
                  <a:srgbClr val="51260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512603"/>
                </a:solidFill>
                <a:latin typeface="Times New Roman" pitchFamily="18" charset="0"/>
                <a:cs typeface="Times New Roman" pitchFamily="18" charset="0"/>
              </a:rPr>
              <a:t>Те что были, есть, и будут,</a:t>
            </a:r>
            <a:br>
              <a:rPr lang="ru-RU" dirty="0" smtClean="0">
                <a:solidFill>
                  <a:srgbClr val="51260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512603"/>
                </a:solidFill>
                <a:latin typeface="Times New Roman" pitchFamily="18" charset="0"/>
                <a:cs typeface="Times New Roman" pitchFamily="18" charset="0"/>
              </a:rPr>
              <a:t>И с тобою каждую минуту.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		</a:t>
            </a:r>
            <a:r>
              <a:rPr lang="ru-RU" b="1" u="sng" dirty="0" smtClean="0">
                <a:hlinkClick r:id="rId2"/>
              </a:rPr>
              <a:t>Белый Филин</a:t>
            </a:r>
            <a:endParaRPr lang="ru-RU" dirty="0"/>
          </a:p>
        </p:txBody>
      </p:sp>
      <p:pic>
        <p:nvPicPr>
          <p:cNvPr id="7" name="Содержимое 6" descr="516x0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862818" y="692696"/>
            <a:ext cx="3133118" cy="5112568"/>
          </a:xfrm>
        </p:spPr>
      </p:pic>
      <p:sp>
        <p:nvSpPr>
          <p:cNvPr id="8" name="TextBox 7"/>
          <p:cNvSpPr txBox="1"/>
          <p:nvPr/>
        </p:nvSpPr>
        <p:spPr>
          <a:xfrm>
            <a:off x="755576" y="5877272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512603"/>
                </a:solidFill>
                <a:latin typeface="Times New Roman" pitchFamily="18" charset="0"/>
                <a:cs typeface="Times New Roman" pitchFamily="18" charset="0"/>
              </a:rPr>
              <a:t>К.А. Васильев «Звездное небо»</a:t>
            </a:r>
            <a:endParaRPr lang="ru-RU" b="1" dirty="0">
              <a:solidFill>
                <a:srgbClr val="512603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106613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512603"/>
                </a:solidFill>
                <a:latin typeface="Times New Roman" pitchFamily="18" charset="0"/>
                <a:cs typeface="Times New Roman" pitchFamily="18" charset="0"/>
              </a:rPr>
              <a:t>Гомер – легендарный древнегреческий поэт-сказитель</a:t>
            </a:r>
            <a:endParaRPr lang="ru-RU" sz="2400" dirty="0">
              <a:solidFill>
                <a:srgbClr val="51260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Homero-Louvre2004_134_cor-768x1024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788024" y="1340768"/>
            <a:ext cx="3322464" cy="44299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674" name="Picture 2" descr="Homeros MFA Munich 5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268760"/>
            <a:ext cx="3024336" cy="44288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971600" y="5661248"/>
            <a:ext cx="2952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512603"/>
                </a:solidFill>
                <a:latin typeface="Times New Roman" pitchFamily="18" charset="0"/>
                <a:cs typeface="Times New Roman" pitchFamily="18" charset="0"/>
              </a:rPr>
              <a:t>Бюст Гомера в Музее классической скульптуры</a:t>
            </a:r>
            <a:endParaRPr lang="ru-RU" dirty="0">
              <a:solidFill>
                <a:srgbClr val="51260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148064" y="5805264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512603"/>
                </a:solidFill>
                <a:latin typeface="Times New Roman" pitchFamily="18" charset="0"/>
                <a:cs typeface="Times New Roman" pitchFamily="18" charset="0"/>
              </a:rPr>
              <a:t>Статуя Гомера</a:t>
            </a:r>
            <a:endParaRPr lang="ru-RU" dirty="0">
              <a:solidFill>
                <a:srgbClr val="512603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512603"/>
                </a:solidFill>
                <a:latin typeface="Times New Roman" pitchFamily="18" charset="0"/>
                <a:cs typeface="Times New Roman" pitchFamily="18" charset="0"/>
              </a:rPr>
              <a:t>Эпические поэмы «Илиада» и «</a:t>
            </a:r>
            <a:r>
              <a:rPr lang="ru-RU" sz="2800" b="1" dirty="0" err="1" smtClean="0">
                <a:solidFill>
                  <a:srgbClr val="512603"/>
                </a:solidFill>
                <a:latin typeface="Times New Roman" pitchFamily="18" charset="0"/>
                <a:cs typeface="Times New Roman" pitchFamily="18" charset="0"/>
              </a:rPr>
              <a:t>Одессея</a:t>
            </a:r>
            <a:r>
              <a:rPr lang="ru-RU" sz="2800" b="1" dirty="0" smtClean="0">
                <a:solidFill>
                  <a:srgbClr val="512603"/>
                </a:solidFill>
                <a:latin typeface="Times New Roman" pitchFamily="18" charset="0"/>
                <a:cs typeface="Times New Roman" pitchFamily="18" charset="0"/>
              </a:rPr>
              <a:t>» Гомера -  древнейшие памятники европейской литературы</a:t>
            </a:r>
            <a:endParaRPr lang="ru-RU" sz="2800" b="1" dirty="0">
              <a:solidFill>
                <a:srgbClr val="51260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2f58b13f1e27466ce98217f8987007d0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rcRect l="17726" t="23" r="18086"/>
          <a:stretch>
            <a:fillRect/>
          </a:stretch>
        </p:blipFill>
        <p:spPr>
          <a:xfrm>
            <a:off x="5004048" y="1628800"/>
            <a:ext cx="2880320" cy="44862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Содержимое 7" descr="225659_1.jpe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1115616" y="1556792"/>
            <a:ext cx="2877583" cy="45259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008112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512603"/>
                </a:solidFill>
                <a:latin typeface="Times New Roman" pitchFamily="18" charset="0"/>
                <a:cs typeface="Times New Roman" pitchFamily="18" charset="0"/>
              </a:rPr>
              <a:t>Древнегреческие поэты, драматурги</a:t>
            </a:r>
            <a:endParaRPr lang="ru-RU" sz="3600" b="1" dirty="0">
              <a:solidFill>
                <a:srgbClr val="51260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6" descr="гесиод1.jpg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grayscl/>
          </a:blip>
          <a:stretch>
            <a:fillRect/>
          </a:stretch>
        </p:blipFill>
        <p:spPr>
          <a:xfrm>
            <a:off x="3923928" y="1268760"/>
            <a:ext cx="1535112" cy="23034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9698" name="Picture 2" descr="E:\Литература_5 класс\Урок 2.Рождение Зевса\эсхил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860792">
            <a:off x="794750" y="1888025"/>
            <a:ext cx="2110418" cy="329474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699" name="Picture 3" descr="E:\Литература_5 класс\Урок 2.Рождение Зевса\софокл.jpg"/>
          <p:cNvPicPr>
            <a:picLocks noChangeAspect="1" noChangeArrowheads="1"/>
          </p:cNvPicPr>
          <p:nvPr/>
        </p:nvPicPr>
        <p:blipFill>
          <a:blip r:embed="rId4" cstate="print">
            <a:grayscl/>
          </a:blip>
          <a:srcRect/>
          <a:stretch>
            <a:fillRect/>
          </a:stretch>
        </p:blipFill>
        <p:spPr bwMode="auto">
          <a:xfrm rot="756325">
            <a:off x="6372889" y="2041504"/>
            <a:ext cx="2120580" cy="288017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700" name="Picture 4" descr="E:\Литература_5 класс\Урок 2.Рождение Зевса\еврипид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1920" y="3933056"/>
            <a:ext cx="1646280" cy="21188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1" name="TextBox 10"/>
          <p:cNvSpPr txBox="1"/>
          <p:nvPr/>
        </p:nvSpPr>
        <p:spPr>
          <a:xfrm>
            <a:off x="3995936" y="3573016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512603"/>
                </a:solidFill>
                <a:latin typeface="Times New Roman" pitchFamily="18" charset="0"/>
                <a:cs typeface="Times New Roman" pitchFamily="18" charset="0"/>
              </a:rPr>
              <a:t>Гесиод</a:t>
            </a:r>
            <a:endParaRPr lang="ru-RU" b="1" dirty="0">
              <a:solidFill>
                <a:srgbClr val="51260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995936" y="6021288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512603"/>
                </a:solidFill>
                <a:latin typeface="Times New Roman" pitchFamily="18" charset="0"/>
                <a:cs typeface="Times New Roman" pitchFamily="18" charset="0"/>
              </a:rPr>
              <a:t>Еврипид</a:t>
            </a:r>
            <a:endParaRPr lang="ru-RU" b="1" dirty="0">
              <a:solidFill>
                <a:srgbClr val="51260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403648" y="5157192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512603"/>
                </a:solidFill>
                <a:latin typeface="Times New Roman" pitchFamily="18" charset="0"/>
                <a:cs typeface="Times New Roman" pitchFamily="18" charset="0"/>
              </a:rPr>
              <a:t>Эсхил</a:t>
            </a:r>
            <a:endParaRPr lang="ru-RU" b="1" dirty="0">
              <a:solidFill>
                <a:srgbClr val="51260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660232" y="4941168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err="1" smtClean="0">
                <a:solidFill>
                  <a:srgbClr val="512603"/>
                </a:solidFill>
                <a:latin typeface="Times New Roman" pitchFamily="18" charset="0"/>
                <a:cs typeface="Times New Roman" pitchFamily="18" charset="0"/>
              </a:rPr>
              <a:t>Софокл</a:t>
            </a:r>
            <a:endParaRPr lang="ru-RU" b="1" dirty="0">
              <a:solidFill>
                <a:srgbClr val="512603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512603"/>
                </a:solidFill>
                <a:latin typeface="Times New Roman" pitchFamily="18" charset="0"/>
                <a:cs typeface="Times New Roman" pitchFamily="18" charset="0"/>
              </a:rPr>
              <a:t>Ученый, историк, писатель, педагог…</a:t>
            </a:r>
            <a:endParaRPr lang="ru-RU" sz="3600" b="1" dirty="0">
              <a:solidFill>
                <a:srgbClr val="51260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22" name="Picture 2" descr="https://cdn1.ozone.ru/multimedia/10115062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1268760"/>
            <a:ext cx="2654009" cy="43713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24" name="Picture 4" descr="http://letopis.msu.ru/sites/default/files/images/Kun%20NA.jp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1043608" y="1268760"/>
            <a:ext cx="3049488" cy="43651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1187624" y="5661248"/>
            <a:ext cx="28803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512603"/>
                </a:solidFill>
              </a:rPr>
              <a:t>Николай Альбертович Кун (1877-1940)</a:t>
            </a:r>
            <a:endParaRPr lang="ru-RU" b="1" dirty="0">
              <a:solidFill>
                <a:srgbClr val="51260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48064" y="5733256"/>
            <a:ext cx="26642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512603"/>
                </a:solidFill>
                <a:latin typeface="Times New Roman" pitchFamily="18" charset="0"/>
                <a:cs typeface="Times New Roman" pitchFamily="18" charset="0"/>
              </a:rPr>
              <a:t>Книга «Легенды и мифы Древней Греции», 1922</a:t>
            </a:r>
            <a:endParaRPr lang="ru-RU" sz="1600" b="1" dirty="0">
              <a:solidFill>
                <a:srgbClr val="512603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512603"/>
                </a:solidFill>
              </a:rPr>
              <a:t>Родители Зевса</a:t>
            </a:r>
            <a:endParaRPr lang="ru-RU" b="1" dirty="0">
              <a:solidFill>
                <a:srgbClr val="512603"/>
              </a:solidFill>
            </a:endParaRPr>
          </a:p>
        </p:txBody>
      </p:sp>
      <p:pic>
        <p:nvPicPr>
          <p:cNvPr id="9" name="Содержимое 8" descr="рея.png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5292080" y="1484784"/>
            <a:ext cx="2482313" cy="3702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827584" y="5301208"/>
            <a:ext cx="36724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err="1" smtClean="0">
                <a:solidFill>
                  <a:srgbClr val="512603"/>
                </a:solidFill>
              </a:rPr>
              <a:t>Кронос</a:t>
            </a:r>
            <a:r>
              <a:rPr lang="ru-RU" dirty="0" smtClean="0">
                <a:solidFill>
                  <a:srgbClr val="512603"/>
                </a:solidFill>
              </a:rPr>
              <a:t> (</a:t>
            </a:r>
            <a:r>
              <a:rPr lang="ru-RU" dirty="0" err="1" smtClean="0">
                <a:solidFill>
                  <a:srgbClr val="512603"/>
                </a:solidFill>
              </a:rPr>
              <a:t>Хронос</a:t>
            </a:r>
            <a:r>
              <a:rPr lang="ru-RU" dirty="0" smtClean="0">
                <a:solidFill>
                  <a:srgbClr val="512603"/>
                </a:solidFill>
              </a:rPr>
              <a:t>) </a:t>
            </a:r>
          </a:p>
          <a:p>
            <a:pPr algn="ctr"/>
            <a:r>
              <a:rPr lang="ru-RU" dirty="0" smtClean="0">
                <a:solidFill>
                  <a:srgbClr val="512603"/>
                </a:solidFill>
              </a:rPr>
              <a:t> бог времени, отец Зевса</a:t>
            </a:r>
            <a:endParaRPr lang="ru-RU" dirty="0">
              <a:solidFill>
                <a:srgbClr val="51260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44008" y="5229200"/>
            <a:ext cx="37444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512603"/>
                </a:solidFill>
              </a:rPr>
              <a:t>Рея</a:t>
            </a:r>
            <a:endParaRPr lang="ru-RU" dirty="0" smtClean="0">
              <a:solidFill>
                <a:srgbClr val="512603"/>
              </a:solidFill>
            </a:endParaRPr>
          </a:p>
          <a:p>
            <a:pPr algn="ctr"/>
            <a:r>
              <a:rPr lang="ru-RU" dirty="0" smtClean="0">
                <a:solidFill>
                  <a:srgbClr val="512603"/>
                </a:solidFill>
              </a:rPr>
              <a:t> дочь Урана-Неба и Геи-Земли, </a:t>
            </a:r>
          </a:p>
          <a:p>
            <a:pPr algn="ctr"/>
            <a:r>
              <a:rPr lang="ru-RU" dirty="0" smtClean="0">
                <a:solidFill>
                  <a:srgbClr val="512603"/>
                </a:solidFill>
              </a:rPr>
              <a:t>жена Крона </a:t>
            </a:r>
            <a:endParaRPr lang="ru-RU" dirty="0">
              <a:solidFill>
                <a:srgbClr val="512603"/>
              </a:solidFill>
            </a:endParaRPr>
          </a:p>
        </p:txBody>
      </p:sp>
      <p:pic>
        <p:nvPicPr>
          <p:cNvPr id="11" name="Содержимое 10" descr="кронос скульптура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755576" y="1484784"/>
            <a:ext cx="4243280" cy="36724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512603"/>
                </a:solidFill>
                <a:latin typeface="Times New Roman" pitchFamily="18" charset="0"/>
                <a:cs typeface="Times New Roman" pitchFamily="18" charset="0"/>
              </a:rPr>
              <a:t>Дети Крона и Реи</a:t>
            </a:r>
            <a:endParaRPr lang="ru-RU" b="1" dirty="0">
              <a:solidFill>
                <a:srgbClr val="51260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6" descr="Гестия.jpg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grayscl/>
          </a:blip>
          <a:stretch>
            <a:fillRect/>
          </a:stretch>
        </p:blipFill>
        <p:spPr>
          <a:xfrm>
            <a:off x="1043608" y="1268760"/>
            <a:ext cx="2836672" cy="42484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Содержимое 8" descr="Дементра скульптура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860032" y="1340768"/>
            <a:ext cx="3069164" cy="41006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827584" y="5373216"/>
            <a:ext cx="31683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err="1" smtClean="0">
                <a:solidFill>
                  <a:srgbClr val="512603"/>
                </a:solidFill>
                <a:latin typeface="Times New Roman" pitchFamily="18" charset="0"/>
                <a:cs typeface="Times New Roman" pitchFamily="18" charset="0"/>
              </a:rPr>
              <a:t>Гестия</a:t>
            </a:r>
            <a:r>
              <a:rPr lang="ru-RU" b="1" dirty="0" smtClean="0">
                <a:solidFill>
                  <a:srgbClr val="512603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b="1" dirty="0" smtClean="0">
                <a:solidFill>
                  <a:srgbClr val="51260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512603"/>
                </a:solidFill>
                <a:latin typeface="Times New Roman" pitchFamily="18" charset="0"/>
                <a:cs typeface="Times New Roman" pitchFamily="18" charset="0"/>
              </a:rPr>
              <a:t>богиня домашнего очага, покровительница городов</a:t>
            </a:r>
            <a:endParaRPr lang="ru-RU" b="1" dirty="0">
              <a:solidFill>
                <a:srgbClr val="51260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499992" y="5373216"/>
            <a:ext cx="3744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512603"/>
                </a:solidFill>
                <a:latin typeface="Times New Roman" pitchFamily="18" charset="0"/>
                <a:cs typeface="Times New Roman" pitchFamily="18" charset="0"/>
              </a:rPr>
              <a:t>Деметра</a:t>
            </a:r>
            <a:r>
              <a:rPr lang="ru-RU" dirty="0" smtClean="0">
                <a:solidFill>
                  <a:srgbClr val="512603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dirty="0" smtClean="0">
                <a:solidFill>
                  <a:srgbClr val="512603"/>
                </a:solidFill>
                <a:latin typeface="Times New Roman" pitchFamily="18" charset="0"/>
                <a:cs typeface="Times New Roman" pitchFamily="18" charset="0"/>
              </a:rPr>
              <a:t> богиня плодородия и земледелия</a:t>
            </a:r>
            <a:endParaRPr lang="ru-RU" dirty="0">
              <a:solidFill>
                <a:srgbClr val="512603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512603"/>
                </a:solidFill>
                <a:latin typeface="Times New Roman" pitchFamily="18" charset="0"/>
                <a:cs typeface="Times New Roman" pitchFamily="18" charset="0"/>
              </a:rPr>
              <a:t>Дети Крона и Реи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Гера.jpg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grayscl/>
          </a:blip>
          <a:stretch>
            <a:fillRect/>
          </a:stretch>
        </p:blipFill>
        <p:spPr>
          <a:xfrm>
            <a:off x="1475656" y="1196752"/>
            <a:ext cx="2664296" cy="4387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Содержимое 6" descr="зевс 3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004048" y="1196752"/>
            <a:ext cx="2822092" cy="44133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1115616" y="5445224"/>
            <a:ext cx="32403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512603"/>
                </a:solidFill>
                <a:latin typeface="Times New Roman" pitchFamily="18" charset="0"/>
                <a:cs typeface="Times New Roman" pitchFamily="18" charset="0"/>
              </a:rPr>
              <a:t>Гера</a:t>
            </a:r>
            <a:r>
              <a:rPr lang="ru-RU" dirty="0" smtClean="0">
                <a:solidFill>
                  <a:srgbClr val="512603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dirty="0" smtClean="0">
                <a:solidFill>
                  <a:srgbClr val="512603"/>
                </a:solidFill>
                <a:latin typeface="Times New Roman" pitchFamily="18" charset="0"/>
                <a:cs typeface="Times New Roman" pitchFamily="18" charset="0"/>
              </a:rPr>
              <a:t> царица богов, жена Зевса, покровительница брака.</a:t>
            </a:r>
            <a:endParaRPr lang="ru-RU" dirty="0">
              <a:solidFill>
                <a:srgbClr val="51260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04048" y="5445224"/>
            <a:ext cx="27363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512603"/>
                </a:solidFill>
                <a:latin typeface="Times New Roman" pitchFamily="18" charset="0"/>
                <a:cs typeface="Times New Roman" pitchFamily="18" charset="0"/>
              </a:rPr>
              <a:t>Зевс</a:t>
            </a:r>
            <a:r>
              <a:rPr lang="ru-RU" dirty="0" smtClean="0">
                <a:solidFill>
                  <a:srgbClr val="512603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dirty="0" smtClean="0">
                <a:solidFill>
                  <a:srgbClr val="512603"/>
                </a:solidFill>
                <a:latin typeface="Times New Roman" pitchFamily="18" charset="0"/>
                <a:cs typeface="Times New Roman" pitchFamily="18" charset="0"/>
              </a:rPr>
              <a:t> верховный бог, </a:t>
            </a:r>
          </a:p>
          <a:p>
            <a:pPr algn="ctr"/>
            <a:r>
              <a:rPr lang="ru-RU" dirty="0" smtClean="0">
                <a:solidFill>
                  <a:srgbClr val="512603"/>
                </a:solidFill>
                <a:latin typeface="Times New Roman" pitchFamily="18" charset="0"/>
                <a:cs typeface="Times New Roman" pitchFamily="18" charset="0"/>
              </a:rPr>
              <a:t>бог грома и молнии</a:t>
            </a:r>
            <a:endParaRPr lang="ru-RU" dirty="0">
              <a:solidFill>
                <a:srgbClr val="512603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2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974806"/>
      </a:hlink>
      <a:folHlink>
        <a:srgbClr val="4B240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999</TotalTime>
  <Words>370</Words>
  <Application>Microsoft Office PowerPoint</Application>
  <PresentationFormat>Экран (4:3)</PresentationFormat>
  <Paragraphs>73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Представление древних греков о небе…</vt:lpstr>
      <vt:lpstr>Гомер – легендарный древнегреческий поэт-сказитель</vt:lpstr>
      <vt:lpstr>Эпические поэмы «Илиада» и «Одессея» Гомера -  древнейшие памятники европейской литературы</vt:lpstr>
      <vt:lpstr>Древнегреческие поэты, драматурги</vt:lpstr>
      <vt:lpstr>Ученый, историк, писатель, педагог…</vt:lpstr>
      <vt:lpstr>Родители Зевса</vt:lpstr>
      <vt:lpstr>Дети Крона и Реи</vt:lpstr>
      <vt:lpstr>Дети Крона и Реи</vt:lpstr>
      <vt:lpstr>Дети Крона и Реи</vt:lpstr>
      <vt:lpstr>В мире искусства</vt:lpstr>
      <vt:lpstr>В мире искусства</vt:lpstr>
      <vt:lpstr>В мире искусства</vt:lpstr>
      <vt:lpstr>В мире искусства</vt:lpstr>
      <vt:lpstr>В мире искусства</vt:lpstr>
      <vt:lpstr>Домашнее задание</vt:lpstr>
      <vt:lpstr>Слайд 17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Таня</dc:creator>
  <cp:lastModifiedBy>User</cp:lastModifiedBy>
  <cp:revision>85</cp:revision>
  <dcterms:created xsi:type="dcterms:W3CDTF">2015-11-27T03:36:55Z</dcterms:created>
  <dcterms:modified xsi:type="dcterms:W3CDTF">2019-08-07T16:32:12Z</dcterms:modified>
</cp:coreProperties>
</file>