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8" r:id="rId3"/>
    <p:sldId id="267" r:id="rId5"/>
    <p:sldId id="269" r:id="rId6"/>
    <p:sldId id="283" r:id="rId7"/>
    <p:sldId id="285" r:id="rId8"/>
    <p:sldId id="286" r:id="rId9"/>
    <p:sldId id="287" r:id="rId10"/>
    <p:sldId id="288" r:id="rId11"/>
    <p:sldId id="293" r:id="rId12"/>
    <p:sldId id="296" r:id="rId13"/>
    <p:sldId id="295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3" d="100"/>
          <a:sy n="83" d="100"/>
        </p:scale>
        <p:origin x="-629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BD3ED6-A0B7-4266-BA2C-1CE67C740CD2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EF8809-C631-4F51-AC22-72897D85B763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F8809-C631-4F51-AC22-72897D85B763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EF8809-C631-4F51-AC22-72897D85B763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C81B-D435-4C6C-A9E1-07AE84AF35B0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453ED-9FEE-4DD7-80E0-53D772C905A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C81B-D435-4C6C-A9E1-07AE84AF35B0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453ED-9FEE-4DD7-80E0-53D772C905A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C81B-D435-4C6C-A9E1-07AE84AF35B0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453ED-9FEE-4DD7-80E0-53D772C905A9}" type="slidenum">
              <a:rPr lang="ru-RU" smtClean="0"/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C81B-D435-4C6C-A9E1-07AE84AF35B0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453ED-9FEE-4DD7-80E0-53D772C905A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C81B-D435-4C6C-A9E1-07AE84AF35B0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453ED-9FEE-4DD7-80E0-53D772C905A9}" type="slidenum">
              <a:rPr lang="ru-RU" smtClean="0"/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C81B-D435-4C6C-A9E1-07AE84AF35B0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453ED-9FEE-4DD7-80E0-53D772C905A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C81B-D435-4C6C-A9E1-07AE84AF35B0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453ED-9FEE-4DD7-80E0-53D772C905A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C81B-D435-4C6C-A9E1-07AE84AF35B0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453ED-9FEE-4DD7-80E0-53D772C905A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C81B-D435-4C6C-A9E1-07AE84AF35B0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453ED-9FEE-4DD7-80E0-53D772C905A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C81B-D435-4C6C-A9E1-07AE84AF35B0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453ED-9FEE-4DD7-80E0-53D772C905A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C81B-D435-4C6C-A9E1-07AE84AF35B0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453ED-9FEE-4DD7-80E0-53D772C905A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C81B-D435-4C6C-A9E1-07AE84AF35B0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453ED-9FEE-4DD7-80E0-53D772C905A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C81B-D435-4C6C-A9E1-07AE84AF35B0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453ED-9FEE-4DD7-80E0-53D772C905A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C81B-D435-4C6C-A9E1-07AE84AF35B0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453ED-9FEE-4DD7-80E0-53D772C905A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C81B-D435-4C6C-A9E1-07AE84AF35B0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453ED-9FEE-4DD7-80E0-53D772C905A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B453ED-9FEE-4DD7-80E0-53D772C905A9}" type="slidenum">
              <a:rPr lang="ru-RU" smtClean="0"/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EC81B-D435-4C6C-A9E1-07AE84AF35B0}" type="datetimeFigureOut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FEC81B-D435-4C6C-A9E1-07AE84AF35B0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1B453ED-9FEE-4DD7-80E0-53D772C905A9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80009" y="75414"/>
            <a:ext cx="102940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</a:t>
            </a:r>
            <a:r>
              <a:rPr lang="ru-RU" sz="1400" b="1" kern="1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автономное</a:t>
            </a:r>
            <a:r>
              <a:rPr lang="ru-RU" sz="1400" b="1" kern="1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дошкольное</a:t>
            </a:r>
            <a:r>
              <a:rPr lang="ru-RU" sz="1400" b="1" kern="1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образовательное</a:t>
            </a:r>
            <a:r>
              <a:rPr lang="ru-RU" sz="1400" b="1" kern="1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учреждение </a:t>
            </a:r>
            <a:endParaRPr lang="ru-RU" sz="1400" b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муниципального образования</a:t>
            </a:r>
            <a:r>
              <a:rPr lang="ru-RU" sz="1400" b="1" kern="1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«город</a:t>
            </a:r>
            <a:r>
              <a:rPr lang="ru-RU" sz="1400" b="1" kern="1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Бугуруслан» </a:t>
            </a:r>
            <a:endParaRPr lang="ru-RU" sz="1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«Детский сад общеразвивающего вида №20»  с приоритетным осуществлением </a:t>
            </a:r>
            <a:endParaRPr lang="ru-RU" sz="1400" b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художественно-</a:t>
            </a:r>
            <a:r>
              <a:rPr lang="ru-RU" sz="1400" b="1" kern="100" spc="-2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эстетического развития</a:t>
            </a:r>
            <a:r>
              <a:rPr lang="ru-RU" sz="1400" b="1" kern="1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воспитанников</a:t>
            </a:r>
            <a:endParaRPr lang="ru-RU" sz="1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84981" y="2150060"/>
            <a:ext cx="7268066" cy="2259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i="1" kern="1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«Построение эффективного сотрудничества с семьями воспитанников в контексте ФОП ДО» </a:t>
            </a:r>
            <a:endParaRPr lang="ru-RU" sz="1800" kern="100" dirty="0">
              <a:solidFill>
                <a:srgbClr val="0000C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i="1" kern="1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(в рамках проведения Года семьи в ДОУ)</a:t>
            </a:r>
            <a:endParaRPr lang="ru-RU" sz="1800" kern="100" dirty="0">
              <a:solidFill>
                <a:srgbClr val="0000C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46755" y="4232634"/>
            <a:ext cx="5665509" cy="2261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r">
              <a:lnSpc>
                <a:spcPct val="107000"/>
              </a:lnSpc>
              <a:spcAft>
                <a:spcPts val="800"/>
              </a:spcAft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Подготовил: воспитатель высшей квалификационной категории</a:t>
            </a:r>
            <a:endParaRPr lang="ru-RU" sz="1800" b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r">
              <a:lnSpc>
                <a:spcPct val="107000"/>
              </a:lnSpc>
              <a:spcAft>
                <a:spcPts val="800"/>
              </a:spcAft>
            </a:pPr>
            <a:r>
              <a:rPr lang="ru-RU" b="1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Фарукшина</a:t>
            </a:r>
            <a:r>
              <a:rPr lang="ru-RU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А.В.</a:t>
            </a:r>
            <a:endParaRPr lang="ru-RU" sz="1800" b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r">
              <a:lnSpc>
                <a:spcPct val="107000"/>
              </a:lnSpc>
              <a:spcAft>
                <a:spcPts val="800"/>
              </a:spcAft>
            </a:pP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Изображение 6"/>
          <p:cNvPicPr/>
          <p:nvPr/>
        </p:nvPicPr>
        <p:blipFill>
          <a:blip r:embed="rId2"/>
          <a:stretch>
            <a:fillRect/>
          </a:stretch>
        </p:blipFill>
        <p:spPr>
          <a:xfrm>
            <a:off x="139065" y="193040"/>
            <a:ext cx="2729230" cy="15227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Текстовое поле 1"/>
          <p:cNvSpPr txBox="1"/>
          <p:nvPr/>
        </p:nvSpPr>
        <p:spPr>
          <a:xfrm>
            <a:off x="996950" y="476885"/>
            <a:ext cx="8801735" cy="1290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ru-RU" sz="3200" b="1" kern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sym typeface="+mn-ea"/>
              </a:rPr>
              <a:t>Работа с календарем в домашних условиях</a:t>
            </a:r>
            <a:r>
              <a:rPr lang="ru-RU" b="1" kern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ru-RU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Изображение 4"/>
          <p:cNvPicPr/>
          <p:nvPr/>
        </p:nvPicPr>
        <p:blipFill>
          <a:blip r:embed="rId1"/>
          <a:stretch>
            <a:fillRect/>
          </a:stretch>
        </p:blipFill>
        <p:spPr>
          <a:xfrm>
            <a:off x="1271905" y="1612900"/>
            <a:ext cx="3067050" cy="3870325"/>
          </a:xfrm>
          <a:prstGeom prst="rect">
            <a:avLst/>
          </a:prstGeom>
        </p:spPr>
      </p:pic>
      <p:pic>
        <p:nvPicPr>
          <p:cNvPr id="9" name="Изображение 8"/>
          <p:cNvPicPr/>
          <p:nvPr/>
        </p:nvPicPr>
        <p:blipFill>
          <a:blip r:embed="rId2"/>
          <a:stretch>
            <a:fillRect/>
          </a:stretch>
        </p:blipFill>
        <p:spPr>
          <a:xfrm rot="5400000">
            <a:off x="6341110" y="1784350"/>
            <a:ext cx="3870325" cy="35306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80009" y="75414"/>
            <a:ext cx="102940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</a:t>
            </a:r>
            <a:r>
              <a:rPr lang="ru-RU" sz="1400" b="1" kern="1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автономное</a:t>
            </a:r>
            <a:r>
              <a:rPr lang="ru-RU" sz="1400" b="1" kern="1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дошкольное</a:t>
            </a:r>
            <a:r>
              <a:rPr lang="ru-RU" sz="1400" b="1" kern="1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образовательное</a:t>
            </a:r>
            <a:r>
              <a:rPr lang="ru-RU" sz="1400" b="1" kern="100" spc="-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учреждение </a:t>
            </a:r>
            <a:endParaRPr lang="ru-RU" sz="1400" b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муниципального образования</a:t>
            </a:r>
            <a:r>
              <a:rPr lang="ru-RU" sz="1400" b="1" kern="100" spc="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«город</a:t>
            </a:r>
            <a:r>
              <a:rPr lang="ru-RU" sz="1400" b="1" kern="1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Бугуруслан» </a:t>
            </a:r>
            <a:endParaRPr lang="ru-RU" sz="1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«Детский сад общеразвивающего вида №20»  с приоритетным осуществлением </a:t>
            </a:r>
            <a:endParaRPr lang="ru-RU" sz="1400" b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художественно-</a:t>
            </a:r>
            <a:r>
              <a:rPr lang="ru-RU" sz="1400" b="1" kern="100" spc="-23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эстетического развития</a:t>
            </a:r>
            <a:r>
              <a:rPr lang="ru-RU" sz="1400" b="1" kern="100" spc="-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воспитанников</a:t>
            </a:r>
            <a:endParaRPr lang="ru-RU" sz="14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84981" y="2150060"/>
            <a:ext cx="7268066" cy="2259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i="1" kern="1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«Построение эффективного сотрудничества с семьями воспитанников в контексте ФОП ДО» </a:t>
            </a:r>
            <a:endParaRPr lang="ru-RU" sz="1800" kern="100" dirty="0">
              <a:solidFill>
                <a:srgbClr val="0000C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1800" b="1" i="1" kern="100" dirty="0">
                <a:solidFill>
                  <a:srgbClr val="0000CC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(в рамках проведения Года семьи в ДОУ)</a:t>
            </a:r>
            <a:endParaRPr lang="ru-RU" sz="1800" kern="100" dirty="0">
              <a:solidFill>
                <a:srgbClr val="0000C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46755" y="4232634"/>
            <a:ext cx="5665509" cy="22615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580" algn="r">
              <a:lnSpc>
                <a:spcPct val="107000"/>
              </a:lnSpc>
              <a:spcAft>
                <a:spcPts val="800"/>
              </a:spcAft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Подготовил: воспитатель высшей квалификационной категории</a:t>
            </a:r>
            <a:endParaRPr lang="ru-RU" sz="1800" b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r">
              <a:lnSpc>
                <a:spcPct val="107000"/>
              </a:lnSpc>
              <a:spcAft>
                <a:spcPts val="800"/>
              </a:spcAft>
            </a:pPr>
            <a:r>
              <a:rPr lang="ru-RU" b="1" kern="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Фарукшина</a:t>
            </a:r>
            <a:r>
              <a:rPr lang="ru-RU" b="1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kern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А.В.</a:t>
            </a:r>
            <a:endParaRPr lang="ru-RU" sz="1800" b="1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r">
              <a:lnSpc>
                <a:spcPct val="107000"/>
              </a:lnSpc>
              <a:spcAft>
                <a:spcPts val="800"/>
              </a:spcAft>
            </a:pP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7" name="Изображение 6"/>
          <p:cNvPicPr/>
          <p:nvPr/>
        </p:nvPicPr>
        <p:blipFill>
          <a:blip r:embed="rId2"/>
          <a:stretch>
            <a:fillRect/>
          </a:stretch>
        </p:blipFill>
        <p:spPr>
          <a:xfrm>
            <a:off x="139065" y="193040"/>
            <a:ext cx="2729230" cy="15227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382" y="876270"/>
            <a:ext cx="3462065" cy="489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71" y="946971"/>
            <a:ext cx="3395423" cy="4802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9938" y="78401"/>
            <a:ext cx="976503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kern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        Консультации </a:t>
            </a:r>
            <a:r>
              <a:rPr lang="ru-RU" sz="3600" b="1" kern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для родителей с </a:t>
            </a:r>
            <a:r>
              <a:rPr lang="en-US" sz="3600" b="1" kern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Q </a:t>
            </a:r>
            <a:r>
              <a:rPr lang="ru-RU" sz="3600" b="1" kern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кодами.</a:t>
            </a:r>
            <a:endParaRPr lang="ru-RU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176" y="876270"/>
            <a:ext cx="3428743" cy="4850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643" y="1383457"/>
            <a:ext cx="3768620" cy="533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067" y="1190417"/>
            <a:ext cx="3768620" cy="533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89210" y="143382"/>
            <a:ext cx="7965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0312" y="143382"/>
            <a:ext cx="9692640" cy="11387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kern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        </a:t>
            </a:r>
            <a:r>
              <a:rPr lang="ru-RU" sz="3200" b="1" kern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Художественная литература для семейного чтения и прослушивания 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 descr="Screenshot_2024-11-04-23-30-47-969_com.viber.voi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2544445"/>
            <a:ext cx="5922010" cy="4190365"/>
          </a:xfrm>
          <a:prstGeom prst="rect">
            <a:avLst/>
          </a:prstGeom>
        </p:spPr>
      </p:pic>
      <p:pic>
        <p:nvPicPr>
          <p:cNvPr id="3" name="Изображение 2" descr="Screenshot_2024-11-04-23-30-53-664_com.viber.voi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1080" y="2544445"/>
            <a:ext cx="6001385" cy="4189730"/>
          </a:xfrm>
          <a:prstGeom prst="rect">
            <a:avLst/>
          </a:prstGeom>
        </p:spPr>
      </p:pic>
      <p:sp>
        <p:nvSpPr>
          <p:cNvPr id="4" name="Текстовое поле 3"/>
          <p:cNvSpPr txBox="1"/>
          <p:nvPr/>
        </p:nvSpPr>
        <p:spPr>
          <a:xfrm>
            <a:off x="2118995" y="177800"/>
            <a:ext cx="7442200" cy="14776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ru-RU" sz="4400" b="1" kern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sym typeface="+mn-ea"/>
              </a:rPr>
              <a:t>Марафон </a:t>
            </a:r>
            <a:endParaRPr lang="ru-RU" sz="4400" b="1" kern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sym typeface="+mn-ea"/>
            </a:endParaRPr>
          </a:p>
          <a:p>
            <a:pPr algn="ctr"/>
            <a:r>
              <a:rPr lang="ru-RU" sz="4400" b="1" kern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sym typeface="+mn-ea"/>
              </a:rPr>
              <a:t>«Читающая семья»</a:t>
            </a:r>
            <a:endParaRPr lang="ru-RU" altLang="en-US" sz="4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/>
          <p:nvPr/>
        </p:nvPicPr>
        <p:blipFill>
          <a:blip r:embed="rId1"/>
          <a:stretch>
            <a:fillRect/>
          </a:stretch>
        </p:blipFill>
        <p:spPr>
          <a:xfrm>
            <a:off x="2228850" y="1296035"/>
            <a:ext cx="1402080" cy="1016000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4613275" y="1156970"/>
            <a:ext cx="6231255" cy="1070610"/>
          </a:xfrm>
          <a:prstGeom prst="rect">
            <a:avLst/>
          </a:prstGeom>
        </p:spPr>
        <p:txBody>
          <a:bodyPr wrap="square">
            <a:noAutofit/>
          </a:bodyPr>
          <a:p>
            <a:pPr algn="l" defTabSz="266700">
              <a:lnSpc>
                <a:spcPct val="114000"/>
              </a:lnSpc>
            </a:pPr>
            <a:r>
              <a:rPr b="1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«Какой?»</a:t>
            </a:r>
            <a:r>
              <a:rPr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</a:t>
            </a:r>
            <a:r>
              <a:rPr u="sng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Цель:</a:t>
            </a:r>
            <a:r>
              <a:rPr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обогащение речи именами прилагательными. (Ложка какая? – большая, маленькая, пластмассовая, деревянная,  железная, расписная и т. д.)</a:t>
            </a:r>
            <a:endParaRPr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4" name="Изображение 3"/>
          <p:cNvPicPr/>
          <p:nvPr/>
        </p:nvPicPr>
        <p:blipFill>
          <a:blip r:embed="rId2"/>
          <a:stretch>
            <a:fillRect/>
          </a:stretch>
        </p:blipFill>
        <p:spPr>
          <a:xfrm>
            <a:off x="2098675" y="3368675"/>
            <a:ext cx="1457325" cy="105029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4612640" y="2898140"/>
            <a:ext cx="6231890" cy="143764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endParaRPr sz="2600"/>
          </a:p>
          <a:p>
            <a:pPr algn="l" defTabSz="266700">
              <a:lnSpc>
                <a:spcPct val="114000"/>
              </a:lnSpc>
            </a:pPr>
            <a:r>
              <a:rPr b="1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«Что могут делать?»</a:t>
            </a:r>
            <a:r>
              <a:rPr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 </a:t>
            </a:r>
            <a:r>
              <a:rPr u="sng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Цель:</a:t>
            </a:r>
            <a:r>
              <a:rPr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обогащение речи глаголами. (Что может делать птичка? – летать, прыгать, ходить, бегать, клевать, пить, чирикать….Что может делать собака? и т. д.)</a:t>
            </a:r>
            <a:endParaRPr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6" name="Изображение 5"/>
          <p:cNvPicPr/>
          <p:nvPr/>
        </p:nvPicPr>
        <p:blipFill>
          <a:blip r:embed="rId3"/>
          <a:stretch>
            <a:fillRect/>
          </a:stretch>
        </p:blipFill>
        <p:spPr>
          <a:xfrm>
            <a:off x="2098675" y="5173345"/>
            <a:ext cx="1639570" cy="1052195"/>
          </a:xfrm>
          <a:prstGeom prst="rect">
            <a:avLst/>
          </a:prstGeom>
        </p:spPr>
      </p:pic>
      <p:sp>
        <p:nvSpPr>
          <p:cNvPr id="7" name="Текстовое поле 6"/>
          <p:cNvSpPr txBox="1"/>
          <p:nvPr/>
        </p:nvSpPr>
        <p:spPr>
          <a:xfrm>
            <a:off x="4613910" y="5173980"/>
            <a:ext cx="6230620" cy="112204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endParaRPr sz="2600"/>
          </a:p>
          <a:p>
            <a:pPr algn="l" defTabSz="266700">
              <a:lnSpc>
                <a:spcPct val="114000"/>
              </a:lnSpc>
            </a:pPr>
            <a:r>
              <a:rPr b="1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«Слова наоборот»</a:t>
            </a:r>
            <a:r>
              <a:rPr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</a:t>
            </a:r>
            <a:r>
              <a:rPr u="sng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Цель:</a:t>
            </a:r>
            <a:r>
              <a:rPr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обогащение речи антонимами. (Дом  большой, а будка? Эта игрушка мягкая, а эта?)</a:t>
            </a:r>
            <a:endParaRPr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2228215" y="229235"/>
            <a:ext cx="6521450" cy="7124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ru-RU" sz="3200" b="1" kern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sym typeface="+mn-ea"/>
              </a:rPr>
              <a:t>Игры на развитие связанной речи</a:t>
            </a:r>
            <a:endParaRPr lang="ru-RU" altLang="en-US" sz="32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/>
          <p:cNvPicPr/>
          <p:nvPr/>
        </p:nvPicPr>
        <p:blipFill>
          <a:blip r:embed="rId1"/>
          <a:stretch>
            <a:fillRect/>
          </a:stretch>
        </p:blipFill>
        <p:spPr>
          <a:xfrm>
            <a:off x="407035" y="1047750"/>
            <a:ext cx="1417320" cy="1243330"/>
          </a:xfrm>
          <a:prstGeom prst="rect">
            <a:avLst/>
          </a:prstGeom>
        </p:spPr>
      </p:pic>
      <p:sp>
        <p:nvSpPr>
          <p:cNvPr id="3" name="Текстовое поле 2"/>
          <p:cNvSpPr txBox="1"/>
          <p:nvPr/>
        </p:nvSpPr>
        <p:spPr>
          <a:xfrm>
            <a:off x="3109595" y="745490"/>
            <a:ext cx="4360545" cy="1558290"/>
          </a:xfrm>
          <a:prstGeom prst="rect">
            <a:avLst/>
          </a:prstGeom>
        </p:spPr>
        <p:txBody>
          <a:bodyPr wrap="square">
            <a:noAutofit/>
          </a:bodyPr>
          <a:p>
            <a:pPr algn="just" defTabSz="266700">
              <a:lnSpc>
                <a:spcPct val="114000"/>
              </a:lnSpc>
            </a:pPr>
            <a:r>
              <a:rPr sz="1600" b="1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«Слова-товарищи»</a:t>
            </a:r>
            <a:r>
              <a:rPr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</a:t>
            </a:r>
            <a:r>
              <a:rPr sz="1600" u="sng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Цель:</a:t>
            </a:r>
            <a:r>
              <a:rPr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обогащение речи синонимами. (Объяснение ребёнку: эти слова звучат по-разному, но обозначают одно и то же. Они помогают лучше описать предмет. Врач-доктор, бегемот-гиппопотам….).</a:t>
            </a:r>
            <a:endParaRPr sz="16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  <a:p>
            <a:pPr algn="just" defTabSz="266700">
              <a:lnSpc>
                <a:spcPct val="114000"/>
              </a:lnSpc>
            </a:pPr>
            <a:r>
              <a:rPr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</a:t>
            </a:r>
            <a:endParaRPr sz="16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4" name="Изображение 3"/>
          <p:cNvPicPr/>
          <p:nvPr/>
        </p:nvPicPr>
        <p:blipFill>
          <a:blip r:embed="rId2"/>
          <a:stretch>
            <a:fillRect/>
          </a:stretch>
        </p:blipFill>
        <p:spPr>
          <a:xfrm>
            <a:off x="407035" y="3461385"/>
            <a:ext cx="1417320" cy="969010"/>
          </a:xfrm>
          <a:prstGeom prst="rect">
            <a:avLst/>
          </a:prstGeom>
        </p:spPr>
      </p:pic>
      <p:sp>
        <p:nvSpPr>
          <p:cNvPr id="5" name="Текстовое поле 4"/>
          <p:cNvSpPr txBox="1"/>
          <p:nvPr/>
        </p:nvSpPr>
        <p:spPr>
          <a:xfrm>
            <a:off x="3109595" y="2505710"/>
            <a:ext cx="4360545" cy="2177415"/>
          </a:xfrm>
          <a:prstGeom prst="rect">
            <a:avLst/>
          </a:prstGeom>
        </p:spPr>
        <p:txBody>
          <a:bodyPr wrap="square">
            <a:noAutofit/>
          </a:bodyPr>
          <a:p>
            <a:pPr algn="just" defTabSz="266700">
              <a:lnSpc>
                <a:spcPct val="114000"/>
              </a:lnSpc>
            </a:pPr>
            <a:r>
              <a:rPr sz="1600" b="1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«Один – много»</a:t>
            </a:r>
            <a:r>
              <a:rPr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(можно играть с мячом). </a:t>
            </a:r>
            <a:r>
              <a:rPr sz="1600" u="sng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Цель:</a:t>
            </a:r>
            <a:r>
              <a:rPr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</a:t>
            </a:r>
            <a:r>
              <a:rPr sz="1600">
                <a:solidFill>
                  <a:srgbClr val="000000"/>
                </a:solidFill>
                <a:latin typeface="Times New Roman" panose="02020603050405020304"/>
                <a:ea typeface="Calibri" panose="020F0502020204030204"/>
              </a:rPr>
              <a:t>обучение детей правильно образовывать в речи существительные единственного и множественного числа. </a:t>
            </a:r>
            <a:r>
              <a:rPr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Взрослый называет слово в единственном числе, а ребёнок подбирает множественное число. (Например: птичка — птички, магнит-магниты.)</a:t>
            </a:r>
            <a:endParaRPr sz="16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  <p:pic>
        <p:nvPicPr>
          <p:cNvPr id="6" name="Изображение 5"/>
          <p:cNvPicPr/>
          <p:nvPr/>
        </p:nvPicPr>
        <p:blipFill>
          <a:blip r:embed="rId3"/>
          <a:stretch>
            <a:fillRect/>
          </a:stretch>
        </p:blipFill>
        <p:spPr>
          <a:xfrm>
            <a:off x="460375" y="5472430"/>
            <a:ext cx="1363980" cy="947420"/>
          </a:xfrm>
          <a:prstGeom prst="rect">
            <a:avLst/>
          </a:prstGeom>
        </p:spPr>
      </p:pic>
      <p:sp>
        <p:nvSpPr>
          <p:cNvPr id="7" name="Текстовое поле 6"/>
          <p:cNvSpPr txBox="1"/>
          <p:nvPr/>
        </p:nvSpPr>
        <p:spPr>
          <a:xfrm>
            <a:off x="3109595" y="4683125"/>
            <a:ext cx="4360545" cy="1832610"/>
          </a:xfrm>
          <a:prstGeom prst="rect">
            <a:avLst/>
          </a:prstGeom>
        </p:spPr>
        <p:txBody>
          <a:bodyPr wrap="square">
            <a:noAutofit/>
          </a:bodyPr>
          <a:p>
            <a:endParaRPr sz="2600"/>
          </a:p>
          <a:p>
            <a:pPr algn="just" defTabSz="266700">
              <a:lnSpc>
                <a:spcPct val="114000"/>
              </a:lnSpc>
            </a:pPr>
            <a:r>
              <a:rPr sz="1600" b="1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«Назови  ласково»</a:t>
            </a:r>
            <a:r>
              <a:rPr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 (также можно играть с мячом)</a:t>
            </a:r>
            <a:endParaRPr sz="16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  <a:p>
            <a:pPr algn="just" defTabSz="266700">
              <a:lnSpc>
                <a:spcPct val="114000"/>
              </a:lnSpc>
            </a:pPr>
            <a:r>
              <a:rPr sz="1600" u="sng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Цель:</a:t>
            </a:r>
            <a:r>
              <a:rPr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</a:t>
            </a:r>
            <a:r>
              <a:rPr sz="1600">
                <a:solidFill>
                  <a:srgbClr val="000000"/>
                </a:solidFill>
                <a:latin typeface="Times New Roman" panose="02020603050405020304"/>
                <a:ea typeface="Calibri" panose="020F0502020204030204"/>
              </a:rPr>
              <a:t>учить образовывать слова с помощью уменьшительно-ласкательных суффиксов.</a:t>
            </a:r>
            <a:r>
              <a:rPr sz="1600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</a:rPr>
              <a:t> (Например: дерево-деревце, орех-орешек и т.д.)    </a:t>
            </a:r>
            <a:endParaRPr sz="1600">
              <a:solidFill>
                <a:srgbClr val="000000"/>
              </a:solidFill>
              <a:latin typeface="Times New Roman" panose="02020603050405020304"/>
              <a:ea typeface="Times New Roman" panose="0202060305040502030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Изображение 1" descr="IMG_20241024_1602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685" y="99060"/>
            <a:ext cx="3521075" cy="2575560"/>
          </a:xfrm>
          <a:prstGeom prst="rect">
            <a:avLst/>
          </a:prstGeom>
        </p:spPr>
      </p:pic>
      <p:pic>
        <p:nvPicPr>
          <p:cNvPr id="3" name="Изображение 2" descr="IMG_20241024_1741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" y="2880995"/>
            <a:ext cx="2962275" cy="3477895"/>
          </a:xfrm>
          <a:prstGeom prst="rect">
            <a:avLst/>
          </a:prstGeom>
        </p:spPr>
      </p:pic>
      <p:pic>
        <p:nvPicPr>
          <p:cNvPr id="4" name="Изображение 3" descr="IMG_20241024_1740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936875" y="3230880"/>
            <a:ext cx="3477260" cy="2778125"/>
          </a:xfrm>
          <a:prstGeom prst="rect">
            <a:avLst/>
          </a:prstGeom>
        </p:spPr>
      </p:pic>
      <p:pic>
        <p:nvPicPr>
          <p:cNvPr id="6" name="Изображение 5" descr="IMG_20241024_163301"/>
          <p:cNvPicPr>
            <a:picLocks noChangeAspect="1"/>
          </p:cNvPicPr>
          <p:nvPr/>
        </p:nvPicPr>
        <p:blipFill>
          <a:blip r:embed="rId4"/>
          <a:srcRect t="7871"/>
          <a:stretch>
            <a:fillRect/>
          </a:stretch>
        </p:blipFill>
        <p:spPr>
          <a:xfrm rot="5400000">
            <a:off x="5663565" y="1993900"/>
            <a:ext cx="4135120" cy="2869565"/>
          </a:xfrm>
          <a:prstGeom prst="rect">
            <a:avLst/>
          </a:prstGeom>
        </p:spPr>
      </p:pic>
      <p:pic>
        <p:nvPicPr>
          <p:cNvPr id="7" name="Изображение 6" descr="LP8Lh83kbCM-bRbnoFRHDQJvGDZitoQYx3sfc5t4MvQBn_LofODUYcIyxNoWmjylrC1CxGdRF2lGhjXtT-xS1vkA-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98000" y="99060"/>
            <a:ext cx="2771140" cy="3056890"/>
          </a:xfrm>
          <a:prstGeom prst="rect">
            <a:avLst/>
          </a:prstGeom>
        </p:spPr>
      </p:pic>
      <p:pic>
        <p:nvPicPr>
          <p:cNvPr id="8" name="Изображение 7" descr="w2IYaP7jZibtgOh_iCdXtaiv9LMUpqphX7FPLergTrzYHylEb1y8wSJMGpMODKuQGOX0QBamkIGvfLk4cdOEql8--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98000" y="3420110"/>
            <a:ext cx="2794635" cy="315341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Изображение 3" descr="IMG_20241024_1606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565" y="3671570"/>
            <a:ext cx="4145280" cy="3122295"/>
          </a:xfrm>
          <a:prstGeom prst="rect">
            <a:avLst/>
          </a:prstGeom>
        </p:spPr>
      </p:pic>
      <p:pic>
        <p:nvPicPr>
          <p:cNvPr id="6" name="Изображение 5" descr="IMG_20241105_0016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3110" y="262890"/>
            <a:ext cx="3150870" cy="3731895"/>
          </a:xfrm>
          <a:prstGeom prst="rect">
            <a:avLst/>
          </a:prstGeom>
        </p:spPr>
      </p:pic>
      <p:pic>
        <p:nvPicPr>
          <p:cNvPr id="7" name="Изображение 6" descr="IMG_20241105_0016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1630" y="3023235"/>
            <a:ext cx="3623945" cy="3528695"/>
          </a:xfrm>
          <a:prstGeom prst="rect">
            <a:avLst/>
          </a:prstGeom>
        </p:spPr>
      </p:pic>
      <p:pic>
        <p:nvPicPr>
          <p:cNvPr id="5" name="Изображение 4"/>
          <p:cNvPicPr/>
          <p:nvPr/>
        </p:nvPicPr>
        <p:blipFill>
          <a:blip r:embed="rId4"/>
          <a:stretch>
            <a:fillRect/>
          </a:stretch>
        </p:blipFill>
        <p:spPr>
          <a:xfrm>
            <a:off x="202565" y="128905"/>
            <a:ext cx="4145280" cy="35090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Изображение 2" descr="IMG_20241105_1121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1730" y="502285"/>
            <a:ext cx="2419350" cy="2470150"/>
          </a:xfrm>
          <a:prstGeom prst="rect">
            <a:avLst/>
          </a:prstGeom>
        </p:spPr>
      </p:pic>
      <p:pic>
        <p:nvPicPr>
          <p:cNvPr id="4" name="Изображение 3" descr="IMG_20241105_1120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462915"/>
            <a:ext cx="2428875" cy="2509520"/>
          </a:xfrm>
          <a:prstGeom prst="rect">
            <a:avLst/>
          </a:prstGeom>
        </p:spPr>
      </p:pic>
      <p:pic>
        <p:nvPicPr>
          <p:cNvPr id="6" name="Изображение 5" descr="IMG_20241105_1124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4028440"/>
            <a:ext cx="2538730" cy="2547620"/>
          </a:xfrm>
          <a:prstGeom prst="rect">
            <a:avLst/>
          </a:prstGeom>
        </p:spPr>
      </p:pic>
      <p:pic>
        <p:nvPicPr>
          <p:cNvPr id="7" name="Изображение 6" descr="IMG_20241105_112512"/>
          <p:cNvPicPr>
            <a:picLocks noChangeAspect="1"/>
          </p:cNvPicPr>
          <p:nvPr/>
        </p:nvPicPr>
        <p:blipFill>
          <a:blip r:embed="rId4"/>
          <a:srcRect t="4255" r="4622"/>
          <a:stretch>
            <a:fillRect/>
          </a:stretch>
        </p:blipFill>
        <p:spPr>
          <a:xfrm>
            <a:off x="4332605" y="4028440"/>
            <a:ext cx="1781175" cy="2567305"/>
          </a:xfrm>
          <a:prstGeom prst="rect">
            <a:avLst/>
          </a:prstGeom>
        </p:spPr>
      </p:pic>
      <p:pic>
        <p:nvPicPr>
          <p:cNvPr id="8" name="Изображение 7" descr="IMG_20241105_111913"/>
          <p:cNvPicPr>
            <a:picLocks noChangeAspect="1"/>
          </p:cNvPicPr>
          <p:nvPr/>
        </p:nvPicPr>
        <p:blipFill>
          <a:blip r:embed="rId5"/>
          <a:srcRect l="3545" r="4431"/>
          <a:stretch>
            <a:fillRect/>
          </a:stretch>
        </p:blipFill>
        <p:spPr>
          <a:xfrm>
            <a:off x="8761730" y="3968115"/>
            <a:ext cx="2539365" cy="2607945"/>
          </a:xfrm>
          <a:prstGeom prst="rect">
            <a:avLst/>
          </a:prstGeom>
        </p:spPr>
      </p:pic>
      <p:pic>
        <p:nvPicPr>
          <p:cNvPr id="2" name="Изображение 1" descr="IMG_20241105_2300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3790" y="91440"/>
            <a:ext cx="3772535" cy="3683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2148</Words>
  <Application>WPS Presentation</Application>
  <PresentationFormat>Произвольный</PresentationFormat>
  <Paragraphs>61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SimSun</vt:lpstr>
      <vt:lpstr>Wingdings</vt:lpstr>
      <vt:lpstr>Wingdings 3</vt:lpstr>
      <vt:lpstr>Arial</vt:lpstr>
      <vt:lpstr>Times New Roman</vt:lpstr>
      <vt:lpstr>Calibri</vt:lpstr>
      <vt:lpstr>Times New Roman</vt:lpstr>
      <vt:lpstr>Calibri</vt:lpstr>
      <vt:lpstr>Trebuchet MS</vt:lpstr>
      <vt:lpstr>Microsoft YaHei</vt:lpstr>
      <vt:lpstr>Arial Unicode MS</vt:lpstr>
      <vt:lpstr>Аспект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Windows 10</cp:lastModifiedBy>
  <cp:revision>40</cp:revision>
  <dcterms:created xsi:type="dcterms:W3CDTF">2024-08-24T18:03:00Z</dcterms:created>
  <dcterms:modified xsi:type="dcterms:W3CDTF">2024-11-11T16:32:00Z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559823AD96BF4748894A55B9B24DC657_12</vt:lpwstr>
  </property>
  <property fmtid="{D5CDD505-2E9C-101B-9397-08002B2CF9AE}" pid="3" name="KSOProductBuildVer">
    <vt:lpwstr>1049-12.2.0.18607</vt:lpwstr>
  </property>
</Properties>
</file>