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161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B1D0FC5-2605-47B5-B8D6-1718D80389C2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27FBC19-355F-4E0A-8788-82400FA48BAB}">
      <dgm:prSet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Подбор </a:t>
          </a:r>
          <a:r>
            <a:rPr lang="ru-RU" sz="1800" dirty="0" err="1" smtClean="0">
              <a:latin typeface="Times New Roman" pitchFamily="18" charset="0"/>
              <a:cs typeface="Times New Roman" pitchFamily="18" charset="0"/>
            </a:rPr>
            <a:t>програмно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 – методического и нормативного материала  по направлению работы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D3DCDBFA-F995-400B-883C-88B00F76BC83}" type="parTrans" cxnId="{BFF512E9-C5F4-4BD4-8B66-2A16C021A064}">
      <dgm:prSet/>
      <dgm:spPr/>
      <dgm:t>
        <a:bodyPr/>
        <a:lstStyle/>
        <a:p>
          <a:endParaRPr lang="ru-RU"/>
        </a:p>
      </dgm:t>
    </dgm:pt>
    <dgm:pt modelId="{EE5183A2-CAFE-41A0-A18B-FD9FE80AFF35}" type="sibTrans" cxnId="{BFF512E9-C5F4-4BD4-8B66-2A16C021A064}">
      <dgm:prSet/>
      <dgm:spPr/>
      <dgm:t>
        <a:bodyPr/>
        <a:lstStyle/>
        <a:p>
          <a:endParaRPr lang="ru-RU"/>
        </a:p>
      </dgm:t>
    </dgm:pt>
    <dgm:pt modelId="{FF6C7BF5-9FAA-4846-80E6-9174A934BE9A}">
      <dgm:prSet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Подбор демонстрационного  и раздаточного материала для образовательной деятельности, бесед, игр</a:t>
          </a:r>
          <a:r>
            <a:rPr lang="ru-RU" sz="1400" dirty="0" smtClean="0"/>
            <a:t>.</a:t>
          </a:r>
          <a:endParaRPr lang="ru-RU" sz="1400" dirty="0"/>
        </a:p>
      </dgm:t>
    </dgm:pt>
    <dgm:pt modelId="{2134CFB7-6D99-4FC6-A769-A2F95F60B362}" type="parTrans" cxnId="{BEE745E5-F0F4-47D4-B890-DFB63F6A9BF1}">
      <dgm:prSet/>
      <dgm:spPr/>
      <dgm:t>
        <a:bodyPr/>
        <a:lstStyle/>
        <a:p>
          <a:endParaRPr lang="ru-RU"/>
        </a:p>
      </dgm:t>
    </dgm:pt>
    <dgm:pt modelId="{BDC25D8C-938B-4C23-98B2-2F31372C5F0C}" type="sibTrans" cxnId="{BEE745E5-F0F4-47D4-B890-DFB63F6A9BF1}">
      <dgm:prSet/>
      <dgm:spPr/>
      <dgm:t>
        <a:bodyPr/>
        <a:lstStyle/>
        <a:p>
          <a:endParaRPr lang="ru-RU"/>
        </a:p>
      </dgm:t>
    </dgm:pt>
    <dgm:pt modelId="{4BB2580F-8843-4E08-B646-D6F6C54ADB20}">
      <dgm:prSet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Составление перспективного плана проведения 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НОД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8B701C25-093C-4F84-B276-5966416C15AB}" type="parTrans" cxnId="{740D62D8-FCA5-401F-80B6-DB1F8BBAC347}">
      <dgm:prSet/>
      <dgm:spPr/>
      <dgm:t>
        <a:bodyPr/>
        <a:lstStyle/>
        <a:p>
          <a:endParaRPr lang="ru-RU"/>
        </a:p>
      </dgm:t>
    </dgm:pt>
    <dgm:pt modelId="{4EEA43AD-BD53-481E-83BC-0BB17EDD9C8C}" type="sibTrans" cxnId="{740D62D8-FCA5-401F-80B6-DB1F8BBAC347}">
      <dgm:prSet/>
      <dgm:spPr/>
      <dgm:t>
        <a:bodyPr/>
        <a:lstStyle/>
        <a:p>
          <a:endParaRPr lang="ru-RU"/>
        </a:p>
      </dgm:t>
    </dgm:pt>
    <dgm:pt modelId="{51828ADB-2BEB-4181-9CB0-5F6A5D61571D}">
      <dgm:prSet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Подбор художественной литературы по теме</a:t>
          </a:r>
          <a:r>
            <a:rPr lang="ru-RU" sz="13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300" dirty="0">
            <a:latin typeface="Times New Roman" pitchFamily="18" charset="0"/>
            <a:cs typeface="Times New Roman" pitchFamily="18" charset="0"/>
          </a:endParaRPr>
        </a:p>
      </dgm:t>
    </dgm:pt>
    <dgm:pt modelId="{EE9D9518-7322-4338-9480-C8CB57DB2253}" type="parTrans" cxnId="{E07CDC5E-AAC4-4E0E-B5C7-3E0306793626}">
      <dgm:prSet/>
      <dgm:spPr/>
      <dgm:t>
        <a:bodyPr/>
        <a:lstStyle/>
        <a:p>
          <a:endParaRPr lang="ru-RU"/>
        </a:p>
      </dgm:t>
    </dgm:pt>
    <dgm:pt modelId="{7D3E836A-FC7A-4CBF-955C-E96A46ED87B0}" type="sibTrans" cxnId="{E07CDC5E-AAC4-4E0E-B5C7-3E0306793626}">
      <dgm:prSet/>
      <dgm:spPr/>
      <dgm:t>
        <a:bodyPr/>
        <a:lstStyle/>
        <a:p>
          <a:endParaRPr lang="ru-RU"/>
        </a:p>
      </dgm:t>
    </dgm:pt>
    <dgm:pt modelId="{AA1F527C-C5A5-4760-BE83-325D1C87F369}">
      <dgm:prSet/>
      <dgm:spPr/>
      <dgm:t>
        <a:bodyPr/>
        <a:lstStyle/>
        <a:p>
          <a:r>
            <a:rPr lang="ru-RU" dirty="0" smtClean="0"/>
            <a:t>Анкетирование родителей по данной проблематике.</a:t>
          </a:r>
          <a:endParaRPr lang="ru-RU" dirty="0"/>
        </a:p>
      </dgm:t>
    </dgm:pt>
    <dgm:pt modelId="{15CAFE93-5EC8-410C-963F-6025BB6F7AAB}" type="parTrans" cxnId="{CAA670EE-E019-43B3-ADA4-BB7DCF6C5B16}">
      <dgm:prSet/>
      <dgm:spPr/>
      <dgm:t>
        <a:bodyPr/>
        <a:lstStyle/>
        <a:p>
          <a:endParaRPr lang="ru-RU"/>
        </a:p>
      </dgm:t>
    </dgm:pt>
    <dgm:pt modelId="{11B1030B-0B3B-45B7-B6C0-5CF761EBC693}" type="sibTrans" cxnId="{CAA670EE-E019-43B3-ADA4-BB7DCF6C5B16}">
      <dgm:prSet/>
      <dgm:spPr/>
      <dgm:t>
        <a:bodyPr/>
        <a:lstStyle/>
        <a:p>
          <a:endParaRPr lang="ru-RU"/>
        </a:p>
      </dgm:t>
    </dgm:pt>
    <dgm:pt modelId="{04EF2B01-D70B-4E00-88ED-33DE6ECEE032}" type="pres">
      <dgm:prSet presAssocID="{6B1D0FC5-2605-47B5-B8D6-1718D80389C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D18CCB6-ED7B-4F3F-AE9B-D2D7E598EBA0}" type="pres">
      <dgm:prSet presAssocID="{51828ADB-2BEB-4181-9CB0-5F6A5D61571D}" presName="node" presStyleLbl="node1" presStyleIdx="0" presStyleCnt="5" custScaleX="108532" custScaleY="159799" custLinFactNeighborX="-23472" custLinFactNeighborY="-43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8ED656-74EF-4420-ACE5-43CE912E1D28}" type="pres">
      <dgm:prSet presAssocID="{7D3E836A-FC7A-4CBF-955C-E96A46ED87B0}" presName="sibTrans" presStyleCnt="0"/>
      <dgm:spPr/>
    </dgm:pt>
    <dgm:pt modelId="{660D0446-2CBE-44BE-853D-4C8712D6A377}" type="pres">
      <dgm:prSet presAssocID="{4BB2580F-8843-4E08-B646-D6F6C54ADB20}" presName="node" presStyleLbl="node1" presStyleIdx="1" presStyleCnt="5" custScaleX="100503" custScaleY="165300" custLinFactNeighborX="2973" custLinFactNeighborY="-43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F02BD1-BBC9-4D5A-954D-488A3E546B94}" type="pres">
      <dgm:prSet presAssocID="{4EEA43AD-BD53-481E-83BC-0BB17EDD9C8C}" presName="sibTrans" presStyleCnt="0"/>
      <dgm:spPr/>
    </dgm:pt>
    <dgm:pt modelId="{26C10C2F-3CC9-4721-8D3E-38F03735ADD0}" type="pres">
      <dgm:prSet presAssocID="{FF6C7BF5-9FAA-4846-80E6-9174A934BE9A}" presName="node" presStyleLbl="node1" presStyleIdx="2" presStyleCnt="5" custScaleX="132707" custScaleY="286819" custLinFactNeighborX="32404" custLinFactNeighborY="988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B9FCAD-EC34-42E0-9659-2901E99A6B86}" type="pres">
      <dgm:prSet presAssocID="{BDC25D8C-938B-4C23-98B2-2F31372C5F0C}" presName="sibTrans" presStyleCnt="0"/>
      <dgm:spPr/>
    </dgm:pt>
    <dgm:pt modelId="{0A5F1DFD-1F0C-4ABA-A05A-62DCE067C757}" type="pres">
      <dgm:prSet presAssocID="{927FBC19-355F-4E0A-8788-82400FA48BAB}" presName="node" presStyleLbl="node1" presStyleIdx="3" presStyleCnt="5" custScaleX="111333" custScaleY="178451" custLinFactNeighborX="-75117" custLinFactNeighborY="-350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6C3A88-75C6-45FD-8ED5-B57E877B7950}" type="pres">
      <dgm:prSet presAssocID="{EE5183A2-CAFE-41A0-A18B-FD9FE80AFF35}" presName="sibTrans" presStyleCnt="0"/>
      <dgm:spPr/>
    </dgm:pt>
    <dgm:pt modelId="{F4313FF3-3AF4-4067-85D3-7B8BB503C19C}" type="pres">
      <dgm:prSet presAssocID="{AA1F527C-C5A5-4760-BE83-325D1C87F369}" presName="node" presStyleLbl="node1" presStyleIdx="4" presStyleCnt="5" custScaleX="110070" custScaleY="173263" custLinFactNeighborX="-60757" custLinFactNeighborY="-376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8A196BE-E9D4-4F8E-AA1F-134FAC38602B}" type="presOf" srcId="{4BB2580F-8843-4E08-B646-D6F6C54ADB20}" destId="{660D0446-2CBE-44BE-853D-4C8712D6A377}" srcOrd="0" destOrd="0" presId="urn:microsoft.com/office/officeart/2005/8/layout/default"/>
    <dgm:cxn modelId="{740D62D8-FCA5-401F-80B6-DB1F8BBAC347}" srcId="{6B1D0FC5-2605-47B5-B8D6-1718D80389C2}" destId="{4BB2580F-8843-4E08-B646-D6F6C54ADB20}" srcOrd="1" destOrd="0" parTransId="{8B701C25-093C-4F84-B276-5966416C15AB}" sibTransId="{4EEA43AD-BD53-481E-83BC-0BB17EDD9C8C}"/>
    <dgm:cxn modelId="{CAA670EE-E019-43B3-ADA4-BB7DCF6C5B16}" srcId="{6B1D0FC5-2605-47B5-B8D6-1718D80389C2}" destId="{AA1F527C-C5A5-4760-BE83-325D1C87F369}" srcOrd="4" destOrd="0" parTransId="{15CAFE93-5EC8-410C-963F-6025BB6F7AAB}" sibTransId="{11B1030B-0B3B-45B7-B6C0-5CF761EBC693}"/>
    <dgm:cxn modelId="{A7955DA1-8949-4C70-8A5F-49DF8AEA6004}" type="presOf" srcId="{AA1F527C-C5A5-4760-BE83-325D1C87F369}" destId="{F4313FF3-3AF4-4067-85D3-7B8BB503C19C}" srcOrd="0" destOrd="0" presId="urn:microsoft.com/office/officeart/2005/8/layout/default"/>
    <dgm:cxn modelId="{BEE745E5-F0F4-47D4-B890-DFB63F6A9BF1}" srcId="{6B1D0FC5-2605-47B5-B8D6-1718D80389C2}" destId="{FF6C7BF5-9FAA-4846-80E6-9174A934BE9A}" srcOrd="2" destOrd="0" parTransId="{2134CFB7-6D99-4FC6-A769-A2F95F60B362}" sibTransId="{BDC25D8C-938B-4C23-98B2-2F31372C5F0C}"/>
    <dgm:cxn modelId="{D10917ED-1EFD-4D43-A1AC-1EA5D07914AE}" type="presOf" srcId="{927FBC19-355F-4E0A-8788-82400FA48BAB}" destId="{0A5F1DFD-1F0C-4ABA-A05A-62DCE067C757}" srcOrd="0" destOrd="0" presId="urn:microsoft.com/office/officeart/2005/8/layout/default"/>
    <dgm:cxn modelId="{39682023-04D9-460D-BF54-5AC464BC01D4}" type="presOf" srcId="{FF6C7BF5-9FAA-4846-80E6-9174A934BE9A}" destId="{26C10C2F-3CC9-4721-8D3E-38F03735ADD0}" srcOrd="0" destOrd="0" presId="urn:microsoft.com/office/officeart/2005/8/layout/default"/>
    <dgm:cxn modelId="{3C64329D-C3EF-4F10-A55B-6A2CAE9ECF3D}" type="presOf" srcId="{51828ADB-2BEB-4181-9CB0-5F6A5D61571D}" destId="{CD18CCB6-ED7B-4F3F-AE9B-D2D7E598EBA0}" srcOrd="0" destOrd="0" presId="urn:microsoft.com/office/officeart/2005/8/layout/default"/>
    <dgm:cxn modelId="{5BC61F49-CA0C-4AD3-8C2B-3ECF022EBF33}" type="presOf" srcId="{6B1D0FC5-2605-47B5-B8D6-1718D80389C2}" destId="{04EF2B01-D70B-4E00-88ED-33DE6ECEE032}" srcOrd="0" destOrd="0" presId="urn:microsoft.com/office/officeart/2005/8/layout/default"/>
    <dgm:cxn modelId="{E07CDC5E-AAC4-4E0E-B5C7-3E0306793626}" srcId="{6B1D0FC5-2605-47B5-B8D6-1718D80389C2}" destId="{51828ADB-2BEB-4181-9CB0-5F6A5D61571D}" srcOrd="0" destOrd="0" parTransId="{EE9D9518-7322-4338-9480-C8CB57DB2253}" sibTransId="{7D3E836A-FC7A-4CBF-955C-E96A46ED87B0}"/>
    <dgm:cxn modelId="{BFF512E9-C5F4-4BD4-8B66-2A16C021A064}" srcId="{6B1D0FC5-2605-47B5-B8D6-1718D80389C2}" destId="{927FBC19-355F-4E0A-8788-82400FA48BAB}" srcOrd="3" destOrd="0" parTransId="{D3DCDBFA-F995-400B-883C-88B00F76BC83}" sibTransId="{EE5183A2-CAFE-41A0-A18B-FD9FE80AFF35}"/>
    <dgm:cxn modelId="{EF1B16E8-C380-4A4D-A244-6DE36CD34771}" type="presParOf" srcId="{04EF2B01-D70B-4E00-88ED-33DE6ECEE032}" destId="{CD18CCB6-ED7B-4F3F-AE9B-D2D7E598EBA0}" srcOrd="0" destOrd="0" presId="urn:microsoft.com/office/officeart/2005/8/layout/default"/>
    <dgm:cxn modelId="{D937674B-58E7-45A3-A193-C571B77E032C}" type="presParOf" srcId="{04EF2B01-D70B-4E00-88ED-33DE6ECEE032}" destId="{AE8ED656-74EF-4420-ACE5-43CE912E1D28}" srcOrd="1" destOrd="0" presId="urn:microsoft.com/office/officeart/2005/8/layout/default"/>
    <dgm:cxn modelId="{B86EA55D-B5AE-4E81-BCB2-4070CD7AC517}" type="presParOf" srcId="{04EF2B01-D70B-4E00-88ED-33DE6ECEE032}" destId="{660D0446-2CBE-44BE-853D-4C8712D6A377}" srcOrd="2" destOrd="0" presId="urn:microsoft.com/office/officeart/2005/8/layout/default"/>
    <dgm:cxn modelId="{E8B58C87-197A-41B8-8CAC-C3A37F49DD55}" type="presParOf" srcId="{04EF2B01-D70B-4E00-88ED-33DE6ECEE032}" destId="{81F02BD1-BBC9-4D5A-954D-488A3E546B94}" srcOrd="3" destOrd="0" presId="urn:microsoft.com/office/officeart/2005/8/layout/default"/>
    <dgm:cxn modelId="{F675DD54-6147-494D-8745-7DBE4050CE9A}" type="presParOf" srcId="{04EF2B01-D70B-4E00-88ED-33DE6ECEE032}" destId="{26C10C2F-3CC9-4721-8D3E-38F03735ADD0}" srcOrd="4" destOrd="0" presId="urn:microsoft.com/office/officeart/2005/8/layout/default"/>
    <dgm:cxn modelId="{6E132BD8-5D35-4C12-9A0E-C964CF7E1997}" type="presParOf" srcId="{04EF2B01-D70B-4E00-88ED-33DE6ECEE032}" destId="{65B9FCAD-EC34-42E0-9659-2901E99A6B86}" srcOrd="5" destOrd="0" presId="urn:microsoft.com/office/officeart/2005/8/layout/default"/>
    <dgm:cxn modelId="{827D5130-8BF5-4A66-939E-524552222459}" type="presParOf" srcId="{04EF2B01-D70B-4E00-88ED-33DE6ECEE032}" destId="{0A5F1DFD-1F0C-4ABA-A05A-62DCE067C757}" srcOrd="6" destOrd="0" presId="urn:microsoft.com/office/officeart/2005/8/layout/default"/>
    <dgm:cxn modelId="{8A413757-4680-4AB1-8B8A-DF0A947CDCBF}" type="presParOf" srcId="{04EF2B01-D70B-4E00-88ED-33DE6ECEE032}" destId="{356C3A88-75C6-45FD-8ED5-B57E877B7950}" srcOrd="7" destOrd="0" presId="urn:microsoft.com/office/officeart/2005/8/layout/default"/>
    <dgm:cxn modelId="{4E0FBFD1-D55F-465E-809C-334D5906A2C2}" type="presParOf" srcId="{04EF2B01-D70B-4E00-88ED-33DE6ECEE032}" destId="{F4313FF3-3AF4-4067-85D3-7B8BB503C19C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7EEAE7A-C023-4110-8C89-5CF0A2462A4A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D50795F-3094-4280-B8CA-435F345D2545}">
      <dgm:prSet phldrT="[Текст]"/>
      <dgm:spPr/>
      <dgm:t>
        <a:bodyPr/>
        <a:lstStyle/>
        <a:p>
          <a:r>
            <a:rPr lang="ru-RU" dirty="0" smtClean="0"/>
            <a:t> Проведение комплексного НОД к 9 мая «Дети – против войны»</a:t>
          </a:r>
          <a:endParaRPr lang="ru-RU" dirty="0"/>
        </a:p>
      </dgm:t>
    </dgm:pt>
    <dgm:pt modelId="{481F169D-78EB-4E3C-A519-CEDABE78A3C0}" type="parTrans" cxnId="{7E262B28-B18C-4B8D-828C-8DD48E6E8818}">
      <dgm:prSet/>
      <dgm:spPr/>
      <dgm:t>
        <a:bodyPr/>
        <a:lstStyle/>
        <a:p>
          <a:endParaRPr lang="ru-RU"/>
        </a:p>
      </dgm:t>
    </dgm:pt>
    <dgm:pt modelId="{4F7BCC51-05ED-462C-A1C8-BA460E616D11}" type="sibTrans" cxnId="{7E262B28-B18C-4B8D-828C-8DD48E6E8818}">
      <dgm:prSet/>
      <dgm:spPr/>
      <dgm:t>
        <a:bodyPr/>
        <a:lstStyle/>
        <a:p>
          <a:endParaRPr lang="ru-RU"/>
        </a:p>
      </dgm:t>
    </dgm:pt>
    <dgm:pt modelId="{BCDFAC7D-AEDB-4520-9C9C-F2F134767FF1}">
      <dgm:prSet phldrT="[Текст]"/>
      <dgm:spPr/>
      <dgm:t>
        <a:bodyPr/>
        <a:lstStyle/>
        <a:p>
          <a:r>
            <a:rPr lang="ru-RU" dirty="0" smtClean="0"/>
            <a:t>Выставка информационных  листков «Мой дед – мой защитник»</a:t>
          </a:r>
          <a:endParaRPr lang="ru-RU" dirty="0"/>
        </a:p>
      </dgm:t>
    </dgm:pt>
    <dgm:pt modelId="{3BFF8D7E-E32F-4E70-8104-666161004D14}" type="parTrans" cxnId="{B3A156C6-BB4B-48F1-8592-1D17452680D2}">
      <dgm:prSet/>
      <dgm:spPr/>
      <dgm:t>
        <a:bodyPr/>
        <a:lstStyle/>
        <a:p>
          <a:endParaRPr lang="ru-RU"/>
        </a:p>
      </dgm:t>
    </dgm:pt>
    <dgm:pt modelId="{B3B709E6-D981-4586-8F7E-5184FDB7DB85}" type="sibTrans" cxnId="{B3A156C6-BB4B-48F1-8592-1D17452680D2}">
      <dgm:prSet/>
      <dgm:spPr/>
      <dgm:t>
        <a:bodyPr/>
        <a:lstStyle/>
        <a:p>
          <a:endParaRPr lang="ru-RU"/>
        </a:p>
      </dgm:t>
    </dgm:pt>
    <dgm:pt modelId="{D38B04CD-6C01-45BD-8628-004F36E197A9}">
      <dgm:prSet phldrT="[Текст]"/>
      <dgm:spPr/>
      <dgm:t>
        <a:bodyPr/>
        <a:lstStyle/>
        <a:p>
          <a:r>
            <a:rPr lang="ru-RU" dirty="0" smtClean="0"/>
            <a:t>Презентация «Полотна победы» из аппликации на ткани.</a:t>
          </a:r>
          <a:endParaRPr lang="ru-RU" dirty="0"/>
        </a:p>
      </dgm:t>
    </dgm:pt>
    <dgm:pt modelId="{B12E62C0-3DFA-4049-A0E2-BA38150C1EB0}" type="parTrans" cxnId="{74BE9263-8C70-4E0B-B740-5BDBF62FED2C}">
      <dgm:prSet/>
      <dgm:spPr/>
      <dgm:t>
        <a:bodyPr/>
        <a:lstStyle/>
        <a:p>
          <a:endParaRPr lang="ru-RU"/>
        </a:p>
      </dgm:t>
    </dgm:pt>
    <dgm:pt modelId="{A9124FD2-EC44-4A76-AAE6-3C9E0230FCDA}" type="sibTrans" cxnId="{74BE9263-8C70-4E0B-B740-5BDBF62FED2C}">
      <dgm:prSet/>
      <dgm:spPr/>
      <dgm:t>
        <a:bodyPr/>
        <a:lstStyle/>
        <a:p>
          <a:endParaRPr lang="ru-RU"/>
        </a:p>
      </dgm:t>
    </dgm:pt>
    <dgm:pt modelId="{80217C7B-21F5-4700-B845-EF6A68D1178C}" type="pres">
      <dgm:prSet presAssocID="{57EEAE7A-C023-4110-8C89-5CF0A2462A4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5AA9EBC-5BE2-4B20-AA45-20199DF5F1D0}" type="pres">
      <dgm:prSet presAssocID="{DD50795F-3094-4280-B8CA-435F345D2545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A37378-6146-4EE6-B01C-51FEC53181DC}" type="pres">
      <dgm:prSet presAssocID="{4F7BCC51-05ED-462C-A1C8-BA460E616D11}" presName="sibTrans" presStyleCnt="0"/>
      <dgm:spPr/>
    </dgm:pt>
    <dgm:pt modelId="{8DD86EA4-F6E5-4AAB-AB10-10B2A192FB7D}" type="pres">
      <dgm:prSet presAssocID="{BCDFAC7D-AEDB-4520-9C9C-F2F134767FF1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020B2F-5AA6-4911-B804-9053756C71B0}" type="pres">
      <dgm:prSet presAssocID="{B3B709E6-D981-4586-8F7E-5184FDB7DB85}" presName="sibTrans" presStyleCnt="0"/>
      <dgm:spPr/>
    </dgm:pt>
    <dgm:pt modelId="{54E53A72-4A8C-4F04-AA74-E72626495795}" type="pres">
      <dgm:prSet presAssocID="{D38B04CD-6C01-45BD-8628-004F36E197A9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3A156C6-BB4B-48F1-8592-1D17452680D2}" srcId="{57EEAE7A-C023-4110-8C89-5CF0A2462A4A}" destId="{BCDFAC7D-AEDB-4520-9C9C-F2F134767FF1}" srcOrd="1" destOrd="0" parTransId="{3BFF8D7E-E32F-4E70-8104-666161004D14}" sibTransId="{B3B709E6-D981-4586-8F7E-5184FDB7DB85}"/>
    <dgm:cxn modelId="{7E262B28-B18C-4B8D-828C-8DD48E6E8818}" srcId="{57EEAE7A-C023-4110-8C89-5CF0A2462A4A}" destId="{DD50795F-3094-4280-B8CA-435F345D2545}" srcOrd="0" destOrd="0" parTransId="{481F169D-78EB-4E3C-A519-CEDABE78A3C0}" sibTransId="{4F7BCC51-05ED-462C-A1C8-BA460E616D11}"/>
    <dgm:cxn modelId="{8481BC5C-C098-4DC8-9722-43D5B7461771}" type="presOf" srcId="{DD50795F-3094-4280-B8CA-435F345D2545}" destId="{B5AA9EBC-5BE2-4B20-AA45-20199DF5F1D0}" srcOrd="0" destOrd="0" presId="urn:microsoft.com/office/officeart/2005/8/layout/default"/>
    <dgm:cxn modelId="{74BE9263-8C70-4E0B-B740-5BDBF62FED2C}" srcId="{57EEAE7A-C023-4110-8C89-5CF0A2462A4A}" destId="{D38B04CD-6C01-45BD-8628-004F36E197A9}" srcOrd="2" destOrd="0" parTransId="{B12E62C0-3DFA-4049-A0E2-BA38150C1EB0}" sibTransId="{A9124FD2-EC44-4A76-AAE6-3C9E0230FCDA}"/>
    <dgm:cxn modelId="{1B8EF0D8-22C7-418F-B9C5-474A7A71D0C0}" type="presOf" srcId="{D38B04CD-6C01-45BD-8628-004F36E197A9}" destId="{54E53A72-4A8C-4F04-AA74-E72626495795}" srcOrd="0" destOrd="0" presId="urn:microsoft.com/office/officeart/2005/8/layout/default"/>
    <dgm:cxn modelId="{9F44E1E0-4245-4AD8-A6DD-01593ADBCE78}" type="presOf" srcId="{BCDFAC7D-AEDB-4520-9C9C-F2F134767FF1}" destId="{8DD86EA4-F6E5-4AAB-AB10-10B2A192FB7D}" srcOrd="0" destOrd="0" presId="urn:microsoft.com/office/officeart/2005/8/layout/default"/>
    <dgm:cxn modelId="{1027514D-D930-4D5E-ABCB-A6D78CC23F8B}" type="presOf" srcId="{57EEAE7A-C023-4110-8C89-5CF0A2462A4A}" destId="{80217C7B-21F5-4700-B845-EF6A68D1178C}" srcOrd="0" destOrd="0" presId="urn:microsoft.com/office/officeart/2005/8/layout/default"/>
    <dgm:cxn modelId="{10C9DA0D-AEEC-4F78-B413-73F1D8B435B9}" type="presParOf" srcId="{80217C7B-21F5-4700-B845-EF6A68D1178C}" destId="{B5AA9EBC-5BE2-4B20-AA45-20199DF5F1D0}" srcOrd="0" destOrd="0" presId="urn:microsoft.com/office/officeart/2005/8/layout/default"/>
    <dgm:cxn modelId="{9B324E97-C632-433C-966C-D925F2483EEA}" type="presParOf" srcId="{80217C7B-21F5-4700-B845-EF6A68D1178C}" destId="{3DA37378-6146-4EE6-B01C-51FEC53181DC}" srcOrd="1" destOrd="0" presId="urn:microsoft.com/office/officeart/2005/8/layout/default"/>
    <dgm:cxn modelId="{94E21FD6-4019-4863-8432-A20BBDB8ED66}" type="presParOf" srcId="{80217C7B-21F5-4700-B845-EF6A68D1178C}" destId="{8DD86EA4-F6E5-4AAB-AB10-10B2A192FB7D}" srcOrd="2" destOrd="0" presId="urn:microsoft.com/office/officeart/2005/8/layout/default"/>
    <dgm:cxn modelId="{20622131-99B6-40CE-9436-3B4A11176451}" type="presParOf" srcId="{80217C7B-21F5-4700-B845-EF6A68D1178C}" destId="{8A020B2F-5AA6-4911-B804-9053756C71B0}" srcOrd="3" destOrd="0" presId="urn:microsoft.com/office/officeart/2005/8/layout/default"/>
    <dgm:cxn modelId="{EE870327-5826-4206-ADE1-6AFE91B2D804}" type="presParOf" srcId="{80217C7B-21F5-4700-B845-EF6A68D1178C}" destId="{54E53A72-4A8C-4F04-AA74-E72626495795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18CCB6-ED7B-4F3F-AE9B-D2D7E598EBA0}">
      <dsp:nvSpPr>
        <dsp:cNvPr id="0" name=""/>
        <dsp:cNvSpPr/>
      </dsp:nvSpPr>
      <dsp:spPr>
        <a:xfrm>
          <a:off x="202398" y="604091"/>
          <a:ext cx="1843014" cy="16281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Подбор художественной литературы по теме</a:t>
          </a:r>
          <a:r>
            <a:rPr lang="ru-RU" sz="130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3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02398" y="604091"/>
        <a:ext cx="1843014" cy="1628156"/>
      </dsp:txXfrm>
    </dsp:sp>
    <dsp:sp modelId="{660D0446-2CBE-44BE-853D-4C8712D6A377}">
      <dsp:nvSpPr>
        <dsp:cNvPr id="0" name=""/>
        <dsp:cNvSpPr/>
      </dsp:nvSpPr>
      <dsp:spPr>
        <a:xfrm>
          <a:off x="2664296" y="576066"/>
          <a:ext cx="1706671" cy="168420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Составление перспективного плана проведения 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НОД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664296" y="576066"/>
        <a:ext cx="1706671" cy="1684205"/>
      </dsp:txXfrm>
    </dsp:sp>
    <dsp:sp modelId="{26C10C2F-3CC9-4721-8D3E-38F03735ADD0}">
      <dsp:nvSpPr>
        <dsp:cNvPr id="0" name=""/>
        <dsp:cNvSpPr/>
      </dsp:nvSpPr>
      <dsp:spPr>
        <a:xfrm>
          <a:off x="5040557" y="1008116"/>
          <a:ext cx="2253537" cy="29223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Подбор демонстрационного  и раздаточного материала для образовательной деятельности, бесед, игр</a:t>
          </a:r>
          <a:r>
            <a:rPr lang="ru-RU" sz="1400" kern="1200" dirty="0" smtClean="0"/>
            <a:t>.</a:t>
          </a:r>
          <a:endParaRPr lang="ru-RU" sz="1400" kern="1200" dirty="0"/>
        </a:p>
      </dsp:txBody>
      <dsp:txXfrm>
        <a:off x="5040557" y="1008116"/>
        <a:ext cx="2253537" cy="2922335"/>
      </dsp:txXfrm>
    </dsp:sp>
    <dsp:sp modelId="{0A5F1DFD-1F0C-4ABA-A05A-62DCE067C757}">
      <dsp:nvSpPr>
        <dsp:cNvPr id="0" name=""/>
        <dsp:cNvSpPr/>
      </dsp:nvSpPr>
      <dsp:spPr>
        <a:xfrm>
          <a:off x="432061" y="2736303"/>
          <a:ext cx="1890579" cy="181819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Подбор </a:t>
          </a:r>
          <a:r>
            <a:rPr lang="ru-RU" sz="1800" kern="1200" dirty="0" err="1" smtClean="0">
              <a:latin typeface="Times New Roman" pitchFamily="18" charset="0"/>
              <a:cs typeface="Times New Roman" pitchFamily="18" charset="0"/>
            </a:rPr>
            <a:t>програмно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 – методического и нормативного материала  по направлению работы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32061" y="2736303"/>
        <a:ext cx="1890579" cy="1818198"/>
      </dsp:txXfrm>
    </dsp:sp>
    <dsp:sp modelId="{F4313FF3-3AF4-4067-85D3-7B8BB503C19C}">
      <dsp:nvSpPr>
        <dsp:cNvPr id="0" name=""/>
        <dsp:cNvSpPr/>
      </dsp:nvSpPr>
      <dsp:spPr>
        <a:xfrm>
          <a:off x="2736305" y="2736303"/>
          <a:ext cx="1869131" cy="17653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Анкетирование родителей по данной проблематике.</a:t>
          </a:r>
          <a:endParaRPr lang="ru-RU" sz="1900" kern="1200" dirty="0"/>
        </a:p>
      </dsp:txBody>
      <dsp:txXfrm>
        <a:off x="2736305" y="2736303"/>
        <a:ext cx="1869131" cy="176533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AA9EBC-5BE2-4B20-AA45-20199DF5F1D0}">
      <dsp:nvSpPr>
        <dsp:cNvPr id="0" name=""/>
        <dsp:cNvSpPr/>
      </dsp:nvSpPr>
      <dsp:spPr>
        <a:xfrm>
          <a:off x="914" y="16687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 Проведение комплексного НОД к 9 мая «Дети – против войны»</a:t>
          </a:r>
          <a:endParaRPr lang="ru-RU" sz="3000" kern="1200" dirty="0"/>
        </a:p>
      </dsp:txBody>
      <dsp:txXfrm>
        <a:off x="914" y="166870"/>
        <a:ext cx="3565239" cy="2139143"/>
      </dsp:txXfrm>
    </dsp:sp>
    <dsp:sp modelId="{8DD86EA4-F6E5-4AAB-AB10-10B2A192FB7D}">
      <dsp:nvSpPr>
        <dsp:cNvPr id="0" name=""/>
        <dsp:cNvSpPr/>
      </dsp:nvSpPr>
      <dsp:spPr>
        <a:xfrm>
          <a:off x="3922677" y="16687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Выставка информационных  листков «Мой дед – мой защитник»</a:t>
          </a:r>
          <a:endParaRPr lang="ru-RU" sz="3000" kern="1200" dirty="0"/>
        </a:p>
      </dsp:txBody>
      <dsp:txXfrm>
        <a:off x="3922677" y="166870"/>
        <a:ext cx="3565239" cy="2139143"/>
      </dsp:txXfrm>
    </dsp:sp>
    <dsp:sp modelId="{54E53A72-4A8C-4F04-AA74-E72626495795}">
      <dsp:nvSpPr>
        <dsp:cNvPr id="0" name=""/>
        <dsp:cNvSpPr/>
      </dsp:nvSpPr>
      <dsp:spPr>
        <a:xfrm>
          <a:off x="1961796" y="266253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Презентация «Полотна победы» из аппликации на ткани.</a:t>
          </a:r>
          <a:endParaRPr lang="ru-RU" sz="3000" kern="1200" dirty="0"/>
        </a:p>
      </dsp:txBody>
      <dsp:txXfrm>
        <a:off x="1961796" y="2662537"/>
        <a:ext cx="3565239" cy="21391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A72DD5D3-E812-4453-9507-B0EFBE18A175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C1791EE0-4064-4BCE-87CA-6B6B7A4A6A2D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DD5D3-E812-4453-9507-B0EFBE18A175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91EE0-4064-4BCE-87CA-6B6B7A4A6A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DD5D3-E812-4453-9507-B0EFBE18A175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91EE0-4064-4BCE-87CA-6B6B7A4A6A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DD5D3-E812-4453-9507-B0EFBE18A175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91EE0-4064-4BCE-87CA-6B6B7A4A6A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A72DD5D3-E812-4453-9507-B0EFBE18A175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C1791EE0-4064-4BCE-87CA-6B6B7A4A6A2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DD5D3-E812-4453-9507-B0EFBE18A175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C1791EE0-4064-4BCE-87CA-6B6B7A4A6A2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DD5D3-E812-4453-9507-B0EFBE18A175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C1791EE0-4064-4BCE-87CA-6B6B7A4A6A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DD5D3-E812-4453-9507-B0EFBE18A175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91EE0-4064-4BCE-87CA-6B6B7A4A6A2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DD5D3-E812-4453-9507-B0EFBE18A175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91EE0-4064-4BCE-87CA-6B6B7A4A6A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A72DD5D3-E812-4453-9507-B0EFBE18A175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C1791EE0-4064-4BCE-87CA-6B6B7A4A6A2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A72DD5D3-E812-4453-9507-B0EFBE18A175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C1791EE0-4064-4BCE-87CA-6B6B7A4A6A2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A72DD5D3-E812-4453-9507-B0EFBE18A175}" type="datetimeFigureOut">
              <a:rPr lang="ru-RU" smtClean="0"/>
              <a:t>22.03.2021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C1791EE0-4064-4BCE-87CA-6B6B7A4A6A2D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16632"/>
            <a:ext cx="8784976" cy="6552728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реднесрочный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проект  в группе компенсирующей направленности подготовительного к школе возраста №2 МКДОУ№364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«Вальс Победы»</a:t>
            </a:r>
          </a:p>
          <a:p>
            <a:endParaRPr lang="ru-RU" dirty="0">
              <a:solidFill>
                <a:srgbClr val="FF0000"/>
              </a:solidFill>
            </a:endParaRPr>
          </a:p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>
              <a:solidFill>
                <a:srgbClr val="FF0000"/>
              </a:solidFill>
            </a:endParaRPr>
          </a:p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>
              <a:solidFill>
                <a:srgbClr val="FF0000"/>
              </a:solidFill>
            </a:endParaRPr>
          </a:p>
          <a:p>
            <a:endParaRPr lang="ru-RU" dirty="0">
              <a:solidFill>
                <a:srgbClr val="FF0000"/>
              </a:solidFill>
            </a:endParaRPr>
          </a:p>
          <a:p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Выполнила: </a:t>
            </a:r>
            <a:r>
              <a:rPr lang="ru-RU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Рудть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А.Ю. воспитатель</a:t>
            </a:r>
          </a:p>
          <a:p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высшей квалификационной категории  </a:t>
            </a: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852936"/>
            <a:ext cx="4522515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03842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78418"/>
            <a:ext cx="3356656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548681"/>
            <a:ext cx="3445892" cy="2579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3441770"/>
            <a:ext cx="2139702" cy="28529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548958"/>
            <a:ext cx="3697934" cy="2741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174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976664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Проведение комплексных занятий  к 23 февраля: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24744"/>
            <a:ext cx="1687238" cy="29969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49" b="28723"/>
          <a:stretch/>
        </p:blipFill>
        <p:spPr>
          <a:xfrm>
            <a:off x="2555776" y="1209546"/>
            <a:ext cx="3406350" cy="28273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1146497"/>
            <a:ext cx="1700797" cy="30210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520" y="3933056"/>
            <a:ext cx="1484540" cy="26369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4328547"/>
            <a:ext cx="3765432" cy="2119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993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60648"/>
            <a:ext cx="8568952" cy="612068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Оформление стенда «Наши папы»: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4221088"/>
            <a:ext cx="3803915" cy="21397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51" b="13690"/>
          <a:stretch/>
        </p:blipFill>
        <p:spPr>
          <a:xfrm>
            <a:off x="1619672" y="1006117"/>
            <a:ext cx="2255701" cy="31022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60" b="10156"/>
          <a:stretch/>
        </p:blipFill>
        <p:spPr>
          <a:xfrm>
            <a:off x="4860032" y="1024474"/>
            <a:ext cx="2315243" cy="3164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2943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60648"/>
            <a:ext cx="8496944" cy="6264696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Выставка детского творчества: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52736"/>
            <a:ext cx="1847804" cy="32849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068738"/>
            <a:ext cx="1847804" cy="32849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067718"/>
            <a:ext cx="1848378" cy="32860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1052736"/>
            <a:ext cx="1856805" cy="330098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32"/>
          <a:stretch/>
        </p:blipFill>
        <p:spPr>
          <a:xfrm>
            <a:off x="755576" y="4439277"/>
            <a:ext cx="3191646" cy="196229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13"/>
          <a:stretch/>
        </p:blipFill>
        <p:spPr>
          <a:xfrm>
            <a:off x="4572898" y="4446392"/>
            <a:ext cx="3132092" cy="1955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5692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60648"/>
            <a:ext cx="8363272" cy="6264696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 этап Заключительный: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117505685"/>
              </p:ext>
            </p:extLst>
          </p:nvPr>
        </p:nvGraphicFramePr>
        <p:xfrm>
          <a:off x="755576" y="1196752"/>
          <a:ext cx="748883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1337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8640"/>
            <a:ext cx="8640960" cy="6336704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Подготовка к презентации «Полотна Победы»: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052736"/>
            <a:ext cx="8281216" cy="4662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1153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88640"/>
            <a:ext cx="8424936" cy="6408712"/>
          </a:xfrm>
        </p:spPr>
        <p:txBody>
          <a:bodyPr/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Патриотическое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воспитание ребенка – это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основа формирования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будущего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гражданина.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Значимость результатов данного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проекта заключается в том, что обоснованные в нем основные задачи и направления  развития патриотического воспитания дошкольников образовательной  деятельности могут стать важным ориентиром для создания проектов другими ДОУ в данной сфере.</a:t>
            </a:r>
          </a:p>
        </p:txBody>
      </p:sp>
    </p:spTree>
    <p:extLst>
      <p:ext uri="{BB962C8B-B14F-4D97-AF65-F5344CB8AC3E}">
        <p14:creationId xmlns:p14="http://schemas.microsoft.com/office/powerpoint/2010/main" val="15850574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12068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СПАСИБО ЗА ВНИМАНИЕ!!!!!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84784"/>
            <a:ext cx="7118546" cy="4647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38628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048672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Актуальность проекта: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Патриотическое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воспитание дошкольников – актуальная проблема в условиях современной России. Президент России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В.В. Путин говорил,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 Патриотическое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воспитание на основе знания подлинных исторических фактов и глубокого понимания молодежью (всегда – с учетом особенностей возраста) ключевых исторических тенденций необходимо сделать неотъемлемой частью образовательных программ – включить в них «рабочую программу воспитания» и «календарный план воспитательной работы». </a:t>
            </a:r>
          </a:p>
        </p:txBody>
      </p:sp>
    </p:spTree>
    <p:extLst>
      <p:ext uri="{BB962C8B-B14F-4D97-AF65-F5344CB8AC3E}">
        <p14:creationId xmlns:p14="http://schemas.microsoft.com/office/powerpoint/2010/main" val="5025313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192688"/>
          </a:xfrm>
        </p:spPr>
        <p:txBody>
          <a:bodyPr/>
          <a:lstStyle/>
          <a:p>
            <a:r>
              <a:rPr lang="ru-RU" dirty="0"/>
              <a:t>Цель </a:t>
            </a:r>
            <a:r>
              <a:rPr lang="ru-RU" dirty="0" smtClean="0"/>
              <a:t>проекта: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Осуществление </a:t>
            </a:r>
            <a:r>
              <a:rPr lang="ru-RU" dirty="0"/>
              <a:t>нравственно-патриотического воспитания детей </a:t>
            </a:r>
            <a:r>
              <a:rPr lang="ru-RU" dirty="0" smtClean="0"/>
              <a:t> группы компенсирующей направленности </a:t>
            </a:r>
            <a:r>
              <a:rPr lang="ru-RU" dirty="0"/>
              <a:t>подготовительного к школе возраста, на основе изучения истории своей страны, города и своей семьи,  совершенствование ценностно-ориентированных качеств личности, обеспечение условий для самовыражения обучающихся, их творческой активности.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81002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49564"/>
            <a:ext cx="2952328" cy="2286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04664"/>
            <a:ext cx="8373616" cy="6110456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-Совершенствование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ценностно-ориентированных качеств личности, обеспечение условий для самовыражения детей, их творческой активности;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-Знакомство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детей с историей Великой Отечественной войны, с памятниками героям войны в городе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Новосибирске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-Формирование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интереса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истории своей семьи;                                                                             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-Воспитание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любви  к  Родине,  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и близким людям.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5020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264696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Ожидаемый результат:</a:t>
            </a:r>
          </a:p>
          <a:p>
            <a:pPr marL="0" indent="0">
              <a:buNone/>
            </a:pPr>
            <a:r>
              <a:rPr lang="ru-RU" dirty="0"/>
              <a:t> - Расширится представление детей о подвигах советского народа, о защитниках отечества и героях Великой Отечественной войны;</a:t>
            </a:r>
          </a:p>
          <a:p>
            <a:pPr marL="0" indent="0">
              <a:buNone/>
            </a:pPr>
            <a:r>
              <a:rPr lang="ru-RU" dirty="0"/>
              <a:t> -Проявятся  чувства гордости за стойкость и самоотверженность советского народа в период Великой Отечественной войны;</a:t>
            </a:r>
          </a:p>
          <a:p>
            <a:pPr marL="0" indent="0">
              <a:buNone/>
            </a:pPr>
            <a:r>
              <a:rPr lang="ru-RU" dirty="0"/>
              <a:t> - Сформируется внимательное и уважительное отношение </a:t>
            </a:r>
            <a:r>
              <a:rPr lang="ru-RU" dirty="0" smtClean="0"/>
              <a:t> </a:t>
            </a:r>
            <a:r>
              <a:rPr lang="ru-RU" dirty="0"/>
              <a:t>к ветеранам и пожилым людям, желание оказывать им посильную помощь.</a:t>
            </a:r>
          </a:p>
          <a:p>
            <a:pPr marL="0" indent="0">
              <a:buNone/>
            </a:pPr>
            <a:r>
              <a:rPr lang="ru-RU" dirty="0"/>
              <a:t> - Познакомятся с памятниками и литературными произведениями,  посвящёнными военной тематике.</a:t>
            </a:r>
          </a:p>
          <a:p>
            <a:pPr marL="0" indent="0">
              <a:buNone/>
            </a:pPr>
            <a:r>
              <a:rPr lang="ru-RU" dirty="0"/>
              <a:t> - Научатся  представлять  творческо-поисковый продукт в  индивидуальной, коллективной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424888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120680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 Функционал участников проекта:</a:t>
            </a:r>
          </a:p>
          <a:p>
            <a:pPr marL="0" indent="0">
              <a:buNone/>
            </a:pPr>
            <a:r>
              <a:rPr lang="ru-RU" dirty="0"/>
              <a:t>Воспитатели </a:t>
            </a:r>
            <a:r>
              <a:rPr lang="ru-RU" dirty="0" smtClean="0"/>
              <a:t>группы: 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-Непосредственно образовательная и воспитательная </a:t>
            </a:r>
            <a:r>
              <a:rPr lang="ru-RU" dirty="0" smtClean="0"/>
              <a:t>деятельность</a:t>
            </a:r>
            <a:endParaRPr lang="ru-RU" dirty="0"/>
          </a:p>
          <a:p>
            <a:r>
              <a:rPr lang="ru-RU" dirty="0"/>
              <a:t>Учитель-логопед: </a:t>
            </a:r>
          </a:p>
          <a:p>
            <a:pPr marL="0" indent="0">
              <a:buNone/>
            </a:pPr>
            <a:r>
              <a:rPr lang="ru-RU" dirty="0"/>
              <a:t>- Активизация речевой </a:t>
            </a:r>
            <a:r>
              <a:rPr lang="ru-RU" dirty="0" smtClean="0"/>
              <a:t>деятельности, </a:t>
            </a:r>
            <a:r>
              <a:rPr lang="ru-RU" dirty="0"/>
              <a:t>исправление звукопроизношения.</a:t>
            </a:r>
          </a:p>
          <a:p>
            <a:r>
              <a:rPr lang="ru-RU" dirty="0"/>
              <a:t>Музыкальный руководитель:</a:t>
            </a:r>
          </a:p>
          <a:p>
            <a:pPr marL="0" indent="0">
              <a:buNone/>
            </a:pPr>
            <a:r>
              <a:rPr lang="ru-RU" dirty="0"/>
              <a:t>-Проведение музыкальных занятий и досуговых мероприятий.</a:t>
            </a:r>
          </a:p>
          <a:p>
            <a:r>
              <a:rPr lang="ru-RU" dirty="0"/>
              <a:t>Родители:</a:t>
            </a:r>
          </a:p>
          <a:p>
            <a:pPr marL="0" indent="0">
              <a:buNone/>
            </a:pPr>
            <a:r>
              <a:rPr lang="ru-RU" dirty="0"/>
              <a:t>- Работа  над проектом в домашних условиях (подготовка информационных листков,  и аппликаций на ткани)</a:t>
            </a:r>
          </a:p>
        </p:txBody>
      </p:sp>
    </p:spTree>
    <p:extLst>
      <p:ext uri="{BB962C8B-B14F-4D97-AF65-F5344CB8AC3E}">
        <p14:creationId xmlns:p14="http://schemas.microsoft.com/office/powerpoint/2010/main" val="3333998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192688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Ожидаемые результаты: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- Расширится представление детей о подвигах советского народа, о защитниках отечества и героях Великой Отечественной войны;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-Проявятся  чувства гордости за стойкость и самоотверженность советского народа в период Великой Отечественной войны;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- Сформируется внимательное и уважительное отношение у дошкольников к ветеранам и пожилым людям, желание оказывать им посильную помощь.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- Познакомятся с памятниками и литературными произведениями,  посвящёнными военной тематике.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- Научатся  представлять  творческо-поисковый продукт в  индивидуальной, коллективной деятельности.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4733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60648"/>
            <a:ext cx="8424936" cy="6264696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1этап Подготовительный: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899759335"/>
              </p:ext>
            </p:extLst>
          </p:nvPr>
        </p:nvGraphicFramePr>
        <p:xfrm>
          <a:off x="755576" y="1196752"/>
          <a:ext cx="7344816" cy="4912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246768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192688"/>
          </a:xfrm>
        </p:spPr>
        <p:txBody>
          <a:bodyPr/>
          <a:lstStyle/>
          <a:p>
            <a:r>
              <a:rPr lang="ru-RU" dirty="0" smtClean="0"/>
              <a:t>2 этап Основной:</a:t>
            </a:r>
          </a:p>
          <a:p>
            <a:pPr marL="0" indent="0">
              <a:buNone/>
            </a:pPr>
            <a:r>
              <a:rPr lang="ru-RU" dirty="0" smtClean="0"/>
              <a:t>Подготовка и оснащение патриотического уголка: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280" y="1844824"/>
            <a:ext cx="3303587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5550" y="1746699"/>
            <a:ext cx="3243120" cy="2403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581128"/>
            <a:ext cx="3648315" cy="1725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569377"/>
            <a:ext cx="3310646" cy="1674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482003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151</TotalTime>
  <Words>582</Words>
  <Application>Microsoft Office PowerPoint</Application>
  <PresentationFormat>Экран (4:3)</PresentationFormat>
  <Paragraphs>62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Cambria</vt:lpstr>
      <vt:lpstr>Rockwell</vt:lpstr>
      <vt:lpstr>Times New Roman</vt:lpstr>
      <vt:lpstr>Wingdings 2</vt:lpstr>
      <vt:lpstr>Литейная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oksana</cp:lastModifiedBy>
  <cp:revision>20</cp:revision>
  <dcterms:created xsi:type="dcterms:W3CDTF">2021-03-20T14:57:41Z</dcterms:created>
  <dcterms:modified xsi:type="dcterms:W3CDTF">2021-03-22T08:10:43Z</dcterms:modified>
</cp:coreProperties>
</file>