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280" r:id="rId3"/>
    <p:sldId id="283" r:id="rId4"/>
    <p:sldId id="281" r:id="rId5"/>
    <p:sldId id="282" r:id="rId6"/>
    <p:sldId id="284" r:id="rId7"/>
    <p:sldId id="262" r:id="rId8"/>
    <p:sldId id="285" r:id="rId9"/>
    <p:sldId id="286" r:id="rId10"/>
    <p:sldId id="287" r:id="rId11"/>
    <p:sldId id="293" r:id="rId12"/>
    <p:sldId id="290" r:id="rId13"/>
    <p:sldId id="291" r:id="rId14"/>
    <p:sldId id="292" r:id="rId15"/>
    <p:sldId id="289" r:id="rId16"/>
    <p:sldId id="294" r:id="rId17"/>
    <p:sldId id="295" r:id="rId18"/>
    <p:sldId id="296" r:id="rId19"/>
    <p:sldId id="277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2CDA"/>
    <a:srgbClr val="C92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 autoAdjust="0"/>
    <p:restoredTop sz="94714" autoAdjust="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3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D5FF4-0785-40C5-9DC9-06B66DF0CF3D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9DF5-1F72-4DFF-A607-81EC1327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D5FF4-0785-40C5-9DC9-06B66DF0CF3D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9DF5-1F72-4DFF-A607-81EC1327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D5FF4-0785-40C5-9DC9-06B66DF0CF3D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9DF5-1F72-4DFF-A607-81EC1327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D5FF4-0785-40C5-9DC9-06B66DF0CF3D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9DF5-1F72-4DFF-A607-81EC1327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D5FF4-0785-40C5-9DC9-06B66DF0CF3D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9DF5-1F72-4DFF-A607-81EC1327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D5FF4-0785-40C5-9DC9-06B66DF0CF3D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9DF5-1F72-4DFF-A607-81EC1327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D5FF4-0785-40C5-9DC9-06B66DF0CF3D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9DF5-1F72-4DFF-A607-81EC1327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D5FF4-0785-40C5-9DC9-06B66DF0CF3D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9DF5-1F72-4DFF-A607-81EC1327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D5FF4-0785-40C5-9DC9-06B66DF0CF3D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9DF5-1F72-4DFF-A607-81EC1327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D5FF4-0785-40C5-9DC9-06B66DF0CF3D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9DF5-1F72-4DFF-A607-81EC1327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D5FF4-0785-40C5-9DC9-06B66DF0CF3D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69DF5-1F72-4DFF-A607-81EC1327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D5FF4-0785-40C5-9DC9-06B66DF0CF3D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69DF5-1F72-4DFF-A607-81EC1327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23_dorogoiu_dobra.mp3" TargetMode="External"/><Relationship Id="rId5" Type="http://schemas.openxmlformats.org/officeDocument/2006/relationships/image" Target="../media/image43.wmf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pPr marL="15875" indent="0">
              <a:buNone/>
            </a:pPr>
            <a:r>
              <a:rPr lang="ru-RU" sz="2000" b="1" dirty="0" err="1" smtClean="0"/>
              <a:t>Пимкина</a:t>
            </a:r>
            <a:r>
              <a:rPr lang="ru-RU" sz="2000" b="1" dirty="0" smtClean="0"/>
              <a:t> </a:t>
            </a:r>
            <a:r>
              <a:rPr lang="ru-RU" sz="2000" b="1" dirty="0"/>
              <a:t>Светлана Васильевна,</a:t>
            </a:r>
          </a:p>
          <a:p>
            <a:pPr marL="15875" indent="0">
              <a:buNone/>
            </a:pPr>
            <a:r>
              <a:rPr lang="ru-RU" sz="2000" b="1" dirty="0"/>
              <a:t>учитель начальных классов</a:t>
            </a:r>
          </a:p>
          <a:p>
            <a:pPr marL="15875" indent="0">
              <a:buNone/>
            </a:pPr>
            <a:r>
              <a:rPr lang="ru-RU" sz="2000" b="1" dirty="0"/>
              <a:t>высшей категории</a:t>
            </a:r>
          </a:p>
          <a:p>
            <a:pPr marL="15875" indent="0">
              <a:buNone/>
            </a:pPr>
            <a:r>
              <a:rPr lang="ru-RU" sz="2000" b="1" dirty="0"/>
              <a:t>МБОУ СШ №6 им. А.С. Макаренко</a:t>
            </a:r>
          </a:p>
          <a:p>
            <a:pPr marL="15875" indent="0">
              <a:buNone/>
            </a:pPr>
            <a:r>
              <a:rPr lang="ru-RU" sz="2000" b="1" dirty="0"/>
              <a:t>город Арзамас</a:t>
            </a:r>
          </a:p>
          <a:p>
            <a:pPr marL="0" indent="0" algn="ctr">
              <a:buNone/>
            </a:pPr>
            <a:endParaRPr lang="ru-RU" sz="4000" b="1" dirty="0" smtClean="0"/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Конкурсно-познавательная </a:t>
            </a:r>
            <a:r>
              <a:rPr lang="ru-RU" sz="4400" b="1" dirty="0">
                <a:solidFill>
                  <a:srgbClr val="C00000"/>
                </a:solidFill>
              </a:rPr>
              <a:t>игра</a:t>
            </a:r>
            <a:br>
              <a:rPr lang="ru-RU" sz="4400" b="1" dirty="0">
                <a:solidFill>
                  <a:srgbClr val="C00000"/>
                </a:solidFill>
              </a:rPr>
            </a:br>
            <a:r>
              <a:rPr lang="ru-RU" sz="4400" b="1" dirty="0" smtClean="0">
                <a:solidFill>
                  <a:srgbClr val="C00000"/>
                </a:solidFill>
              </a:rPr>
              <a:t>«</a:t>
            </a:r>
            <a:r>
              <a:rPr lang="ru-RU" sz="4400" b="1" dirty="0">
                <a:solidFill>
                  <a:srgbClr val="C00000"/>
                </a:solidFill>
              </a:rPr>
              <a:t>Мастерская кулинаров»</a:t>
            </a:r>
            <a:endParaRPr lang="ru-RU" sz="4400" dirty="0"/>
          </a:p>
        </p:txBody>
      </p:sp>
      <p:pic>
        <p:nvPicPr>
          <p:cNvPr id="4" name="Рисунок 3" descr="G:\информ на личн.сайт\на  личный сайт\IMG_723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5" t="12880" r="3041" b="32750"/>
          <a:stretch/>
        </p:blipFill>
        <p:spPr bwMode="auto">
          <a:xfrm>
            <a:off x="6080232" y="260648"/>
            <a:ext cx="2626732" cy="2520280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87226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8229600" cy="4525963"/>
          </a:xfrm>
        </p:spPr>
        <p:txBody>
          <a:bodyPr/>
          <a:lstStyle/>
          <a:p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Пиццмейкер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специалист по приготовлению пиццы.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 rot="21208200">
            <a:off x="341113" y="484053"/>
            <a:ext cx="8229600" cy="715409"/>
          </a:xfrm>
        </p:spPr>
        <p:txBody>
          <a:bodyPr>
            <a:noAutofit/>
          </a:bodyPr>
          <a:lstStyle/>
          <a:p>
            <a:r>
              <a:rPr lang="ru-RU" sz="60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Constantia" pitchFamily="18" charset="0"/>
              </a:rPr>
              <a:t>Пиццмейкеры</a:t>
            </a:r>
            <a:r>
              <a:rPr lang="ru-RU" sz="60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/>
            </a:r>
            <a:br>
              <a:rPr lang="ru-RU" sz="60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</a:br>
            <a:endParaRPr lang="ru-RU" sz="6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253" y="2204864"/>
            <a:ext cx="3328529" cy="2486431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933056"/>
            <a:ext cx="2854881" cy="2141161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65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1. Разминка</a:t>
            </a:r>
            <a:r>
              <a:rPr lang="ru-RU" b="1" u="sng" dirty="0" smtClean="0">
                <a:solidFill>
                  <a:srgbClr val="C00000"/>
                </a:solidFill>
              </a:rPr>
              <a:t/>
            </a:r>
            <a:br>
              <a:rPr lang="ru-RU" b="1" u="sng" dirty="0" smtClean="0">
                <a:solidFill>
                  <a:srgbClr val="C00000"/>
                </a:solidFill>
              </a:rPr>
            </a:br>
            <a:r>
              <a:rPr lang="ru-RU" sz="3600" b="1" dirty="0">
                <a:solidFill>
                  <a:srgbClr val="C00000"/>
                </a:solidFill>
              </a:rPr>
              <a:t>Повар должен обладать следующими качествами: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/>
              <a:t>развитое зрительное обонятельное восприятие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хороший вкус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творческое воображение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физическая выносливость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хорошая зрительная и образная память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долговременная словесно логическая память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Терпеливость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наблюдательность и доброжелательность.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589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5256584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да, и шустрая я повариха!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поварская одежда состоит из колпака, двубортной куртки, платка (галстука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фартука и брюк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16832"/>
            <a:ext cx="2547606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509" y="3429000"/>
            <a:ext cx="2771676" cy="2594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022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sz="7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Загадочный мешок»</a:t>
            </a:r>
          </a:p>
          <a:p>
            <a:pPr marL="0" indent="0">
              <a:buNone/>
            </a:pPr>
            <a:endParaRPr lang="ru-RU" sz="5900" b="1" u="sng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3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Кухонные </a:t>
            </a:r>
            <a:r>
              <a:rPr lang="ru-RU" sz="4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помощники: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-маленькая разделочная доска; 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-большая разделочная доска; 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-маленький ножик для чистки овощей;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-большой кухонный нож для нарезки;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-нож-пилка для хлеба;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-дуршлаг или сито ;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-точильный брусок;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-волосяное сито;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-лопатка для переворачивания ;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-половники разных размеров;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-венчик для взбивания;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-штопор для открывания бутылок;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-консервный нож;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-пресс для отжима цитрусовых;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-полотенца для кухни;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-четырёхгранная тёрка;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-весы;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-мерная кружка;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-мялка для картофеля или блендер;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-миксер.</a:t>
            </a:r>
          </a:p>
          <a:p>
            <a:endParaRPr lang="ru-RU" sz="4300" dirty="0"/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055" y="0"/>
            <a:ext cx="4863929" cy="4172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172885"/>
            <a:ext cx="2627784" cy="2470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054" y="4172885"/>
            <a:ext cx="2236145" cy="2470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245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4.«Аппетитный бутерброд»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Хлеба мягкого кусок, </a:t>
            </a:r>
          </a:p>
          <a:p>
            <a:pPr marL="0" indent="0">
              <a:buNone/>
            </a:pPr>
            <a:r>
              <a:rPr lang="ru-RU" dirty="0" smtClean="0"/>
              <a:t>Сверху колбаса, чеснок.</a:t>
            </a:r>
          </a:p>
          <a:p>
            <a:pPr marL="0" indent="0">
              <a:buNone/>
            </a:pPr>
            <a:r>
              <a:rPr lang="ru-RU" dirty="0" smtClean="0"/>
              <a:t>Сам он просится к нам в рот,</a:t>
            </a:r>
          </a:p>
          <a:p>
            <a:pPr marL="0" indent="0">
              <a:buNone/>
            </a:pPr>
            <a:r>
              <a:rPr lang="ru-RU" dirty="0" smtClean="0"/>
              <a:t>Аппетитный……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590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3200" b="1" dirty="0" smtClean="0">
                <a:solidFill>
                  <a:srgbClr val="C00000"/>
                </a:solidFill>
              </a:rPr>
              <a:t>5. «Расчёт»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2400" b="1" dirty="0" smtClean="0"/>
              <a:t>Для </a:t>
            </a:r>
            <a:r>
              <a:rPr lang="ru-RU" sz="2400" b="1" dirty="0"/>
              <a:t>того чтобы приготовить 20 штук печенья требуется 60 г сливочного масла, 40 г сахара, 100 г муки, 80 г миндальных орехов и 20 вишенок в сахаре. Какое количество продуктов потребуется для приготовления 30 штук печенья?</a:t>
            </a:r>
            <a:br>
              <a:rPr lang="ru-RU" sz="2400" b="1" dirty="0"/>
            </a:br>
            <a:endParaRPr lang="ru-RU" sz="2400" b="1" dirty="0"/>
          </a:p>
        </p:txBody>
      </p:sp>
      <p:pic>
        <p:nvPicPr>
          <p:cNvPr id="4" name="Picture 2" descr="https://st.depositphotos.com/1022214/1243/i/950/depositphotos_12438571-stock-photo-shortbread-biscuit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80604"/>
            <a:ext cx="413556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www.pngarts.com/files/4/Flour-Transparent-Imag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491" y="1412776"/>
            <a:ext cx="2812298" cy="234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vedamagazin.ru/katalog/1-produkti/07-maslo/07-maslo-sliv/maslo-sliv1-ecomilk-450/maslo-sliv1-ecomilk-450-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9F9FB"/>
              </a:clrFrom>
              <a:clrTo>
                <a:srgbClr val="F9F9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586750"/>
            <a:ext cx="1720105" cy="128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pluspng.com/img-png/sugar-png-transparent-image-180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674" y="3645024"/>
            <a:ext cx="2554787" cy="1626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s://png.pngtree.com/element_origin_min_pic/16/11/10/2a85c3e7cf3e2f835b3d045f0146b8e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461" y="3760724"/>
            <a:ext cx="1989221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s://wallbox.ru/wallpapers/main/201313/639460b51acffca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21" y="4984860"/>
            <a:ext cx="1899077" cy="163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61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6. «Испечь баранку»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4" descr="http://vedmochka.net/images/prazdniki/pitanie_v_tret_yu_nedelyu_velikogo_posta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2091" y="1739279"/>
            <a:ext cx="4779818" cy="424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1728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7.Продолжи пословицу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 усам текло, а в рот …</a:t>
            </a:r>
          </a:p>
          <a:p>
            <a:r>
              <a:rPr lang="ru-RU" dirty="0" smtClean="0"/>
              <a:t>Когда я ем…</a:t>
            </a:r>
          </a:p>
          <a:p>
            <a:r>
              <a:rPr lang="ru-RU" dirty="0" smtClean="0"/>
              <a:t>О вкусах …</a:t>
            </a:r>
          </a:p>
          <a:p>
            <a:r>
              <a:rPr lang="ru-RU" dirty="0" smtClean="0"/>
              <a:t>Первый блин всегда…</a:t>
            </a:r>
          </a:p>
          <a:p>
            <a:r>
              <a:rPr lang="ru-RU" dirty="0" smtClean="0"/>
              <a:t>Кашу маслом …</a:t>
            </a:r>
          </a:p>
          <a:p>
            <a:r>
              <a:rPr lang="ru-RU" dirty="0" smtClean="0"/>
              <a:t>Ни рыба…</a:t>
            </a:r>
          </a:p>
          <a:p>
            <a:r>
              <a:rPr lang="ru-RU" dirty="0" smtClean="0"/>
              <a:t>Щи да каша…</a:t>
            </a:r>
          </a:p>
          <a:p>
            <a:r>
              <a:rPr lang="ru-RU" dirty="0" smtClean="0"/>
              <a:t>Хлеб-…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045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8. Домашнее задание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" name="Picture 3" descr="426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6660" y="1600200"/>
            <a:ext cx="343067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7355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65e8f38a03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96752"/>
            <a:ext cx="3240360" cy="2369513"/>
          </a:xfrm>
          <a:prstGeom prst="rect">
            <a:avLst/>
          </a:prstGeom>
        </p:spPr>
      </p:pic>
      <p:pic>
        <p:nvPicPr>
          <p:cNvPr id="5" name="Рисунок 4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3356992"/>
            <a:ext cx="3592691" cy="2245432"/>
          </a:xfrm>
          <a:prstGeom prst="rect">
            <a:avLst/>
          </a:prstGeom>
        </p:spPr>
      </p:pic>
      <p:pic>
        <p:nvPicPr>
          <p:cNvPr id="6" name="Рисунок 5" descr="6c7a1028198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98653" y="4293096"/>
            <a:ext cx="3245347" cy="243401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2413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«Мастерская кулинаров»</a:t>
            </a:r>
            <a:b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</a:b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7" name="Содержимое 4" descr="preview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6732240" y="1052736"/>
            <a:ext cx="1972505" cy="2454673"/>
          </a:xfrm>
          <a:ln w="1905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452596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2800" b="1" dirty="0">
                <a:solidFill>
                  <a:srgbClr val="FF0000"/>
                </a:solidFill>
              </a:rPr>
              <a:t>О царство кухни! Кто не восхвалял</a:t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Твой синий чад над жарящимся мясом,</a:t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Твой легкий пар над супом золотым?</a:t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Петух, которого, быть может, завтра</a:t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Зарежет повар, распевает хрипло</a:t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Веселый гимн прекрасному искусству,</a:t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Труднейшему и благодатному...</a:t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                                          </a:t>
            </a:r>
            <a:r>
              <a:rPr lang="ru-RU" sz="2800" b="1" dirty="0" err="1">
                <a:solidFill>
                  <a:srgbClr val="FF0000"/>
                </a:solidFill>
              </a:rPr>
              <a:t>Э.Багрицкий</a:t>
            </a:r>
            <a:endParaRPr lang="ru-RU" sz="2800" b="1" dirty="0">
              <a:solidFill>
                <a:srgbClr val="FF0000"/>
              </a:solidFill>
            </a:endParaRPr>
          </a:p>
          <a:p>
            <a:endParaRPr lang="ru-RU" sz="2800" dirty="0"/>
          </a:p>
        </p:txBody>
      </p:sp>
      <p:pic>
        <p:nvPicPr>
          <p:cNvPr id="4" name="Рисунок 3" descr="C:\Users\Каб_1\Desktop\depositphotos_86725086-stock-illustration-baker-chef-with-a-recip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3429000"/>
            <a:ext cx="2999826" cy="321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455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sz="3100" b="1" dirty="0" smtClean="0">
                <a:solidFill>
                  <a:srgbClr val="CC0099"/>
                </a:solidFill>
                <a:latin typeface="Comic Sans MS" pitchFamily="66" charset="0"/>
              </a:rPr>
              <a:t>Вкусная еда всегда оставляет положительные воспоминания, </a:t>
            </a:r>
            <a:br>
              <a:rPr lang="ru-RU" sz="3100" b="1" dirty="0" smtClean="0">
                <a:solidFill>
                  <a:srgbClr val="CC0099"/>
                </a:solidFill>
                <a:latin typeface="Comic Sans MS" pitchFamily="66" charset="0"/>
              </a:rPr>
            </a:br>
            <a:r>
              <a:rPr lang="ru-RU" sz="3100" b="1" dirty="0" smtClean="0">
                <a:solidFill>
                  <a:srgbClr val="CC0099"/>
                </a:solidFill>
                <a:latin typeface="Comic Sans MS" pitchFamily="66" charset="0"/>
              </a:rPr>
              <a:t>	добрые эмоции.</a:t>
            </a:r>
            <a:r>
              <a:rPr lang="ru-RU" b="1" dirty="0" smtClean="0">
                <a:solidFill>
                  <a:srgbClr val="CC0099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CC0099"/>
                </a:solidFill>
                <a:latin typeface="Comic Sans MS" pitchFamily="66" charset="0"/>
              </a:rPr>
            </a:br>
            <a:endParaRPr lang="ru-RU" dirty="0"/>
          </a:p>
        </p:txBody>
      </p:sp>
      <p:pic>
        <p:nvPicPr>
          <p:cNvPr id="5" name="Рисунок 4" descr="14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283799"/>
            <a:ext cx="2651141" cy="1656184"/>
          </a:xfrm>
          <a:prstGeom prst="rect">
            <a:avLst/>
          </a:prstGeom>
        </p:spPr>
      </p:pic>
      <p:pic>
        <p:nvPicPr>
          <p:cNvPr id="7" name="Рисунок 6" descr="fonstola.ru-1406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1304117"/>
            <a:ext cx="2376264" cy="1751072"/>
          </a:xfrm>
          <a:prstGeom prst="rect">
            <a:avLst/>
          </a:prstGeom>
        </p:spPr>
      </p:pic>
      <p:pic>
        <p:nvPicPr>
          <p:cNvPr id="10" name="Рисунок 9" descr="fonstola.ru-1442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1541538"/>
            <a:ext cx="2376264" cy="1463040"/>
          </a:xfrm>
          <a:prstGeom prst="rect">
            <a:avLst/>
          </a:prstGeom>
        </p:spPr>
      </p:pic>
      <p:pic>
        <p:nvPicPr>
          <p:cNvPr id="13" name="Picture 3" descr="C:\Users\Анна\AppData\Local\Microsoft\Windows\Temporary Internet Files\Content.IE5\1VV4R107\MC900424488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50712"/>
            <a:ext cx="6839954" cy="277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518927" y="5733256"/>
            <a:ext cx="8183880" cy="10515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/>
              <a:t> </a:t>
            </a:r>
            <a:r>
              <a:rPr lang="ru-RU" sz="4000" b="1" dirty="0" smtClean="0">
                <a:solidFill>
                  <a:srgbClr val="982CDA"/>
                </a:solidFill>
                <a:hlinkClick r:id="rId6" action="ppaction://hlinkfile"/>
              </a:rPr>
              <a:t>СПАСИБО ЗА ВНИМАНИЕ!</a:t>
            </a:r>
            <a:endParaRPr lang="ru-RU" sz="4000" b="1" dirty="0">
              <a:solidFill>
                <a:srgbClr val="982CD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Кулинария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* Искусство приготовления пищи.</a:t>
            </a:r>
          </a:p>
          <a:p>
            <a:pPr marL="0" indent="0">
              <a:buNone/>
            </a:pPr>
            <a:r>
              <a:rPr lang="ru-RU" sz="4000" dirty="0" smtClean="0"/>
              <a:t>* Магазин готовых блюд и пищевых полуфабрикатов.</a:t>
            </a:r>
            <a:endParaRPr lang="ru-RU" sz="4000" dirty="0"/>
          </a:p>
        </p:txBody>
      </p:sp>
      <p:pic>
        <p:nvPicPr>
          <p:cNvPr id="5" name="Picture 4" descr="sol_principe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55627"/>
            <a:ext cx="3512410" cy="2520280"/>
          </a:xfrm>
          <a:prstGeom prst="rect">
            <a:avLst/>
          </a:prstGeom>
          <a:noFill/>
          <a:ln w="1905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6" name="Рисунок 5" descr="1402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3363162"/>
            <a:ext cx="2535877" cy="1584177"/>
          </a:xfrm>
          <a:prstGeom prst="rect">
            <a:avLst/>
          </a:prstGeom>
          <a:ln w="19050">
            <a:solidFill>
              <a:srgbClr val="00B0F0"/>
            </a:solidFill>
          </a:ln>
        </p:spPr>
      </p:pic>
      <p:pic>
        <p:nvPicPr>
          <p:cNvPr id="7" name="Рисунок 6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93426" y="5013175"/>
            <a:ext cx="2500369" cy="1562731"/>
          </a:xfrm>
          <a:prstGeom prst="rect">
            <a:avLst/>
          </a:prstGeom>
          <a:ln w="1905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81429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Богиня кухни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Приготовление пищи</a:t>
            </a:r>
            <a:r>
              <a:rPr lang="ru-RU" sz="2400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- это </a:t>
            </a:r>
            <a:r>
              <a:rPr lang="ru-RU" sz="24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древнейшее искусство. Богине кухни </a:t>
            </a:r>
            <a:r>
              <a:rPr lang="ru-RU" sz="2400" b="1" dirty="0" err="1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Кулине</a:t>
            </a:r>
            <a:r>
              <a:rPr lang="ru-RU" sz="24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посвятило свою жизнь неисчислимое множество замечательных кулинаров. Имена многих их них канули в Лету, но их творческий поиск, фантазия позволяют назвать </a:t>
            </a:r>
            <a:r>
              <a:rPr lang="ru-RU" sz="2400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покровительницу кухни Кулину десятой музой</a:t>
            </a:r>
            <a:r>
              <a:rPr lang="ru-RU" sz="24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. И всякий раз, садясь за стол, мы поклоняемся этой музе, не уставая восхвалять тех, кто каждый день творит произведения кулинарного искусства</a:t>
            </a:r>
            <a:r>
              <a:rPr lang="ru-RU" sz="2000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.</a:t>
            </a:r>
            <a:endParaRPr lang="ru-RU" sz="2000" dirty="0"/>
          </a:p>
        </p:txBody>
      </p:sp>
      <p:pic>
        <p:nvPicPr>
          <p:cNvPr id="4" name="Рисунок 3" descr="http://www.kulinar66.ru/content/cdid_1074/images/hygeia_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8154" y="3789040"/>
            <a:ext cx="1656184" cy="2889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:\101019107_1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4221088"/>
            <a:ext cx="2530193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778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39952" y="332656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dirty="0">
                <a:solidFill>
                  <a:srgbClr val="FF0000"/>
                </a:solidFill>
                <a:cs typeface="Times New Roman" pitchFamily="18" charset="0"/>
              </a:rPr>
              <a:t>Первая кулинарная школа была открыта в Петербурге 25 марта 1888 г. по инициативе профессора И. Е. Андриевского и кулинара Д. В. </a:t>
            </a:r>
            <a:r>
              <a:rPr lang="ru-RU" sz="2000" b="1" dirty="0" err="1">
                <a:solidFill>
                  <a:srgbClr val="FF0000"/>
                </a:solidFill>
                <a:cs typeface="Times New Roman" pitchFamily="18" charset="0"/>
              </a:rPr>
              <a:t>Каншина</a:t>
            </a:r>
            <a:r>
              <a:rPr lang="ru-RU" sz="2000" b="1" dirty="0">
                <a:solidFill>
                  <a:srgbClr val="FF0000"/>
                </a:solidFill>
                <a:cs typeface="Times New Roman" pitchFamily="18" charset="0"/>
              </a:rPr>
              <a:t>. </a:t>
            </a:r>
          </a:p>
          <a:p>
            <a:pPr algn="just"/>
            <a:r>
              <a:rPr lang="ru-RU" sz="2000" b="1" dirty="0">
                <a:solidFill>
                  <a:srgbClr val="FF0000"/>
                </a:solidFill>
                <a:cs typeface="Times New Roman" pitchFamily="18" charset="0"/>
              </a:rPr>
              <a:t>В России первая кулинарная книга "Поваренные записки" была составлена С. </a:t>
            </a:r>
            <a:r>
              <a:rPr lang="ru-RU" sz="2000" b="1" dirty="0" err="1">
                <a:solidFill>
                  <a:srgbClr val="FF0000"/>
                </a:solidFill>
                <a:cs typeface="Times New Roman" pitchFamily="18" charset="0"/>
              </a:rPr>
              <a:t>Друковцовым</a:t>
            </a:r>
            <a:r>
              <a:rPr lang="ru-RU" sz="2000" b="1" dirty="0">
                <a:solidFill>
                  <a:srgbClr val="FF0000"/>
                </a:solidFill>
                <a:cs typeface="Times New Roman" pitchFamily="18" charset="0"/>
              </a:rPr>
              <a:t> в 1779 г. </a:t>
            </a:r>
            <a:endParaRPr lang="ru-RU" sz="2000" b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algn="just"/>
            <a:endParaRPr lang="ru-RU" sz="2000" b="1" dirty="0">
              <a:solidFill>
                <a:srgbClr val="FF0000"/>
              </a:solidFill>
              <a:cs typeface="Times New Roman" pitchFamily="18" charset="0"/>
            </a:endParaRPr>
          </a:p>
          <a:p>
            <a:pPr algn="just"/>
            <a:endParaRPr lang="ru-RU" b="1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9584" y="3573016"/>
            <a:ext cx="3542368" cy="2656776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6" name="Picture 2" descr="H:\02547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2788010" cy="3528392"/>
          </a:xfrm>
          <a:prstGeom prst="rect">
            <a:avLst/>
          </a:prstGeom>
          <a:noFill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9541" y="3573016"/>
            <a:ext cx="2664296" cy="3132189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50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64932_html_175fd2a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0333"/>
            <a:ext cx="9144000" cy="68580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980728"/>
            <a:ext cx="6840760" cy="241793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Конкурсно-познавательная игра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«Мастерская кулинаров»</a:t>
            </a:r>
            <a:endParaRPr lang="ru-RU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055" t="-16620" r="-15055" b="-16620"/>
          <a:stretch/>
        </p:blipFill>
        <p:spPr bwMode="auto">
          <a:xfrm>
            <a:off x="6012160" y="-171400"/>
            <a:ext cx="3530833" cy="2438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544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71864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45537">
            <a:off x="4594514" y="1869354"/>
            <a:ext cx="4015078" cy="30113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157481"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89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Constantia" pitchFamily="18" charset="0"/>
              </a:rPr>
              <a:t>Поварята</a:t>
            </a:r>
            <a:r>
              <a:rPr lang="ru-RU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/>
            </a:r>
            <a:br>
              <a:rPr lang="ru-RU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4032448" cy="4176464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Повар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это человек, профессией которого является приготовление пищи.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Повар готовит супы, вторые блюда, кондитерские изделия, другую пищу. Знает, как правильно хранить продукты, готовит разные блюда по рецептам и умеет оформлять приготовленное.</a:t>
            </a:r>
          </a:p>
          <a:p>
            <a:pPr algn="just">
              <a:buNone/>
            </a:pPr>
            <a:endParaRPr lang="ru-RU" sz="2000" b="1" dirty="0" smtClean="0">
              <a:solidFill>
                <a:srgbClr val="9900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 rot="21077226">
            <a:off x="135326" y="299158"/>
            <a:ext cx="8553342" cy="1143000"/>
          </a:xfrm>
        </p:spPr>
        <p:txBody>
          <a:bodyPr>
            <a:normAutofit fontScale="90000"/>
          </a:bodyPr>
          <a:lstStyle/>
          <a:p>
            <a:r>
              <a:rPr lang="ru-RU" sz="89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Constantia" pitchFamily="18" charset="0"/>
              </a:rPr>
              <a:t>Кондитеры</a:t>
            </a:r>
            <a:r>
              <a:rPr lang="ru-RU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/>
            </a:r>
            <a:br>
              <a:rPr lang="ru-RU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</a:br>
            <a:endParaRPr lang="ru-RU" dirty="0"/>
          </a:p>
        </p:txBody>
      </p:sp>
      <p:pic>
        <p:nvPicPr>
          <p:cNvPr id="5" name="Объект 4" descr="89981436_large_0005005Konditer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28184" y="1124744"/>
            <a:ext cx="2456096" cy="2952328"/>
          </a:xfrm>
          <a:prstGeom prst="rect">
            <a:avLst/>
          </a:prstGeom>
          <a:ln w="19050">
            <a:solidFill>
              <a:srgbClr val="00B0F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67544" y="1772816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Повар-кондитер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–умеет искусно приготавливать сладкие лакомства, десерты, торты, пирожные и т.д. Повар-кондитер замешивает, взбивает, раскатывает тесто, готовит наполнители, крема, муссы и джемы, проверяет вес готового изделия. Для того, чтобы десерт был красивым, повар должен обладать не только ярким воображением, но и хорошим глазомером</a:t>
            </a:r>
            <a:endParaRPr lang="ru-RU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909673"/>
            <a:ext cx="2160240" cy="1658062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358139"/>
            <a:ext cx="2196893" cy="1830744"/>
          </a:xfrm>
          <a:prstGeom prst="rect">
            <a:avLst/>
          </a:prstGeom>
          <a:noFill/>
          <a:ln w="19050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843479"/>
            <a:ext cx="2120592" cy="1724256"/>
          </a:xfrm>
          <a:prstGeom prst="rect">
            <a:avLst/>
          </a:prstGeom>
          <a:noFill/>
          <a:ln w="19050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35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 rot="21341975"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89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Constantia" pitchFamily="18" charset="0"/>
              </a:rPr>
              <a:t>Пекари</a:t>
            </a:r>
            <a:r>
              <a:rPr lang="ru-RU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/>
            </a:r>
            <a:br>
              <a:rPr lang="ru-RU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</a:b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69" y="1484784"/>
            <a:ext cx="4234477" cy="2481139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88024" y="148478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Пекарь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специалист по выпеканию хлеба и хлебобулочных изделий.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Пекарь печёт хлеб разных сортов, батоны, булки, калачи, ватрушки и т.п.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05064"/>
            <a:ext cx="4044354" cy="2527721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494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539</Words>
  <Application>Microsoft Office PowerPoint</Application>
  <PresentationFormat>Экран (4:3)</PresentationFormat>
  <Paragraphs>82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Кулинария</vt:lpstr>
      <vt:lpstr>Богиня кухни</vt:lpstr>
      <vt:lpstr>Презентация PowerPoint</vt:lpstr>
      <vt:lpstr>  Конкурсно-познавательная игра «Мастерская кулинаров»</vt:lpstr>
      <vt:lpstr>Поварята </vt:lpstr>
      <vt:lpstr>Кондитеры </vt:lpstr>
      <vt:lpstr>Пекари </vt:lpstr>
      <vt:lpstr>Пиццмейкеры </vt:lpstr>
      <vt:lpstr>1. Разминка Повар должен обладать следующими качествами:</vt:lpstr>
      <vt:lpstr>Презентация PowerPoint</vt:lpstr>
      <vt:lpstr>Презентация PowerPoint</vt:lpstr>
      <vt:lpstr>4.«Аппетитный бутерброд»</vt:lpstr>
      <vt:lpstr> 5. «Расчёт» Для того чтобы приготовить 20 штук печенья требуется 60 г сливочного масла, 40 г сахара, 100 г муки, 80 г миндальных орехов и 20 вишенок в сахаре. Какое количество продуктов потребуется для приготовления 30 штук печенья? </vt:lpstr>
      <vt:lpstr>6. «Испечь баранку»</vt:lpstr>
      <vt:lpstr>7.Продолжи пословицу</vt:lpstr>
      <vt:lpstr>8. Домашнее задание</vt:lpstr>
      <vt:lpstr>«Мастерская кулинаров» </vt:lpstr>
      <vt:lpstr>Вкусная еда всегда оставляет положительные воспоминания,   добрые эмоции.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Хороший повар – помощник врача</dc:title>
  <dc:creator>WiiRUS36</dc:creator>
  <cp:lastModifiedBy>User</cp:lastModifiedBy>
  <cp:revision>50</cp:revision>
  <dcterms:created xsi:type="dcterms:W3CDTF">2014-05-04T12:17:40Z</dcterms:created>
  <dcterms:modified xsi:type="dcterms:W3CDTF">2022-05-28T17:11:24Z</dcterms:modified>
</cp:coreProperties>
</file>