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334" r:id="rId2"/>
    <p:sldId id="315" r:id="rId3"/>
    <p:sldId id="336" r:id="rId4"/>
    <p:sldId id="337" r:id="rId5"/>
    <p:sldId id="365" r:id="rId6"/>
    <p:sldId id="271" r:id="rId7"/>
    <p:sldId id="316" r:id="rId8"/>
    <p:sldId id="274" r:id="rId9"/>
    <p:sldId id="362" r:id="rId10"/>
    <p:sldId id="318" r:id="rId11"/>
    <p:sldId id="320" r:id="rId12"/>
    <p:sldId id="322" r:id="rId13"/>
    <p:sldId id="326" r:id="rId14"/>
    <p:sldId id="259" r:id="rId15"/>
    <p:sldId id="277" r:id="rId16"/>
    <p:sldId id="353" r:id="rId17"/>
    <p:sldId id="339" r:id="rId18"/>
    <p:sldId id="341" r:id="rId19"/>
    <p:sldId id="343" r:id="rId20"/>
    <p:sldId id="358" r:id="rId21"/>
    <p:sldId id="357" r:id="rId22"/>
    <p:sldId id="330" r:id="rId23"/>
    <p:sldId id="335" r:id="rId24"/>
    <p:sldId id="364" r:id="rId25"/>
    <p:sldId id="346" r:id="rId26"/>
    <p:sldId id="366" r:id="rId27"/>
    <p:sldId id="33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DFDF"/>
    <a:srgbClr val="AFE3E1"/>
    <a:srgbClr val="C7EFF1"/>
    <a:srgbClr val="FFFF66"/>
    <a:srgbClr val="FFFF99"/>
    <a:srgbClr val="FFFFCC"/>
    <a:srgbClr val="F61666"/>
    <a:srgbClr val="C59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90" autoAdjust="0"/>
  </p:normalViewPr>
  <p:slideViewPr>
    <p:cSldViewPr>
      <p:cViewPr>
        <p:scale>
          <a:sx n="107" d="100"/>
          <a:sy n="107" d="100"/>
        </p:scale>
        <p:origin x="-1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9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034D1-60E5-44D5-9771-C3FE9EB43075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E0CE4-7902-46F0-9D6D-6D3BB305BF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460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E0CE4-7902-46F0-9D6D-6D3BB305BF5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12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1;&#1088;&#1086;&#1082;%20&#1085;&#1072;%20&#1082;&#1086;&#1085;&#1082;&#1091;&#1088;&#1089;\MS900054316%5b1%5d.mid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image" Target="../media/image21.png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12" Type="http://schemas.openxmlformats.org/officeDocument/2006/relationships/image" Target="../media/image20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5.gif"/><Relationship Id="rId11" Type="http://schemas.openxmlformats.org/officeDocument/2006/relationships/image" Target="../media/image19.gif"/><Relationship Id="rId5" Type="http://schemas.openxmlformats.org/officeDocument/2006/relationships/image" Target="../media/image14.gif"/><Relationship Id="rId10" Type="http://schemas.openxmlformats.org/officeDocument/2006/relationships/image" Target="../media/image7.gif"/><Relationship Id="rId4" Type="http://schemas.openxmlformats.org/officeDocument/2006/relationships/image" Target="../media/image13.jpeg"/><Relationship Id="rId9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696" y="-372432"/>
            <a:ext cx="9144000" cy="6888481"/>
          </a:xfrm>
          <a:prstGeom prst="rect">
            <a:avLst/>
          </a:prstGeom>
          <a:noFill/>
        </p:spPr>
      </p:pic>
      <p:sp>
        <p:nvSpPr>
          <p:cNvPr id="3" name="Пятно 1 2"/>
          <p:cNvSpPr/>
          <p:nvPr/>
        </p:nvSpPr>
        <p:spPr>
          <a:xfrm>
            <a:off x="1142976" y="1571612"/>
            <a:ext cx="1357322" cy="135732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но 1 3"/>
          <p:cNvSpPr/>
          <p:nvPr/>
        </p:nvSpPr>
        <p:spPr>
          <a:xfrm>
            <a:off x="3357554" y="2500306"/>
            <a:ext cx="2286016" cy="171451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4-конечная звезда 4"/>
          <p:cNvSpPr/>
          <p:nvPr/>
        </p:nvSpPr>
        <p:spPr>
          <a:xfrm rot="1143678">
            <a:off x="6924285" y="4581767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16-конечная звезда 5"/>
          <p:cNvSpPr/>
          <p:nvPr/>
        </p:nvSpPr>
        <p:spPr>
          <a:xfrm>
            <a:off x="1285852" y="4929198"/>
            <a:ext cx="914400" cy="91440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3857620" y="1357298"/>
            <a:ext cx="914400" cy="914400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6643702" y="1857364"/>
            <a:ext cx="1285884" cy="1214446"/>
          </a:xfrm>
          <a:prstGeom prst="star7">
            <a:avLst>
              <a:gd name="adj" fmla="val 25960"/>
              <a:gd name="hf" fmla="val 102572"/>
              <a:gd name="vf" fmla="val 1052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214282" y="3429000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3214678" y="4429132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4857752" y="5072074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729" y="298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61666"/>
                </a:solidFill>
                <a:latin typeface="Bookman Old Style" pitchFamily="18" charset="0"/>
                <a:ea typeface="MS Mincho" pitchFamily="49" charset="-128"/>
              </a:rPr>
              <a:t>Планета «Местоимение»</a:t>
            </a:r>
            <a:endParaRPr lang="ru-RU" sz="4400" b="1" i="1" dirty="0">
              <a:solidFill>
                <a:srgbClr val="F61666"/>
              </a:solidFill>
              <a:latin typeface="Bookman Old Style" pitchFamily="18" charset="0"/>
              <a:ea typeface="MS Mincho" pitchFamily="49" charset="-128"/>
            </a:endParaRPr>
          </a:p>
        </p:txBody>
      </p:sp>
      <p:pic>
        <p:nvPicPr>
          <p:cNvPr id="20" name="MS900054316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7143776"/>
            <a:ext cx="304800" cy="304800"/>
          </a:xfrm>
          <a:prstGeom prst="rect">
            <a:avLst/>
          </a:prstGeom>
        </p:spPr>
      </p:pic>
      <p:sp>
        <p:nvSpPr>
          <p:cNvPr id="18" name="4-конечная звезда 17"/>
          <p:cNvSpPr/>
          <p:nvPr/>
        </p:nvSpPr>
        <p:spPr>
          <a:xfrm>
            <a:off x="1857356" y="3143248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 rot="1143678">
            <a:off x="5566962" y="3081569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1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Рабочий стол\картинки о космосе\i.j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4376"/>
            <a:ext cx="9144000" cy="7372376"/>
          </a:xfrm>
          <a:prstGeom prst="rect">
            <a:avLst/>
          </a:prstGeom>
          <a:noFill/>
        </p:spPr>
      </p:pic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771525" y="1625604"/>
            <a:ext cx="7600950" cy="4175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-214338"/>
            <a:ext cx="87154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Отрицательные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местоимения  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указывают</a:t>
            </a:r>
          </a:p>
          <a:p>
            <a:endParaRPr lang="ru-RU" sz="4000" b="1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/>
            </a:endParaRP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3786182" y="1214422"/>
            <a:ext cx="2286016" cy="1714512"/>
          </a:xfrm>
          <a:prstGeom prst="irregularSeal1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2681248">
            <a:off x="3171999" y="2334322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348049">
            <a:off x="4429124" y="3429000"/>
            <a:ext cx="484632" cy="164307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423672">
            <a:off x="6243227" y="2405989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WordArt 12"/>
          <p:cNvSpPr>
            <a:spLocks noChangeArrowheads="1" noChangeShapeType="1" noTextEdit="1"/>
          </p:cNvSpPr>
          <p:nvPr/>
        </p:nvSpPr>
        <p:spPr bwMode="auto">
          <a:xfrm>
            <a:off x="214282" y="3357562"/>
            <a:ext cx="4524375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800" b="1" kern="10" dirty="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8" name="WordArt 13"/>
          <p:cNvSpPr>
            <a:spLocks noChangeArrowheads="1" noChangeShapeType="1" noTextEdit="1"/>
          </p:cNvSpPr>
          <p:nvPr/>
        </p:nvSpPr>
        <p:spPr bwMode="auto">
          <a:xfrm>
            <a:off x="714348" y="4357694"/>
            <a:ext cx="285752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itchFamily="34" charset="0"/>
                <a:cs typeface="Arial"/>
              </a:rPr>
              <a:t>Никто</a:t>
            </a:r>
          </a:p>
          <a:p>
            <a:pPr algn="ctr"/>
            <a:r>
              <a:rPr lang="ru-RU" sz="3200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itchFamily="34" charset="0"/>
                <a:cs typeface="Arial"/>
              </a:rPr>
              <a:t>Ничего</a:t>
            </a:r>
            <a:r>
              <a:rPr lang="ru-RU" sz="3200" b="1" i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 pitchFamily="34" charset="0"/>
                <a:cs typeface="Arial"/>
              </a:rPr>
              <a:t> </a:t>
            </a:r>
            <a:endParaRPr lang="ru-RU" sz="3200" b="1" i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 Black" pitchFamily="34" charset="0"/>
              <a:cs typeface="Arial"/>
            </a:endParaRPr>
          </a:p>
        </p:txBody>
      </p:sp>
      <p:sp>
        <p:nvSpPr>
          <p:cNvPr id="20" name="WordArt 15"/>
          <p:cNvSpPr>
            <a:spLocks noChangeArrowheads="1" noChangeShapeType="1" noTextEdit="1"/>
          </p:cNvSpPr>
          <p:nvPr/>
        </p:nvSpPr>
        <p:spPr bwMode="auto">
          <a:xfrm>
            <a:off x="2214546" y="6072206"/>
            <a:ext cx="4867275" cy="452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 Black" pitchFamily="34" charset="0"/>
              <a:cs typeface="Arial"/>
            </a:endParaRPr>
          </a:p>
        </p:txBody>
      </p:sp>
      <p:sp>
        <p:nvSpPr>
          <p:cNvPr id="21" name="WordArt 16"/>
          <p:cNvSpPr>
            <a:spLocks noChangeArrowheads="1" noChangeShapeType="1" noTextEdit="1"/>
          </p:cNvSpPr>
          <p:nvPr/>
        </p:nvSpPr>
        <p:spPr bwMode="auto">
          <a:xfrm>
            <a:off x="5429256" y="3286124"/>
            <a:ext cx="3714744" cy="6858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800" b="1" kern="10" dirty="0" smtClean="0">
              <a:ln w="9525">
                <a:solidFill>
                  <a:srgbClr val="800080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2" name="WordArt 17"/>
          <p:cNvSpPr>
            <a:spLocks noChangeArrowheads="1" noChangeShapeType="1" noTextEdit="1"/>
          </p:cNvSpPr>
          <p:nvPr/>
        </p:nvSpPr>
        <p:spPr bwMode="auto">
          <a:xfrm>
            <a:off x="5214942" y="4429132"/>
            <a:ext cx="3245490" cy="6632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FF00"/>
              </a:solidFill>
              <a:latin typeface="Arial Black" pitchFamily="34" charset="0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3286124"/>
            <a:ext cx="4286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Отсутствие лица или предмета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98313" y="3286124"/>
            <a:ext cx="28729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Отсутствие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Количества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Arial Black" pitchFamily="34" charset="0"/>
              </a:rPr>
              <a:t>Нисколько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290" y="5357826"/>
            <a:ext cx="51251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Отсутствие </a:t>
            </a:r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</a:rPr>
              <a:t>признака</a:t>
            </a:r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Arial Black" pitchFamily="34" charset="0"/>
              </a:rPr>
              <a:t>Никакие</a:t>
            </a:r>
            <a:endParaRPr lang="ru-RU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Рабочий стол\картинки о космосе\i.j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4376"/>
            <a:ext cx="9144000" cy="7372376"/>
          </a:xfrm>
          <a:prstGeom prst="rect">
            <a:avLst/>
          </a:prstGeom>
          <a:noFill/>
        </p:spPr>
      </p:pic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771525" y="1125538"/>
            <a:ext cx="7600950" cy="4175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87154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Как образуются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отрицательные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местоимения?</a:t>
            </a: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3571868" y="2143116"/>
            <a:ext cx="2500330" cy="2000264"/>
          </a:xfrm>
          <a:prstGeom prst="irregularSeal1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3066247">
            <a:off x="2814809" y="4048834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8170211">
            <a:off x="6243227" y="4049063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Рабочий стол\картинки о космосе\i.j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7372376"/>
          </a:xfrm>
          <a:prstGeom prst="rect">
            <a:avLst/>
          </a:prstGeom>
          <a:noFill/>
        </p:spPr>
      </p:pic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771525" y="1125538"/>
            <a:ext cx="7600950" cy="4175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87154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Отрицательные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местоимения 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образуются</a:t>
            </a: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3500430" y="857232"/>
            <a:ext cx="2357454" cy="1928826"/>
          </a:xfrm>
          <a:prstGeom prst="irregularSeal1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3066247">
            <a:off x="2963479" y="2260469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10610351">
            <a:off x="5002482" y="2504777"/>
            <a:ext cx="484632" cy="12769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3205794" y="3929066"/>
            <a:ext cx="4606565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Вопросительно-относительные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местоимения</a:t>
            </a:r>
          </a:p>
          <a:p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4" name="WordArt 8"/>
          <p:cNvSpPr>
            <a:spLocks noChangeArrowheads="1" noChangeShapeType="1" noTextEdit="1"/>
          </p:cNvSpPr>
          <p:nvPr/>
        </p:nvSpPr>
        <p:spPr bwMode="auto">
          <a:xfrm>
            <a:off x="1285852" y="3714752"/>
            <a:ext cx="9525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ни</a:t>
            </a:r>
            <a:endParaRPr lang="ru-RU" sz="4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ru-RU" sz="4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не</a:t>
            </a:r>
            <a:endParaRPr lang="ru-RU" sz="4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5" name="WordArt 10"/>
          <p:cNvSpPr>
            <a:spLocks noChangeArrowheads="1" noChangeShapeType="1" noTextEdit="1"/>
          </p:cNvSpPr>
          <p:nvPr/>
        </p:nvSpPr>
        <p:spPr bwMode="auto">
          <a:xfrm>
            <a:off x="6643702" y="3143248"/>
            <a:ext cx="1990725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/>
            <a:r>
              <a:rPr lang="ru-RU" sz="48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кто</a:t>
            </a:r>
          </a:p>
          <a:p>
            <a:pPr lvl="0" algn="ctr"/>
            <a:r>
              <a:rPr lang="ru-RU" sz="48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что</a:t>
            </a:r>
          </a:p>
          <a:p>
            <a:pPr lvl="0" algn="ctr"/>
            <a:r>
              <a:rPr lang="ru-RU" sz="48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Какой</a:t>
            </a:r>
          </a:p>
          <a:p>
            <a:pPr lvl="0" algn="ctr"/>
            <a:r>
              <a:rPr lang="ru-RU" sz="48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сколько</a:t>
            </a:r>
            <a:endParaRPr lang="ru-RU" sz="4800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  <a:p>
            <a:pPr lvl="0" algn="ctr"/>
            <a:r>
              <a:rPr lang="ru-RU" sz="48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кого</a:t>
            </a:r>
          </a:p>
          <a:p>
            <a:pPr lvl="0" algn="ctr"/>
            <a:r>
              <a:rPr lang="ru-RU" sz="48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чего</a:t>
            </a:r>
          </a:p>
          <a:p>
            <a:pPr algn="ctr"/>
            <a:endParaRPr lang="ru-RU" sz="4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endParaRPr lang="ru-RU" sz="4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endParaRPr lang="ru-RU" sz="4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142976" y="3500438"/>
            <a:ext cx="1008062" cy="144462"/>
            <a:chOff x="900113" y="3789363"/>
            <a:chExt cx="1008062" cy="144462"/>
          </a:xfrm>
        </p:grpSpPr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900113" y="3789363"/>
              <a:ext cx="10080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1908175" y="3789363"/>
              <a:ext cx="0" cy="1444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214414" y="4929198"/>
            <a:ext cx="1008062" cy="144462"/>
            <a:chOff x="900113" y="3789363"/>
            <a:chExt cx="1008062" cy="144462"/>
          </a:xfrm>
        </p:grpSpPr>
        <p:sp>
          <p:nvSpPr>
            <p:cNvPr id="30" name="Line 27"/>
            <p:cNvSpPr>
              <a:spLocks noChangeShapeType="1"/>
            </p:cNvSpPr>
            <p:nvPr/>
          </p:nvSpPr>
          <p:spPr bwMode="auto">
            <a:xfrm>
              <a:off x="900113" y="3789363"/>
              <a:ext cx="10080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28"/>
            <p:cNvSpPr>
              <a:spLocks noChangeShapeType="1"/>
            </p:cNvSpPr>
            <p:nvPr/>
          </p:nvSpPr>
          <p:spPr bwMode="auto">
            <a:xfrm>
              <a:off x="1908175" y="3789363"/>
              <a:ext cx="0" cy="1444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1"/>
            <a:ext cx="9144000" cy="6888481"/>
          </a:xfrm>
          <a:prstGeom prst="rect">
            <a:avLst/>
          </a:prstGeom>
          <a:noFill/>
        </p:spPr>
      </p:pic>
      <p:pic>
        <p:nvPicPr>
          <p:cNvPr id="3" name="Picture 4" descr="C:\Documents and Settings\Admin\Рабочий стол\картинки о космосе\оглод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143380"/>
            <a:ext cx="3071834" cy="24076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857488" y="285728"/>
            <a:ext cx="5715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Как пишутся</a:t>
            </a:r>
          </a:p>
          <a:p>
            <a:pPr algn="ctr"/>
            <a:r>
              <a:rPr lang="ru-RU" sz="48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отрицательные</a:t>
            </a:r>
          </a:p>
          <a:p>
            <a:pPr algn="ctr"/>
            <a:r>
              <a:rPr lang="ru-RU" sz="48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местоимения</a:t>
            </a:r>
          </a:p>
          <a:p>
            <a:pPr algn="ctr"/>
            <a:r>
              <a:rPr lang="ru-RU" sz="48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с приставками?</a:t>
            </a:r>
            <a:endParaRPr lang="ru-RU" sz="48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680"/>
              </p:ext>
            </p:extLst>
          </p:nvPr>
        </p:nvGraphicFramePr>
        <p:xfrm>
          <a:off x="0" y="-2"/>
          <a:ext cx="7956376" cy="6858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7904"/>
                <a:gridCol w="4248472"/>
              </a:tblGrid>
              <a:tr h="85723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ysClr val="windowText" lastClr="000000"/>
                          </a:solidFill>
                        </a:rPr>
                        <a:t>Отрицательные местоимения пишутся</a:t>
                      </a:r>
                    </a:p>
                    <a:p>
                      <a:pPr algn="ctr"/>
                      <a:endParaRPr lang="ru-RU" sz="1000" b="0" dirty="0" smtClean="0">
                        <a:ln w="38100">
                          <a:solidFill>
                            <a:schemeClr val="tx1"/>
                          </a:solidFill>
                        </a:ln>
                      </a:endParaRPr>
                    </a:p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634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4416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280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кого</a:t>
                      </a:r>
                      <a:endParaRPr lang="ru-RU" sz="2800" baseline="0" dirty="0" smtClean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u="none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2800" u="sng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чего</a:t>
                      </a:r>
                    </a:p>
                    <a:p>
                      <a:pPr algn="ctr"/>
                      <a:r>
                        <a:rPr lang="ru-RU" sz="2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сколько</a:t>
                      </a:r>
                    </a:p>
                    <a:p>
                      <a:pPr algn="ctr"/>
                      <a:r>
                        <a:rPr lang="ru-RU" sz="2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какой</a:t>
                      </a:r>
                      <a:endParaRPr lang="ru-RU" sz="2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кого</a:t>
                      </a:r>
                    </a:p>
                    <a:p>
                      <a:pPr algn="ctr"/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 </a:t>
                      </a:r>
                      <a:r>
                        <a:rPr lang="ru-RU" sz="2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кого</a:t>
                      </a:r>
                    </a:p>
                    <a:p>
                      <a:pPr algn="ctr"/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</a:t>
                      </a:r>
                      <a:r>
                        <a:rPr lang="ru-RU" sz="2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чём</a:t>
                      </a:r>
                    </a:p>
                    <a:p>
                      <a:pPr algn="ctr"/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кому</a:t>
                      </a:r>
                      <a:endParaRPr lang="ru-RU" sz="28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46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5301208"/>
            <a:ext cx="2627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Приставки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не-ни-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пишутся слитно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4870321"/>
            <a:ext cx="30003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Местоимения с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предлогом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пишутся в три слова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1691475"/>
            <a:ext cx="1440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слитно</a:t>
            </a:r>
          </a:p>
          <a:p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788024" y="1691475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раздельно</a:t>
            </a:r>
          </a:p>
          <a:p>
            <a:endParaRPr lang="ru-RU" sz="28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1631481" y="2645582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трелка вниз 4"/>
          <p:cNvSpPr/>
          <p:nvPr/>
        </p:nvSpPr>
        <p:spPr>
          <a:xfrm flipH="1">
            <a:off x="1631481" y="2645582"/>
            <a:ext cx="45719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1654340" y="2168528"/>
            <a:ext cx="60579" cy="2163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1"/>
          </a:xfrm>
          <a:prstGeom prst="rect">
            <a:avLst/>
          </a:prstGeom>
          <a:noFill/>
        </p:spPr>
      </p:pic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3071802" y="214291"/>
            <a:ext cx="5643602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72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Напоминалка</a:t>
            </a:r>
            <a:endParaRPr lang="ru-RU" sz="72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2928926" y="2143116"/>
            <a:ext cx="6000792" cy="45386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В одно</a:t>
            </a:r>
          </a:p>
          <a:p>
            <a:pPr algn="ctr"/>
            <a:r>
              <a:rPr lang="ru-RU" sz="6600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ru-RU" sz="6600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или в три – так меня пиши!</a:t>
            </a:r>
          </a:p>
          <a:p>
            <a:pPr algn="ctr"/>
            <a:r>
              <a:rPr lang="ru-RU" sz="6600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  <a:p>
            <a:pPr algn="ctr"/>
            <a:endParaRPr lang="ru-RU" sz="6600" b="1" kern="10" dirty="0" smtClean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214282" y="214290"/>
            <a:ext cx="4143404" cy="492922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30" name="Picture 2" descr="C:\Documents and Settings\Admin\Рабочий стол\картинки о космосе\ррррр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00174"/>
            <a:ext cx="2286016" cy="24722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1"/>
            <a:ext cx="9144000" cy="6888481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картинки о космосе\лодлд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005072" y="-505061"/>
            <a:ext cx="4204901" cy="5643604"/>
          </a:xfrm>
          <a:prstGeom prst="rect">
            <a:avLst/>
          </a:prstGeom>
          <a:noFill/>
        </p:spPr>
      </p:pic>
      <p:pic>
        <p:nvPicPr>
          <p:cNvPr id="46083" name="Picture 3" descr="C:\Documents and Settings\Admin\Рабочий стол\картинки о космосе\огнг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43693">
            <a:off x="4630748" y="3262695"/>
            <a:ext cx="4038117" cy="3042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-332213" y="857232"/>
            <a:ext cx="681872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(Ни)кто ни(у)кого (ни)чего не </a:t>
            </a:r>
          </a:p>
          <a:p>
            <a:pPr algn="ctr"/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просит . </a:t>
            </a:r>
          </a:p>
          <a:p>
            <a:pPr algn="ctr"/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(Не)чего бояться,</a:t>
            </a:r>
          </a:p>
          <a:p>
            <a:pPr algn="ctr"/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(ни)сколько не страшно</a:t>
            </a:r>
          </a:p>
          <a:p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336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001056" cy="2428916"/>
          </a:xfrm>
        </p:spPr>
        <p:txBody>
          <a:bodyPr>
            <a:normAutofit fontScale="90000"/>
          </a:bodyPr>
          <a:lstStyle/>
          <a:p>
            <a:r>
              <a:rPr lang="ru-RU" sz="2400" u="sng" dirty="0" smtClean="0"/>
              <a:t>Цифровой диктант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/>
              <a:t>Задание</a:t>
            </a:r>
            <a:r>
              <a:rPr lang="ru-RU" sz="2400" dirty="0" smtClean="0"/>
              <a:t>:</a:t>
            </a:r>
            <a:br>
              <a:rPr lang="ru-RU" sz="2400" dirty="0" smtClean="0"/>
            </a:br>
            <a:r>
              <a:rPr lang="ru-RU" sz="2400" dirty="0" smtClean="0"/>
              <a:t>Определите , как правильно пишутся  местоимения и зашифруйте их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0" y="2428868"/>
            <a:ext cx="8072462" cy="3357586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/>
              <a:t>Н</a:t>
            </a:r>
            <a:r>
              <a:rPr lang="ru-RU" sz="3600" dirty="0" smtClean="0"/>
              <a:t>и (с) кем </a:t>
            </a:r>
          </a:p>
          <a:p>
            <a:r>
              <a:rPr lang="ru-RU" sz="3600" dirty="0" smtClean="0"/>
              <a:t>Ни ( к) кому</a:t>
            </a:r>
          </a:p>
          <a:p>
            <a:r>
              <a:rPr lang="ru-RU" sz="3600" dirty="0" smtClean="0"/>
              <a:t> Не(кому)</a:t>
            </a:r>
          </a:p>
          <a:p>
            <a:r>
              <a:rPr lang="ru-RU" sz="3600" dirty="0" smtClean="0"/>
              <a:t>(Ни)какой</a:t>
            </a:r>
          </a:p>
          <a:p>
            <a:r>
              <a:rPr lang="ru-RU" sz="3600" dirty="0" smtClean="0"/>
              <a:t>(ни)сколько</a:t>
            </a:r>
          </a:p>
          <a:p>
            <a:r>
              <a:rPr lang="ru-RU" sz="3600" dirty="0" smtClean="0"/>
              <a:t>Ни(от)чего, ни(что),не(на)кого. 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6286544" cy="1143000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7200" dirty="0" smtClean="0"/>
              <a:t> Шифр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22111212</a:t>
            </a:r>
            <a:endParaRPr lang="ru-RU" sz="7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 smtClean="0"/>
              <a:t>Игра « Третье лишнее</a:t>
            </a:r>
            <a:r>
              <a:rPr lang="ru-RU" dirty="0" smtClean="0"/>
              <a:t>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7786742" cy="5312752"/>
          </a:xfrm>
        </p:spPr>
        <p:txBody>
          <a:bodyPr/>
          <a:lstStyle/>
          <a:p>
            <a:pPr lvl="0"/>
            <a:r>
              <a:rPr lang="ru-RU" sz="4400" b="1" dirty="0" smtClean="0"/>
              <a:t>Себя , никто , ничего</a:t>
            </a:r>
          </a:p>
          <a:p>
            <a:pPr>
              <a:buNone/>
            </a:pPr>
            <a:r>
              <a:rPr lang="ru-RU" sz="3200" b="1" dirty="0" smtClean="0"/>
              <a:t> ( себя – возвратное)</a:t>
            </a:r>
            <a:endParaRPr lang="ru-RU" sz="3200" dirty="0" smtClean="0"/>
          </a:p>
          <a:p>
            <a:pPr lvl="0"/>
            <a:r>
              <a:rPr lang="ru-RU" sz="4400" b="1" dirty="0" smtClean="0"/>
              <a:t>Наш , меня , тебя   </a:t>
            </a:r>
          </a:p>
          <a:p>
            <a:pPr>
              <a:buNone/>
            </a:pPr>
            <a:r>
              <a:rPr lang="ru-RU" sz="3200" b="1" dirty="0" smtClean="0"/>
              <a:t>(наш- притяжательное)</a:t>
            </a:r>
            <a:endParaRPr lang="ru-RU" sz="3200" dirty="0" smtClean="0"/>
          </a:p>
          <a:p>
            <a:pPr lvl="0"/>
            <a:r>
              <a:rPr lang="ru-RU" sz="4400" b="1" dirty="0" smtClean="0"/>
              <a:t>Мой , твой , никого </a:t>
            </a:r>
          </a:p>
          <a:p>
            <a:pPr>
              <a:buNone/>
            </a:pPr>
            <a:r>
              <a:rPr lang="ru-RU" sz="3200" b="1" dirty="0" smtClean="0"/>
              <a:t>( никого – отрицательное)</a:t>
            </a:r>
            <a:endParaRPr lang="ru-RU" sz="3200" dirty="0" smtClean="0"/>
          </a:p>
          <a:p>
            <a:pPr lvl="0"/>
            <a:r>
              <a:rPr lang="ru-RU" sz="4400" b="1" dirty="0" smtClean="0"/>
              <a:t>Никакой , ничей , вас </a:t>
            </a:r>
          </a:p>
          <a:p>
            <a:pPr>
              <a:buNone/>
            </a:pPr>
            <a:r>
              <a:rPr lang="ru-RU" sz="3200" b="1" dirty="0" smtClean="0"/>
              <a:t>( вас – личное)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15241"/>
            <a:ext cx="9501222" cy="6888481"/>
          </a:xfrm>
          <a:prstGeom prst="rect">
            <a:avLst/>
          </a:prstGeom>
          <a:noFill/>
        </p:spPr>
      </p:pic>
      <p:sp>
        <p:nvSpPr>
          <p:cNvPr id="3" name="Пятно 1 2"/>
          <p:cNvSpPr/>
          <p:nvPr/>
        </p:nvSpPr>
        <p:spPr>
          <a:xfrm>
            <a:off x="428596" y="1785926"/>
            <a:ext cx="1357322" cy="135732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но 1 3"/>
          <p:cNvSpPr/>
          <p:nvPr/>
        </p:nvSpPr>
        <p:spPr>
          <a:xfrm>
            <a:off x="3357554" y="2786058"/>
            <a:ext cx="1714512" cy="178595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4-конечная звезда 4"/>
          <p:cNvSpPr/>
          <p:nvPr/>
        </p:nvSpPr>
        <p:spPr>
          <a:xfrm rot="1143678">
            <a:off x="6924284" y="5153272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16-конечная звезда 5"/>
          <p:cNvSpPr/>
          <p:nvPr/>
        </p:nvSpPr>
        <p:spPr>
          <a:xfrm>
            <a:off x="1285852" y="4929198"/>
            <a:ext cx="914400" cy="91440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5357818" y="1857364"/>
            <a:ext cx="914400" cy="914400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6643702" y="1857364"/>
            <a:ext cx="1285884" cy="1214446"/>
          </a:xfrm>
          <a:prstGeom prst="star7">
            <a:avLst>
              <a:gd name="adj" fmla="val 25960"/>
              <a:gd name="hf" fmla="val 102572"/>
              <a:gd name="vf" fmla="val 1052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1142976" y="3500438"/>
            <a:ext cx="1214446" cy="1214446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0" y="5572140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2928926" y="5786454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61666"/>
                </a:solidFill>
                <a:latin typeface="Bookman Old Style" pitchFamily="18" charset="0"/>
                <a:ea typeface="MS Mincho" pitchFamily="49" charset="-128"/>
              </a:rPr>
              <a:t>Планета «Местоимение»</a:t>
            </a:r>
            <a:endParaRPr lang="ru-RU" sz="4400" b="1" i="1" dirty="0">
              <a:solidFill>
                <a:srgbClr val="F61666"/>
              </a:solidFill>
              <a:latin typeface="Bookman Old Style" pitchFamily="18" charset="0"/>
              <a:ea typeface="MS Mincho" pitchFamily="49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214422"/>
            <a:ext cx="5929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   Личные                   указательные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3636" y="1285860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Вопросительные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Неопределённые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96" y="3000373"/>
            <a:ext cx="396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Возвратное 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Определительные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71802" y="4786322"/>
            <a:ext cx="592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mtClean="0">
                <a:solidFill>
                  <a:srgbClr val="FFFF00"/>
                </a:solidFill>
              </a:rPr>
              <a:t>Относительные     притяжательные           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7" name="4-конечная звезда 16"/>
          <p:cNvSpPr/>
          <p:nvPr/>
        </p:nvSpPr>
        <p:spPr>
          <a:xfrm>
            <a:off x="3929058" y="1571612"/>
            <a:ext cx="1214446" cy="1428760"/>
          </a:xfrm>
          <a:prstGeom prst="star4">
            <a:avLst>
              <a:gd name="adj" fmla="val 1898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 rot="1143678">
            <a:off x="3566699" y="5224709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2828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0" name="4-конечная звезда 19"/>
          <p:cNvSpPr/>
          <p:nvPr/>
        </p:nvSpPr>
        <p:spPr>
          <a:xfrm>
            <a:off x="1295376" y="3652838"/>
            <a:ext cx="1214446" cy="1214446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7-конечная звезда 20"/>
          <p:cNvSpPr/>
          <p:nvPr/>
        </p:nvSpPr>
        <p:spPr>
          <a:xfrm>
            <a:off x="6796102" y="2009764"/>
            <a:ext cx="1285884" cy="1214446"/>
          </a:xfrm>
          <a:prstGeom prst="star7">
            <a:avLst>
              <a:gd name="adj" fmla="val 25960"/>
              <a:gd name="hf" fmla="val 102572"/>
              <a:gd name="vf" fmla="val 1052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488832" cy="170080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Вставьте подходящие по смыслу </a:t>
            </a:r>
            <a:r>
              <a:rPr lang="ru-RU" sz="28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отрицательные  </a:t>
            </a:r>
            <a:r>
              <a:rPr lang="ru-RU" sz="28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местоимения, обозначьте условия выбора изученной орфограммы.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1)Поздно вечером </a:t>
            </a:r>
            <a:r>
              <a:rPr lang="ru-RU" sz="2800" b="1" dirty="0" smtClean="0"/>
              <a:t>…не постучался </a:t>
            </a:r>
            <a:r>
              <a:rPr lang="ru-RU" sz="2800" b="1" dirty="0"/>
              <a:t>к нам.</a:t>
            </a:r>
            <a:endParaRPr lang="ru-RU" sz="2800" dirty="0"/>
          </a:p>
          <a:p>
            <a:r>
              <a:rPr lang="ru-RU" sz="2800" b="1" dirty="0"/>
              <a:t>2)На берегу </a:t>
            </a:r>
            <a:r>
              <a:rPr lang="ru-RU" sz="2800" b="1" dirty="0" smtClean="0"/>
              <a:t>… не росло. </a:t>
            </a:r>
          </a:p>
          <a:p>
            <a:r>
              <a:rPr lang="ru-RU" sz="2800" b="1" dirty="0" smtClean="0"/>
              <a:t>3</a:t>
            </a:r>
            <a:r>
              <a:rPr lang="ru-RU" sz="2800" b="1" dirty="0"/>
              <a:t>) В</a:t>
            </a:r>
            <a:r>
              <a:rPr lang="ru-RU" sz="2800" b="1" dirty="0" smtClean="0"/>
              <a:t> шкафу не было </a:t>
            </a:r>
            <a:r>
              <a:rPr lang="ru-RU" sz="2800" b="1" dirty="0"/>
              <a:t>… </a:t>
            </a:r>
            <a:r>
              <a:rPr lang="ru-RU" sz="2800" b="1" dirty="0" smtClean="0"/>
              <a:t>книг.</a:t>
            </a:r>
            <a:endParaRPr lang="ru-RU" sz="2800" dirty="0"/>
          </a:p>
          <a:p>
            <a:r>
              <a:rPr lang="ru-RU" sz="2800" b="1" dirty="0"/>
              <a:t>4</a:t>
            </a:r>
            <a:r>
              <a:rPr lang="ru-RU" sz="2800" b="1" dirty="0" smtClean="0"/>
              <a:t>) Мы  </a:t>
            </a:r>
            <a:r>
              <a:rPr lang="ru-RU" sz="2800" b="1" dirty="0"/>
              <a:t>… </a:t>
            </a:r>
            <a:r>
              <a:rPr lang="ru-RU" sz="2800" b="1" dirty="0" smtClean="0"/>
              <a:t>не испугались </a:t>
            </a:r>
            <a:r>
              <a:rPr lang="ru-RU" sz="2800" b="1" dirty="0"/>
              <a:t>.</a:t>
            </a:r>
          </a:p>
          <a:p>
            <a:r>
              <a:rPr lang="ru-RU" sz="2800" b="1" dirty="0" smtClean="0"/>
              <a:t>5)Понимать было … .</a:t>
            </a:r>
            <a:endParaRPr lang="ru-RU" sz="2800" b="1" dirty="0"/>
          </a:p>
          <a:p>
            <a:r>
              <a:rPr lang="ru-RU" sz="2800" b="1" dirty="0" smtClean="0"/>
              <a:t>6)Вы … не рассказали </a:t>
            </a:r>
            <a:r>
              <a:rPr lang="ru-RU" sz="2800" b="1" dirty="0"/>
              <a:t>о вашем полёте в космос.</a:t>
            </a:r>
            <a:endParaRPr lang="ru-RU" sz="2800" dirty="0"/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43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9222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9223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9224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4071942"/>
            <a:ext cx="1511300" cy="1511300"/>
          </a:xfrm>
          <a:prstGeom prst="rect">
            <a:avLst/>
          </a:prstGeom>
          <a:noFill/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3187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0023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"/>
            <a:ext cx="9144000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 smtClean="0"/>
              <a:t>Домашнее задание.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u="sng" dirty="0" smtClean="0"/>
              <a:t>1группа</a:t>
            </a:r>
            <a:r>
              <a:rPr lang="ru-RU" dirty="0" smtClean="0"/>
              <a:t>: </a:t>
            </a:r>
            <a:r>
              <a:rPr lang="ru-RU" dirty="0"/>
              <a:t>и</a:t>
            </a:r>
            <a:r>
              <a:rPr lang="ru-RU" dirty="0" smtClean="0"/>
              <a:t>спользуя отрицательные  местоимения, продолжите рассказ о нашем путешествии;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u="sng" dirty="0" smtClean="0"/>
              <a:t>Аннин Алексей</a:t>
            </a:r>
            <a:r>
              <a:rPr lang="ru-RU" dirty="0" smtClean="0"/>
              <a:t>: упр.51, стр.45. ( </a:t>
            </a:r>
            <a:r>
              <a:rPr lang="ru-RU" dirty="0"/>
              <a:t>Спишите фразеологизмы, вставляя пропущенные буквы Е или И)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2" y="-39623"/>
            <a:ext cx="9144000" cy="6888481"/>
          </a:xfrm>
          <a:prstGeom prst="rect">
            <a:avLst/>
          </a:prstGeom>
          <a:noFill/>
        </p:spPr>
      </p:pic>
      <p:sp>
        <p:nvSpPr>
          <p:cNvPr id="3" name="Пятно 1 2"/>
          <p:cNvSpPr/>
          <p:nvPr/>
        </p:nvSpPr>
        <p:spPr>
          <a:xfrm>
            <a:off x="0" y="1142984"/>
            <a:ext cx="1357322" cy="135732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но 1 3"/>
          <p:cNvSpPr/>
          <p:nvPr/>
        </p:nvSpPr>
        <p:spPr>
          <a:xfrm>
            <a:off x="1857356" y="928670"/>
            <a:ext cx="5000660" cy="5143536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Отрицательные</a:t>
            </a:r>
            <a:endParaRPr lang="ru-RU" sz="2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4-конечная звезда 4"/>
          <p:cNvSpPr/>
          <p:nvPr/>
        </p:nvSpPr>
        <p:spPr>
          <a:xfrm rot="1143678">
            <a:off x="4638268" y="5367584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16-конечная звезда 5"/>
          <p:cNvSpPr/>
          <p:nvPr/>
        </p:nvSpPr>
        <p:spPr>
          <a:xfrm>
            <a:off x="1317115" y="5286388"/>
            <a:ext cx="914400" cy="914400"/>
          </a:xfrm>
          <a:prstGeom prst="star16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5429256" y="642918"/>
            <a:ext cx="914400" cy="914400"/>
          </a:xfrm>
          <a:prstGeom prst="star4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7-конечная звезда 7"/>
          <p:cNvSpPr/>
          <p:nvPr/>
        </p:nvSpPr>
        <p:spPr>
          <a:xfrm>
            <a:off x="6643702" y="1857364"/>
            <a:ext cx="1285884" cy="1214446"/>
          </a:xfrm>
          <a:prstGeom prst="star7">
            <a:avLst>
              <a:gd name="adj" fmla="val 25960"/>
              <a:gd name="hf" fmla="val 102572"/>
              <a:gd name="vf" fmla="val 1052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214282" y="3429000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2 9"/>
          <p:cNvSpPr/>
          <p:nvPr/>
        </p:nvSpPr>
        <p:spPr>
          <a:xfrm>
            <a:off x="5929322" y="4000504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2 10"/>
          <p:cNvSpPr/>
          <p:nvPr/>
        </p:nvSpPr>
        <p:spPr>
          <a:xfrm>
            <a:off x="3857620" y="5715016"/>
            <a:ext cx="914400" cy="914400"/>
          </a:xfrm>
          <a:prstGeom prst="irregularSeal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61666"/>
                </a:solidFill>
                <a:latin typeface="Bookman Old Style" pitchFamily="18" charset="0"/>
                <a:ea typeface="MS Mincho" pitchFamily="49" charset="-128"/>
              </a:rPr>
              <a:t>Планета «Местоимение»</a:t>
            </a:r>
            <a:endParaRPr lang="ru-RU" sz="4400" b="1" i="1" dirty="0">
              <a:solidFill>
                <a:srgbClr val="F61666"/>
              </a:solidFill>
              <a:latin typeface="Bookman Old Style" pitchFamily="18" charset="0"/>
              <a:ea typeface="MS Mincho" pitchFamily="49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785795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личные    притяжательные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43636" y="1285860"/>
            <a:ext cx="27895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Вопросительные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Неопределённые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000372"/>
            <a:ext cx="29450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Возвратное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Определительные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5000636"/>
            <a:ext cx="5443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Относительные   указательные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8" name="4-конечная звезда 17"/>
          <p:cNvSpPr/>
          <p:nvPr/>
        </p:nvSpPr>
        <p:spPr>
          <a:xfrm rot="1143678">
            <a:off x="6995722" y="5296148"/>
            <a:ext cx="1557739" cy="1104858"/>
          </a:xfrm>
          <a:prstGeom prst="star4">
            <a:avLst>
              <a:gd name="adj" fmla="val 21591"/>
            </a:avLst>
          </a:prstGeom>
          <a:solidFill>
            <a:srgbClr val="F61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1571604" y="1142984"/>
            <a:ext cx="1357322" cy="135732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214282" y="3420065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4-конечная звезда 20"/>
          <p:cNvSpPr/>
          <p:nvPr/>
        </p:nvSpPr>
        <p:spPr>
          <a:xfrm>
            <a:off x="214282" y="3402309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7-конечная звезда 21"/>
          <p:cNvSpPr/>
          <p:nvPr/>
        </p:nvSpPr>
        <p:spPr>
          <a:xfrm>
            <a:off x="6796102" y="2009764"/>
            <a:ext cx="1285884" cy="1214446"/>
          </a:xfrm>
          <a:prstGeom prst="star7">
            <a:avLst>
              <a:gd name="adj" fmla="val 25960"/>
              <a:gd name="hf" fmla="val 102572"/>
              <a:gd name="vf" fmla="val 10521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4-конечная звезда 22"/>
          <p:cNvSpPr/>
          <p:nvPr/>
        </p:nvSpPr>
        <p:spPr>
          <a:xfrm>
            <a:off x="366682" y="3554709"/>
            <a:ext cx="1214446" cy="142876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42072" y="2950096"/>
            <a:ext cx="2664296" cy="1800200"/>
          </a:xfrm>
          <a:prstGeom prst="ellipse">
            <a:avLst/>
          </a:prstGeom>
          <a:solidFill>
            <a:srgbClr val="A1D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Отрицательные местоимения</a:t>
            </a:r>
          </a:p>
        </p:txBody>
      </p:sp>
      <p:sp>
        <p:nvSpPr>
          <p:cNvPr id="8" name="Овал 7"/>
          <p:cNvSpPr/>
          <p:nvPr/>
        </p:nvSpPr>
        <p:spPr>
          <a:xfrm>
            <a:off x="539552" y="2996952"/>
            <a:ext cx="2448272" cy="1706488"/>
          </a:xfrm>
          <a:prstGeom prst="ellipse">
            <a:avLst/>
          </a:prstGeom>
          <a:solidFill>
            <a:srgbClr val="AFE3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Выражают отсутствие чего-либо.</a:t>
            </a:r>
          </a:p>
        </p:txBody>
      </p:sp>
      <p:sp>
        <p:nvSpPr>
          <p:cNvPr id="9" name="Овал 8"/>
          <p:cNvSpPr/>
          <p:nvPr/>
        </p:nvSpPr>
        <p:spPr>
          <a:xfrm>
            <a:off x="2843808" y="764704"/>
            <a:ext cx="2880320" cy="2232248"/>
          </a:xfrm>
          <a:prstGeom prst="ellipse">
            <a:avLst/>
          </a:prstGeom>
          <a:solidFill>
            <a:srgbClr val="A1D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Образованы от вопросительных местоимений с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помощью приставок НЕ- и НИ-</a:t>
            </a:r>
          </a:p>
        </p:txBody>
      </p:sp>
      <p:sp>
        <p:nvSpPr>
          <p:cNvPr id="10" name="Овал 9"/>
          <p:cNvSpPr/>
          <p:nvPr/>
        </p:nvSpPr>
        <p:spPr>
          <a:xfrm>
            <a:off x="5724128" y="2780928"/>
            <a:ext cx="2304256" cy="1944216"/>
          </a:xfrm>
          <a:prstGeom prst="ellipse">
            <a:avLst/>
          </a:prstGeom>
          <a:solidFill>
            <a:srgbClr val="A1D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Некого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никого</a:t>
            </a:r>
          </a:p>
        </p:txBody>
      </p:sp>
      <p:sp>
        <p:nvSpPr>
          <p:cNvPr id="11" name="Овал 10"/>
          <p:cNvSpPr/>
          <p:nvPr/>
        </p:nvSpPr>
        <p:spPr>
          <a:xfrm>
            <a:off x="1835696" y="4703440"/>
            <a:ext cx="2570584" cy="1749896"/>
          </a:xfrm>
          <a:prstGeom prst="ellipse">
            <a:avLst/>
          </a:prstGeom>
          <a:solidFill>
            <a:srgbClr val="A1D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Изменяются по падежам</a:t>
            </a:r>
          </a:p>
        </p:txBody>
      </p:sp>
      <p:sp>
        <p:nvSpPr>
          <p:cNvPr id="12" name="Овал 11"/>
          <p:cNvSpPr/>
          <p:nvPr/>
        </p:nvSpPr>
        <p:spPr>
          <a:xfrm>
            <a:off x="4572000" y="4703440"/>
            <a:ext cx="2592288" cy="1749896"/>
          </a:xfrm>
          <a:prstGeom prst="ellipse">
            <a:avLst/>
          </a:prstGeom>
          <a:solidFill>
            <a:srgbClr val="A1DFD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Никого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Ни у кого</a:t>
            </a:r>
          </a:p>
        </p:txBody>
      </p:sp>
    </p:spTree>
    <p:extLst>
      <p:ext uri="{BB962C8B-B14F-4D97-AF65-F5344CB8AC3E}">
        <p14:creationId xmlns:p14="http://schemas.microsoft.com/office/powerpoint/2010/main" val="3827332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2390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</a:t>
            </a:r>
            <a:r>
              <a:rPr lang="ru-RU" sz="4400" dirty="0" smtClean="0"/>
              <a:t>Тест. Правильные ответы.</a:t>
            </a:r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7643866" cy="50984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     </a:t>
            </a:r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 algn="ctr">
              <a:buNone/>
            </a:pPr>
            <a:r>
              <a:rPr lang="ru-RU" sz="4400" i="1" dirty="0" smtClean="0"/>
              <a:t>1(Б)</a:t>
            </a:r>
          </a:p>
          <a:p>
            <a:pPr marL="0" indent="0" algn="ctr">
              <a:buNone/>
            </a:pPr>
            <a:r>
              <a:rPr lang="ru-RU" sz="4400" i="1" dirty="0" smtClean="0"/>
              <a:t>2 (Б)</a:t>
            </a:r>
          </a:p>
          <a:p>
            <a:pPr marL="0" indent="0" algn="ctr">
              <a:buNone/>
            </a:pPr>
            <a:r>
              <a:rPr lang="ru-RU" sz="4400" i="1" dirty="0" smtClean="0"/>
              <a:t>3 (В)</a:t>
            </a:r>
          </a:p>
          <a:p>
            <a:pPr marL="0" indent="0" algn="ctr">
              <a:buNone/>
            </a:pPr>
            <a:r>
              <a:rPr lang="ru-RU" sz="4400" i="1" dirty="0" smtClean="0"/>
              <a:t>4 (А)</a:t>
            </a:r>
          </a:p>
          <a:p>
            <a:pPr marL="0" indent="0" algn="ctr">
              <a:buNone/>
            </a:pPr>
            <a:r>
              <a:rPr lang="ru-RU" sz="4400" i="1" dirty="0" smtClean="0"/>
              <a:t>5 (В)</a:t>
            </a:r>
            <a:endParaRPr lang="ru-RU" sz="4400" i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66247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Закончите предложение: </a:t>
            </a:r>
            <a:endParaRPr lang="ru-RU" sz="3200" b="1" dirty="0" smtClean="0"/>
          </a:p>
          <a:p>
            <a:endParaRPr lang="ru-RU" sz="3200" dirty="0"/>
          </a:p>
          <a:p>
            <a:r>
              <a:rPr lang="ru-RU" sz="3200" b="1" dirty="0"/>
              <a:t>Сегодня на уроке </a:t>
            </a:r>
            <a:endParaRPr lang="ru-RU" sz="3200" dirty="0"/>
          </a:p>
          <a:p>
            <a:pPr lvl="0"/>
            <a:r>
              <a:rPr lang="ru-RU" sz="3200" dirty="0"/>
              <a:t>было интересно и я …</a:t>
            </a:r>
          </a:p>
          <a:p>
            <a:pPr lvl="0"/>
            <a:r>
              <a:rPr lang="ru-RU" sz="3200" dirty="0"/>
              <a:t>было трудно, но я …</a:t>
            </a:r>
          </a:p>
          <a:p>
            <a:pPr lvl="0"/>
            <a:r>
              <a:rPr lang="ru-RU" sz="3200" dirty="0"/>
              <a:t>я </a:t>
            </a:r>
            <a:r>
              <a:rPr lang="ru-RU" sz="3200" dirty="0" smtClean="0"/>
              <a:t>понял(а) </a:t>
            </a:r>
            <a:r>
              <a:rPr lang="ru-RU" sz="3200" dirty="0"/>
              <a:t>, что…</a:t>
            </a:r>
          </a:p>
          <a:p>
            <a:pPr lvl="0"/>
            <a:r>
              <a:rPr lang="ru-RU" sz="3200" dirty="0"/>
              <a:t>я научился…</a:t>
            </a:r>
          </a:p>
          <a:p>
            <a:pPr lvl="0"/>
            <a:r>
              <a:rPr lang="ru-RU" sz="3200" dirty="0"/>
              <a:t>у меня получилось…</a:t>
            </a:r>
            <a:endParaRPr lang="ru-RU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102269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1" name="Picture 9" descr="C:\Documents and Settings\Admin\Рабочий стол\картинки о космосе\рнпар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71600"/>
            <a:ext cx="9173081" cy="88819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i="1" dirty="0" smtClean="0">
                <a:solidFill>
                  <a:schemeClr val="bg1"/>
                </a:solidFill>
                <a:latin typeface="Book Antiqua" pitchFamily="18" charset="0"/>
              </a:rPr>
              <a:t>До свидания !</a:t>
            </a:r>
            <a:endParaRPr lang="ru-RU" sz="9600" i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49158" name="Picture 6" descr="C:\Documents and Settings\Admin\Рабочий стол\картинки о космосе\яяя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89182"/>
            <a:ext cx="3440025" cy="4468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43438" y="2786058"/>
            <a:ext cx="35413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Book Antiqua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Book Antiqua" pitchFamily="18" charset="0"/>
              </a:rPr>
              <a:t>за урок .</a:t>
            </a:r>
            <a:endParaRPr lang="ru-RU" sz="6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7929618" cy="13201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Выписать из текста все звёзды , которые мы с вами открыли на планете </a:t>
            </a:r>
            <a:br>
              <a:rPr lang="ru-RU" sz="2400" dirty="0" smtClean="0"/>
            </a:br>
            <a:r>
              <a:rPr lang="ru-RU" sz="2400" dirty="0" smtClean="0"/>
              <a:t>«Местоимения», указать их разряд.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9416"/>
            <a:ext cx="7929618" cy="48463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 протяжении тысяч лет человека привлекали огоньки , сверкающие на  небе. В течение нескольких столетий астрономы изучали звёзды и планеты. Со временем люди научились изготавливать инструменты , с помощью которых можно наблюдать за небесными светилами и определять их положение. Открытия изменили наше представление о Земле</a:t>
            </a:r>
          </a:p>
          <a:p>
            <a:r>
              <a:rPr lang="ru-RU" dirty="0" smtClean="0"/>
              <a:t>Ещё в 4 в. до н. э. Аристарх Самосский определил , что Земля вращается вокруг Солнца .Но ему никто не поверил.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Проверка: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Нескольких- неопределённое</a:t>
            </a:r>
          </a:p>
          <a:p>
            <a:r>
              <a:rPr lang="ru-RU" dirty="0" smtClean="0"/>
              <a:t>Которых – относительное</a:t>
            </a:r>
          </a:p>
          <a:p>
            <a:r>
              <a:rPr lang="ru-RU" dirty="0" smtClean="0"/>
              <a:t>Их – притяжательное</a:t>
            </a:r>
          </a:p>
          <a:p>
            <a:r>
              <a:rPr lang="ru-RU" dirty="0"/>
              <a:t> Эти - </a:t>
            </a:r>
            <a:r>
              <a:rPr lang="ru-RU" dirty="0" smtClean="0"/>
              <a:t>указательное</a:t>
            </a:r>
          </a:p>
          <a:p>
            <a:r>
              <a:rPr lang="ru-RU" dirty="0" smtClean="0"/>
              <a:t>Наше – притяжательное </a:t>
            </a:r>
          </a:p>
          <a:p>
            <a:r>
              <a:rPr lang="ru-RU" dirty="0" smtClean="0"/>
              <a:t>Что – относительное </a:t>
            </a:r>
          </a:p>
          <a:p>
            <a:r>
              <a:rPr lang="ru-RU" dirty="0" smtClean="0"/>
              <a:t>Ему – личное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На протяжении тысяч лет человека привлекали огоньки , сверкающие на  небе. В течение нескольких столетий астрономы изучали звёзды и планеты. Со временем люди научились изготавливать инструменты , с помощью которых можно наблюдать за небесными светилами и определять их положение. Открытия изменили наше представление о </a:t>
            </a:r>
            <a:r>
              <a:rPr lang="ru-RU" dirty="0" smtClean="0"/>
              <a:t>Земле. </a:t>
            </a:r>
          </a:p>
          <a:p>
            <a:endParaRPr lang="ru-RU" dirty="0"/>
          </a:p>
          <a:p>
            <a:r>
              <a:rPr lang="ru-RU" dirty="0" smtClean="0"/>
              <a:t>Ещё </a:t>
            </a:r>
            <a:r>
              <a:rPr lang="ru-RU" dirty="0"/>
              <a:t>в 4 в. до н. э. Аристарх Самосский определил , что Земля вращается вокруг Солнца .Но ему никто не поверил.</a:t>
            </a:r>
          </a:p>
        </p:txBody>
      </p:sp>
    </p:spTree>
    <p:extLst>
      <p:ext uri="{BB962C8B-B14F-4D97-AF65-F5344CB8AC3E}">
        <p14:creationId xmlns:p14="http://schemas.microsoft.com/office/powerpoint/2010/main" val="2561010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-99392"/>
            <a:ext cx="9144000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500166" y="1214422"/>
            <a:ext cx="38290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Словарь С.И.Ожегова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1500166" y="4000504"/>
            <a:ext cx="5295897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1.Заключающий в себе отрицание;</a:t>
            </a:r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latin typeface="Arial"/>
              <a:cs typeface="Arial"/>
            </a:endParaRPr>
          </a:p>
          <a:p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2. отсутствие чего-либо.</a:t>
            </a:r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857224" y="2571744"/>
            <a:ext cx="37623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Отрицательный</a:t>
            </a:r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008000"/>
              </a:solidFill>
              <a:latin typeface="Arial"/>
              <a:cs typeface="Arial"/>
            </a:endParaRPr>
          </a:p>
        </p:txBody>
      </p:sp>
      <p:pic>
        <p:nvPicPr>
          <p:cNvPr id="25608" name="Picture 8" descr="574a61436c4d46c39fe790e12904224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112" y="754478"/>
            <a:ext cx="2663825" cy="1800225"/>
          </a:xfrm>
          <a:prstGeom prst="rect">
            <a:avLst/>
          </a:prstGeom>
          <a:noFill/>
        </p:spPr>
      </p:pic>
      <p:pic>
        <p:nvPicPr>
          <p:cNvPr id="7" name="Picture 8" descr="574a61436c4d46c39fe790e12904224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110" y="735230"/>
            <a:ext cx="2663825" cy="1800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 descr="C:\Documents and Settings\Admin\Рабочий стол\картинки о космосе\i.j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72376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5" name="4-конечная звезда 4"/>
          <p:cNvSpPr/>
          <p:nvPr/>
        </p:nvSpPr>
        <p:spPr>
          <a:xfrm>
            <a:off x="1500166" y="5429264"/>
            <a:ext cx="642942" cy="78581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1500166" y="2643182"/>
            <a:ext cx="642942" cy="78581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1500166" y="4000504"/>
            <a:ext cx="642942" cy="78581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1476672" y="332656"/>
            <a:ext cx="107157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Отрицательные</a:t>
            </a:r>
          </a:p>
          <a:p>
            <a:pPr algn="ctr"/>
            <a:r>
              <a:rPr lang="ru-RU" sz="48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 местоимения</a:t>
            </a:r>
            <a:endParaRPr lang="ru-RU" sz="4800" b="1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chemeClr val="bg1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571744"/>
            <a:ext cx="2813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значение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4612" y="3857628"/>
            <a:ext cx="3827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3174" y="5214950"/>
            <a:ext cx="4187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правописание</a:t>
            </a:r>
            <a:endParaRPr lang="ru-RU" sz="54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Documents and Settings\Admin\Рабочий стол\картинки о космосе\i.j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14376"/>
            <a:ext cx="9144000" cy="7372376"/>
          </a:xfrm>
          <a:prstGeom prst="rect">
            <a:avLst/>
          </a:prstGeom>
          <a:noFill/>
        </p:spPr>
      </p:pic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771525" y="1125538"/>
            <a:ext cx="7600950" cy="4175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72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0"/>
            <a:ext cx="87154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На что указывают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отрицательные</a:t>
            </a:r>
          </a:p>
          <a:p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местоимения?</a:t>
            </a:r>
          </a:p>
          <a:p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2184651">
            <a:off x="2529057" y="4691776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357686" y="4929198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423672">
            <a:off x="5957475" y="4692005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0" descr="r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107521" y="2536025"/>
            <a:ext cx="2857520" cy="16430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Неопознанных летающих объектов, движущихся нам навстречу, нет </a:t>
            </a:r>
            <a:r>
              <a:rPr lang="ru-RU" b="1" u="sng" dirty="0"/>
              <a:t>нисколько</a:t>
            </a:r>
            <a:r>
              <a:rPr lang="ru-RU" b="1" dirty="0"/>
              <a:t>.  </a:t>
            </a:r>
            <a:r>
              <a:rPr lang="ru-RU" b="1" u="sng" dirty="0"/>
              <a:t>Никакие</a:t>
            </a:r>
            <a:r>
              <a:rPr lang="ru-RU" b="1" dirty="0"/>
              <a:t> </a:t>
            </a:r>
            <a:r>
              <a:rPr lang="ru-RU" dirty="0"/>
              <a:t>они не страшные и не разлетелись по  Галактике. Следует, что </a:t>
            </a:r>
            <a:r>
              <a:rPr lang="ru-RU" b="1" u="sng" dirty="0"/>
              <a:t>ничего</a:t>
            </a:r>
            <a:r>
              <a:rPr lang="ru-RU" dirty="0"/>
              <a:t> не навредит кораблю. </a:t>
            </a:r>
            <a:r>
              <a:rPr lang="ru-RU" b="1" u="sng" dirty="0"/>
              <a:t>Никто</a:t>
            </a:r>
            <a:r>
              <a:rPr lang="ru-RU" dirty="0"/>
              <a:t> не должен отправляться   на помощь.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91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2404</TotalTime>
  <Words>634</Words>
  <Application>Microsoft Office PowerPoint</Application>
  <PresentationFormat>Экран (4:3)</PresentationFormat>
  <Paragraphs>159</Paragraphs>
  <Slides>27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Презентация PowerPoint</vt:lpstr>
      <vt:lpstr>Презентация PowerPoint</vt:lpstr>
      <vt:lpstr>Выписать из текста все звёзды , которые мы с вами открыли на планете  «Местоимения», указать их разряд.</vt:lpstr>
      <vt:lpstr>            Проверка: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Цифровой диктант Задание: Определите , как правильно пишутся  местоимения и зашифруйте их   </vt:lpstr>
      <vt:lpstr>                 Шифр</vt:lpstr>
      <vt:lpstr>Игра « Третье лишнее»  </vt:lpstr>
      <vt:lpstr>Вставьте подходящие по смыслу отрицательные  местоимения, обозначьте условия выбора изученной орфограммы.</vt:lpstr>
      <vt:lpstr>Презентация PowerPoint</vt:lpstr>
      <vt:lpstr>Домашнее задание.</vt:lpstr>
      <vt:lpstr>Презентация PowerPoint</vt:lpstr>
      <vt:lpstr>Презентация PowerPoint</vt:lpstr>
      <vt:lpstr>               Тест. Правильные ответы.      </vt:lpstr>
      <vt:lpstr>Презентация PowerPoint</vt:lpstr>
      <vt:lpstr>До свидания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Лёха</dc:creator>
  <cp:lastModifiedBy>Лёха</cp:lastModifiedBy>
  <cp:revision>247</cp:revision>
  <dcterms:modified xsi:type="dcterms:W3CDTF">2015-03-02T14:26:57Z</dcterms:modified>
</cp:coreProperties>
</file>