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emf" ContentType="image/x-emf"/>
  <Default Extension="xls" ContentType="application/vnd.ms-excel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05" r:id="rId2"/>
    <p:sldId id="348" r:id="rId3"/>
    <p:sldId id="353" r:id="rId4"/>
    <p:sldId id="309" r:id="rId5"/>
    <p:sldId id="314" r:id="rId6"/>
    <p:sldId id="336" r:id="rId7"/>
    <p:sldId id="339" r:id="rId8"/>
    <p:sldId id="337" r:id="rId9"/>
    <p:sldId id="317" r:id="rId10"/>
    <p:sldId id="319" r:id="rId11"/>
    <p:sldId id="343" r:id="rId12"/>
    <p:sldId id="320" r:id="rId13"/>
    <p:sldId id="321" r:id="rId14"/>
    <p:sldId id="324" r:id="rId15"/>
    <p:sldId id="332" r:id="rId16"/>
    <p:sldId id="315" r:id="rId17"/>
    <p:sldId id="351" r:id="rId18"/>
    <p:sldId id="349" r:id="rId19"/>
    <p:sldId id="350" r:id="rId2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  <a:srgbClr val="FF3300"/>
    <a:srgbClr val="0000CC"/>
    <a:srgbClr val="CC3300"/>
    <a:srgbClr val="CC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75" autoAdjust="0"/>
    <p:restoredTop sz="94660"/>
  </p:normalViewPr>
  <p:slideViewPr>
    <p:cSldViewPr>
      <p:cViewPr varScale="1">
        <p:scale>
          <a:sx n="89" d="100"/>
          <a:sy n="89" d="100"/>
        </p:scale>
        <p:origin x="-96" y="-53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5AB669E-D911-4326-84D7-66ACF893091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6C707C5-2EBB-4A60-8B42-58C2416311C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1BD428E-0B28-43FB-BE40-05056F960DE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Заголовок, текст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5E38B492-1D03-47E1-A36F-D38464CA866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Tx" preserve="1">
  <p:cSld name="Заголовок, два объекта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D58B68C7-6445-4557-BB59-6CD0410F8EF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E2F4D7E-221F-448C-A4C1-C4F873E4528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533574-1579-456F-BDBB-EF32B8EB680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980E54B-D00E-4BBA-8387-5963756D2B3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708066D-02A1-44E4-B6AA-488D6B2DABD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8E6016-FE18-4C68-B1B0-2AFFCEBDD62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B880522-E44D-49D1-BAEA-8666F6DFAA4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8F362F5-D9A1-4FBB-A158-B01DDD5AD24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612BA58-4872-424C-A9B9-5248CF44975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5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9B8179D7-CE55-4242-A025-B48F87BEA939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8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6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0.emf"/><Relationship Id="rId4" Type="http://schemas.openxmlformats.org/officeDocument/2006/relationships/oleObject" Target="../embeddings/_____Microsoft_Excel_97-20031.xls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620713"/>
            <a:ext cx="8686800" cy="796925"/>
          </a:xfrm>
        </p:spPr>
        <p:txBody>
          <a:bodyPr/>
          <a:lstStyle/>
          <a:p>
            <a:r>
              <a:rPr lang="ru-RU" sz="2000" b="1" dirty="0" smtClean="0"/>
              <a:t>Всероссийский педагогический конкурс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b="1" dirty="0" smtClean="0"/>
              <a:t>«Мой лучший проект»</a:t>
            </a: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b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pic>
        <p:nvPicPr>
          <p:cNvPr id="66564" name="Picture 4" descr="казаки.jpg"/>
          <p:cNvPicPr>
            <a:picLocks noChangeAspect="1" noChangeArrowheads="1"/>
          </p:cNvPicPr>
          <p:nvPr/>
        </p:nvPicPr>
        <p:blipFill>
          <a:blip r:embed="rId2" cstate="print">
            <a:lum bright="70000" contrast="-70000"/>
          </a:blip>
          <a:srcRect/>
          <a:stretch>
            <a:fillRect/>
          </a:stretch>
        </p:blipFill>
        <p:spPr bwMode="auto">
          <a:xfrm>
            <a:off x="250825" y="1341438"/>
            <a:ext cx="8642350" cy="4576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65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1844675"/>
            <a:ext cx="8434387" cy="4679950"/>
          </a:xfrm>
        </p:spPr>
        <p:txBody>
          <a:bodyPr/>
          <a:lstStyle/>
          <a:p>
            <a:pPr algn="ctr">
              <a:lnSpc>
                <a:spcPct val="80000"/>
              </a:lnSpc>
              <a:buFontTx/>
              <a:buNone/>
            </a:pPr>
            <a:endParaRPr lang="en-US" b="1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ctr">
              <a:lnSpc>
                <a:spcPct val="80000"/>
              </a:lnSpc>
              <a:buFontTx/>
              <a:buNone/>
            </a:pPr>
            <a:r>
              <a:rPr lang="ru-RU" sz="3600" b="1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Казачество Норильска в гражданском</a:t>
            </a:r>
            <a:endParaRPr lang="en-US" sz="3600" b="1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ctr">
              <a:lnSpc>
                <a:spcPct val="80000"/>
              </a:lnSpc>
              <a:buFontTx/>
              <a:buNone/>
            </a:pPr>
            <a:r>
              <a:rPr lang="ru-RU" sz="3600" b="1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социуме</a:t>
            </a:r>
            <a:endParaRPr lang="en-US" sz="3600" b="1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ctr">
              <a:lnSpc>
                <a:spcPct val="80000"/>
              </a:lnSpc>
              <a:buFontTx/>
              <a:buNone/>
            </a:pPr>
            <a:endParaRPr lang="en-US" sz="3600" b="1" dirty="0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ctr">
              <a:lnSpc>
                <a:spcPct val="80000"/>
              </a:lnSpc>
              <a:buFontTx/>
              <a:buNone/>
            </a:pPr>
            <a:r>
              <a:rPr lang="ru-RU" sz="1800" b="1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Работу </a:t>
            </a:r>
            <a:r>
              <a:rPr lang="ru-RU" sz="18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выполнила:</a:t>
            </a:r>
            <a:r>
              <a:rPr lang="ru-RU" sz="1800" b="1" dirty="0" smtClean="0">
                <a:solidFill>
                  <a:schemeClr val="tx2"/>
                </a:solidFill>
              </a:rPr>
              <a:t> </a:t>
            </a:r>
            <a:endParaRPr lang="ru-RU" sz="1800" b="1" dirty="0">
              <a:solidFill>
                <a:schemeClr val="tx2"/>
              </a:solidFill>
            </a:endParaRPr>
          </a:p>
          <a:p>
            <a:pPr algn="ctr">
              <a:lnSpc>
                <a:spcPct val="80000"/>
              </a:lnSpc>
              <a:buFontTx/>
              <a:buNone/>
            </a:pPr>
            <a:r>
              <a:rPr lang="ru-RU" sz="1800" b="1" i="1" dirty="0" smtClean="0">
                <a:solidFill>
                  <a:schemeClr val="tx2"/>
                </a:solidFill>
              </a:rPr>
              <a:t>Ипатова </a:t>
            </a:r>
            <a:r>
              <a:rPr lang="ru-RU" sz="1800" b="1" i="1" dirty="0">
                <a:solidFill>
                  <a:schemeClr val="tx2"/>
                </a:solidFill>
              </a:rPr>
              <a:t>О.А. </a:t>
            </a:r>
            <a:r>
              <a:rPr lang="ru-RU" sz="1800" b="1" i="1" dirty="0" smtClean="0">
                <a:solidFill>
                  <a:schemeClr val="tx2"/>
                </a:solidFill>
              </a:rPr>
              <a:t>– учитель   </a:t>
            </a:r>
            <a:endParaRPr lang="ru-RU" sz="1800" b="1" i="1" dirty="0">
              <a:solidFill>
                <a:schemeClr val="tx2"/>
              </a:solidFill>
            </a:endParaRPr>
          </a:p>
          <a:p>
            <a:pPr algn="ctr">
              <a:lnSpc>
                <a:spcPct val="80000"/>
              </a:lnSpc>
              <a:buFontTx/>
              <a:buNone/>
            </a:pPr>
            <a:r>
              <a:rPr lang="ru-RU" sz="1800" b="1" i="1" dirty="0">
                <a:solidFill>
                  <a:schemeClr val="tx2"/>
                </a:solidFill>
              </a:rPr>
              <a:t>МБОУ «Гимназия №7»</a:t>
            </a:r>
          </a:p>
          <a:p>
            <a:pPr algn="ctr">
              <a:lnSpc>
                <a:spcPct val="80000"/>
              </a:lnSpc>
              <a:buFontTx/>
              <a:buNone/>
            </a:pPr>
            <a:r>
              <a:rPr lang="ru-RU" sz="1800" b="1" i="1" dirty="0">
                <a:solidFill>
                  <a:schemeClr val="tx2"/>
                </a:solidFill>
              </a:rPr>
              <a:t>Норильск - </a:t>
            </a:r>
            <a:r>
              <a:rPr lang="ru-RU" sz="1800" b="1" i="1" dirty="0" smtClean="0">
                <a:solidFill>
                  <a:schemeClr val="tx2"/>
                </a:solidFill>
              </a:rPr>
              <a:t>2021</a:t>
            </a:r>
            <a:endParaRPr lang="ru-RU" sz="1800" b="1" i="1" dirty="0">
              <a:solidFill>
                <a:schemeClr val="tx2"/>
              </a:solidFill>
            </a:endParaRPr>
          </a:p>
          <a:p>
            <a:pPr>
              <a:lnSpc>
                <a:spcPct val="80000"/>
              </a:lnSpc>
            </a:pPr>
            <a:endParaRPr lang="ru-RU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561975"/>
          </a:xfrm>
        </p:spPr>
        <p:txBody>
          <a:bodyPr/>
          <a:lstStyle/>
          <a:p>
            <a:r>
              <a:rPr lang="ru-RU" sz="3200" b="1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Казачество НПР</a:t>
            </a:r>
            <a:r>
              <a:rPr lang="ru-RU" sz="2400" b="1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.</a:t>
            </a:r>
            <a:r>
              <a:rPr lang="ru-RU" sz="3200" b="1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Функции</a:t>
            </a:r>
            <a:r>
              <a:rPr lang="ru-RU" sz="2400" b="1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.</a:t>
            </a:r>
          </a:p>
        </p:txBody>
      </p:sp>
      <p:sp>
        <p:nvSpPr>
          <p:cNvPr id="88070" name="Rectangle 6"/>
          <p:cNvSpPr>
            <a:spLocks noGrp="1" noChangeArrowheads="1"/>
          </p:cNvSpPr>
          <p:nvPr>
            <p:ph type="body" sz="half" idx="3"/>
          </p:nvPr>
        </p:nvSpPr>
        <p:spPr/>
        <p:txBody>
          <a:bodyPr/>
          <a:lstStyle/>
          <a:p>
            <a:endParaRPr lang="ru-RU" sz="2800"/>
          </a:p>
        </p:txBody>
      </p:sp>
      <p:pic>
        <p:nvPicPr>
          <p:cNvPr id="88071" name="Picture 7" descr="b_250__16777215_00_images_news_9.01.2015_казаки_DSC03026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563938" y="765175"/>
            <a:ext cx="5256212" cy="3952875"/>
          </a:xfrm>
          <a:noFill/>
          <a:ln/>
        </p:spPr>
      </p:pic>
      <p:pic>
        <p:nvPicPr>
          <p:cNvPr id="88072" name="Picture 8" descr="b_250__16777215_00_images_news_9.01.2015_казаки_DSC03020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79388" y="3303588"/>
            <a:ext cx="4608512" cy="3465512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50" name="Rectangle 2"/>
          <p:cNvSpPr>
            <a:spLocks noGrp="1" noChangeArrowheads="1"/>
          </p:cNvSpPr>
          <p:nvPr>
            <p:ph type="title"/>
          </p:nvPr>
        </p:nvSpPr>
        <p:spPr>
          <a:xfrm>
            <a:off x="250825" y="227013"/>
            <a:ext cx="8480425" cy="762000"/>
          </a:xfrm>
        </p:spPr>
        <p:txBody>
          <a:bodyPr/>
          <a:lstStyle/>
          <a:p>
            <a:r>
              <a:rPr lang="en-US"/>
              <a:t> </a:t>
            </a:r>
          </a:p>
        </p:txBody>
      </p:sp>
      <p:sp>
        <p:nvSpPr>
          <p:cNvPr id="130051" name="Freeform 3"/>
          <p:cNvSpPr>
            <a:spLocks noEditPoints="1"/>
          </p:cNvSpPr>
          <p:nvPr/>
        </p:nvSpPr>
        <p:spPr bwMode="gray">
          <a:xfrm rot="-1358056">
            <a:off x="1042988" y="2565400"/>
            <a:ext cx="6853237" cy="2803525"/>
          </a:xfrm>
          <a:custGeom>
            <a:avLst/>
            <a:gdLst/>
            <a:ahLst/>
            <a:cxnLst>
              <a:cxn ang="0">
                <a:pos x="1692" y="12"/>
              </a:cxn>
              <a:cxn ang="0">
                <a:pos x="1234" y="74"/>
              </a:cxn>
              <a:cxn ang="0">
                <a:pos x="828" y="182"/>
              </a:cxn>
              <a:cxn ang="0">
                <a:pos x="486" y="330"/>
              </a:cxn>
              <a:cxn ang="0">
                <a:pos x="226" y="510"/>
              </a:cxn>
              <a:cxn ang="0">
                <a:pos x="58" y="718"/>
              </a:cxn>
              <a:cxn ang="0">
                <a:pos x="0" y="944"/>
              </a:cxn>
              <a:cxn ang="0">
                <a:pos x="58" y="1170"/>
              </a:cxn>
              <a:cxn ang="0">
                <a:pos x="226" y="1378"/>
              </a:cxn>
              <a:cxn ang="0">
                <a:pos x="486" y="1558"/>
              </a:cxn>
              <a:cxn ang="0">
                <a:pos x="828" y="1706"/>
              </a:cxn>
              <a:cxn ang="0">
                <a:pos x="1234" y="1814"/>
              </a:cxn>
              <a:cxn ang="0">
                <a:pos x="1692" y="1876"/>
              </a:cxn>
              <a:cxn ang="0">
                <a:pos x="2186" y="1884"/>
              </a:cxn>
              <a:cxn ang="0">
                <a:pos x="2658" y="1840"/>
              </a:cxn>
              <a:cxn ang="0">
                <a:pos x="3084" y="1746"/>
              </a:cxn>
              <a:cxn ang="0">
                <a:pos x="3448" y="1612"/>
              </a:cxn>
              <a:cxn ang="0">
                <a:pos x="3738" y="1442"/>
              </a:cxn>
              <a:cxn ang="0">
                <a:pos x="3938" y="1242"/>
              </a:cxn>
              <a:cxn ang="0">
                <a:pos x="4034" y="1022"/>
              </a:cxn>
              <a:cxn ang="0">
                <a:pos x="4014" y="790"/>
              </a:cxn>
              <a:cxn ang="0">
                <a:pos x="3882" y="576"/>
              </a:cxn>
              <a:cxn ang="0">
                <a:pos x="3650" y="386"/>
              </a:cxn>
              <a:cxn ang="0">
                <a:pos x="3334" y="228"/>
              </a:cxn>
              <a:cxn ang="0">
                <a:pos x="2948" y="106"/>
              </a:cxn>
              <a:cxn ang="0">
                <a:pos x="2506" y="28"/>
              </a:cxn>
              <a:cxn ang="0">
                <a:pos x="2020" y="0"/>
              </a:cxn>
              <a:cxn ang="0">
                <a:pos x="1606" y="1736"/>
              </a:cxn>
              <a:cxn ang="0">
                <a:pos x="1164" y="1678"/>
              </a:cxn>
              <a:cxn ang="0">
                <a:pos x="776" y="1576"/>
              </a:cxn>
              <a:cxn ang="0">
                <a:pos x="458" y="1436"/>
              </a:cxn>
              <a:cxn ang="0">
                <a:pos x="224" y="1266"/>
              </a:cxn>
              <a:cxn ang="0">
                <a:pos x="88" y="1074"/>
              </a:cxn>
              <a:cxn ang="0">
                <a:pos x="68" y="864"/>
              </a:cxn>
              <a:cxn ang="0">
                <a:pos x="166" y="664"/>
              </a:cxn>
              <a:cxn ang="0">
                <a:pos x="370" y="486"/>
              </a:cxn>
              <a:cxn ang="0">
                <a:pos x="662" y="336"/>
              </a:cxn>
              <a:cxn ang="0">
                <a:pos x="1028" y="222"/>
              </a:cxn>
              <a:cxn ang="0">
                <a:pos x="1454" y="148"/>
              </a:cxn>
              <a:cxn ang="0">
                <a:pos x="1922" y="120"/>
              </a:cxn>
              <a:cxn ang="0">
                <a:pos x="2392" y="148"/>
              </a:cxn>
              <a:cxn ang="0">
                <a:pos x="2818" y="222"/>
              </a:cxn>
              <a:cxn ang="0">
                <a:pos x="3184" y="336"/>
              </a:cxn>
              <a:cxn ang="0">
                <a:pos x="3476" y="486"/>
              </a:cxn>
              <a:cxn ang="0">
                <a:pos x="3680" y="664"/>
              </a:cxn>
              <a:cxn ang="0">
                <a:pos x="3778" y="864"/>
              </a:cxn>
              <a:cxn ang="0">
                <a:pos x="3758" y="1074"/>
              </a:cxn>
              <a:cxn ang="0">
                <a:pos x="3622" y="1266"/>
              </a:cxn>
              <a:cxn ang="0">
                <a:pos x="3388" y="1436"/>
              </a:cxn>
              <a:cxn ang="0">
                <a:pos x="3070" y="1576"/>
              </a:cxn>
              <a:cxn ang="0">
                <a:pos x="2682" y="1678"/>
              </a:cxn>
              <a:cxn ang="0">
                <a:pos x="2240" y="1736"/>
              </a:cxn>
            </a:cxnLst>
            <a:rect l="0" t="0" r="r" b="b"/>
            <a:pathLst>
              <a:path w="4040" h="1888">
                <a:moveTo>
                  <a:pt x="2020" y="0"/>
                </a:moveTo>
                <a:lnTo>
                  <a:pt x="1854" y="4"/>
                </a:lnTo>
                <a:lnTo>
                  <a:pt x="1692" y="12"/>
                </a:lnTo>
                <a:lnTo>
                  <a:pt x="1534" y="28"/>
                </a:lnTo>
                <a:lnTo>
                  <a:pt x="1382" y="48"/>
                </a:lnTo>
                <a:lnTo>
                  <a:pt x="1234" y="74"/>
                </a:lnTo>
                <a:lnTo>
                  <a:pt x="1092" y="106"/>
                </a:lnTo>
                <a:lnTo>
                  <a:pt x="956" y="142"/>
                </a:lnTo>
                <a:lnTo>
                  <a:pt x="828" y="182"/>
                </a:lnTo>
                <a:lnTo>
                  <a:pt x="706" y="228"/>
                </a:lnTo>
                <a:lnTo>
                  <a:pt x="592" y="276"/>
                </a:lnTo>
                <a:lnTo>
                  <a:pt x="486" y="330"/>
                </a:lnTo>
                <a:lnTo>
                  <a:pt x="390" y="386"/>
                </a:lnTo>
                <a:lnTo>
                  <a:pt x="302" y="446"/>
                </a:lnTo>
                <a:lnTo>
                  <a:pt x="226" y="510"/>
                </a:lnTo>
                <a:lnTo>
                  <a:pt x="158" y="576"/>
                </a:lnTo>
                <a:lnTo>
                  <a:pt x="102" y="646"/>
                </a:lnTo>
                <a:lnTo>
                  <a:pt x="58" y="718"/>
                </a:lnTo>
                <a:lnTo>
                  <a:pt x="26" y="790"/>
                </a:lnTo>
                <a:lnTo>
                  <a:pt x="6" y="866"/>
                </a:lnTo>
                <a:lnTo>
                  <a:pt x="0" y="944"/>
                </a:lnTo>
                <a:lnTo>
                  <a:pt x="6" y="1022"/>
                </a:lnTo>
                <a:lnTo>
                  <a:pt x="26" y="1098"/>
                </a:lnTo>
                <a:lnTo>
                  <a:pt x="58" y="1170"/>
                </a:lnTo>
                <a:lnTo>
                  <a:pt x="102" y="1242"/>
                </a:lnTo>
                <a:lnTo>
                  <a:pt x="158" y="1312"/>
                </a:lnTo>
                <a:lnTo>
                  <a:pt x="226" y="1378"/>
                </a:lnTo>
                <a:lnTo>
                  <a:pt x="302" y="1442"/>
                </a:lnTo>
                <a:lnTo>
                  <a:pt x="390" y="1502"/>
                </a:lnTo>
                <a:lnTo>
                  <a:pt x="486" y="1558"/>
                </a:lnTo>
                <a:lnTo>
                  <a:pt x="592" y="1612"/>
                </a:lnTo>
                <a:lnTo>
                  <a:pt x="706" y="1660"/>
                </a:lnTo>
                <a:lnTo>
                  <a:pt x="828" y="1706"/>
                </a:lnTo>
                <a:lnTo>
                  <a:pt x="956" y="1746"/>
                </a:lnTo>
                <a:lnTo>
                  <a:pt x="1092" y="1782"/>
                </a:lnTo>
                <a:lnTo>
                  <a:pt x="1234" y="1814"/>
                </a:lnTo>
                <a:lnTo>
                  <a:pt x="1382" y="1840"/>
                </a:lnTo>
                <a:lnTo>
                  <a:pt x="1534" y="1860"/>
                </a:lnTo>
                <a:lnTo>
                  <a:pt x="1692" y="1876"/>
                </a:lnTo>
                <a:lnTo>
                  <a:pt x="1854" y="1884"/>
                </a:lnTo>
                <a:lnTo>
                  <a:pt x="2020" y="1888"/>
                </a:lnTo>
                <a:lnTo>
                  <a:pt x="2186" y="1884"/>
                </a:lnTo>
                <a:lnTo>
                  <a:pt x="2348" y="1876"/>
                </a:lnTo>
                <a:lnTo>
                  <a:pt x="2506" y="1860"/>
                </a:lnTo>
                <a:lnTo>
                  <a:pt x="2658" y="1840"/>
                </a:lnTo>
                <a:lnTo>
                  <a:pt x="2806" y="1814"/>
                </a:lnTo>
                <a:lnTo>
                  <a:pt x="2948" y="1782"/>
                </a:lnTo>
                <a:lnTo>
                  <a:pt x="3084" y="1746"/>
                </a:lnTo>
                <a:lnTo>
                  <a:pt x="3212" y="1706"/>
                </a:lnTo>
                <a:lnTo>
                  <a:pt x="3334" y="1660"/>
                </a:lnTo>
                <a:lnTo>
                  <a:pt x="3448" y="1612"/>
                </a:lnTo>
                <a:lnTo>
                  <a:pt x="3554" y="1558"/>
                </a:lnTo>
                <a:lnTo>
                  <a:pt x="3650" y="1502"/>
                </a:lnTo>
                <a:lnTo>
                  <a:pt x="3738" y="1442"/>
                </a:lnTo>
                <a:lnTo>
                  <a:pt x="3814" y="1378"/>
                </a:lnTo>
                <a:lnTo>
                  <a:pt x="3882" y="1312"/>
                </a:lnTo>
                <a:lnTo>
                  <a:pt x="3938" y="1242"/>
                </a:lnTo>
                <a:lnTo>
                  <a:pt x="3982" y="1170"/>
                </a:lnTo>
                <a:lnTo>
                  <a:pt x="4014" y="1098"/>
                </a:lnTo>
                <a:lnTo>
                  <a:pt x="4034" y="1022"/>
                </a:lnTo>
                <a:lnTo>
                  <a:pt x="4040" y="944"/>
                </a:lnTo>
                <a:lnTo>
                  <a:pt x="4034" y="866"/>
                </a:lnTo>
                <a:lnTo>
                  <a:pt x="4014" y="790"/>
                </a:lnTo>
                <a:lnTo>
                  <a:pt x="3982" y="718"/>
                </a:lnTo>
                <a:lnTo>
                  <a:pt x="3938" y="646"/>
                </a:lnTo>
                <a:lnTo>
                  <a:pt x="3882" y="576"/>
                </a:lnTo>
                <a:lnTo>
                  <a:pt x="3814" y="510"/>
                </a:lnTo>
                <a:lnTo>
                  <a:pt x="3738" y="446"/>
                </a:lnTo>
                <a:lnTo>
                  <a:pt x="3650" y="386"/>
                </a:lnTo>
                <a:lnTo>
                  <a:pt x="3554" y="330"/>
                </a:lnTo>
                <a:lnTo>
                  <a:pt x="3448" y="276"/>
                </a:lnTo>
                <a:lnTo>
                  <a:pt x="3334" y="228"/>
                </a:lnTo>
                <a:lnTo>
                  <a:pt x="3212" y="182"/>
                </a:lnTo>
                <a:lnTo>
                  <a:pt x="3084" y="142"/>
                </a:lnTo>
                <a:lnTo>
                  <a:pt x="2948" y="106"/>
                </a:lnTo>
                <a:lnTo>
                  <a:pt x="2806" y="74"/>
                </a:lnTo>
                <a:lnTo>
                  <a:pt x="2658" y="48"/>
                </a:lnTo>
                <a:lnTo>
                  <a:pt x="2506" y="28"/>
                </a:lnTo>
                <a:lnTo>
                  <a:pt x="2348" y="12"/>
                </a:lnTo>
                <a:lnTo>
                  <a:pt x="2186" y="4"/>
                </a:lnTo>
                <a:lnTo>
                  <a:pt x="2020" y="0"/>
                </a:lnTo>
                <a:close/>
                <a:moveTo>
                  <a:pt x="1922" y="1748"/>
                </a:moveTo>
                <a:lnTo>
                  <a:pt x="1762" y="1746"/>
                </a:lnTo>
                <a:lnTo>
                  <a:pt x="1606" y="1736"/>
                </a:lnTo>
                <a:lnTo>
                  <a:pt x="1454" y="1722"/>
                </a:lnTo>
                <a:lnTo>
                  <a:pt x="1306" y="1702"/>
                </a:lnTo>
                <a:lnTo>
                  <a:pt x="1164" y="1678"/>
                </a:lnTo>
                <a:lnTo>
                  <a:pt x="1028" y="1648"/>
                </a:lnTo>
                <a:lnTo>
                  <a:pt x="898" y="1614"/>
                </a:lnTo>
                <a:lnTo>
                  <a:pt x="776" y="1576"/>
                </a:lnTo>
                <a:lnTo>
                  <a:pt x="662" y="1532"/>
                </a:lnTo>
                <a:lnTo>
                  <a:pt x="554" y="1486"/>
                </a:lnTo>
                <a:lnTo>
                  <a:pt x="458" y="1436"/>
                </a:lnTo>
                <a:lnTo>
                  <a:pt x="370" y="1382"/>
                </a:lnTo>
                <a:lnTo>
                  <a:pt x="292" y="1326"/>
                </a:lnTo>
                <a:lnTo>
                  <a:pt x="224" y="1266"/>
                </a:lnTo>
                <a:lnTo>
                  <a:pt x="166" y="1204"/>
                </a:lnTo>
                <a:lnTo>
                  <a:pt x="122" y="1140"/>
                </a:lnTo>
                <a:lnTo>
                  <a:pt x="88" y="1074"/>
                </a:lnTo>
                <a:lnTo>
                  <a:pt x="68" y="1004"/>
                </a:lnTo>
                <a:lnTo>
                  <a:pt x="62" y="934"/>
                </a:lnTo>
                <a:lnTo>
                  <a:pt x="68" y="864"/>
                </a:lnTo>
                <a:lnTo>
                  <a:pt x="88" y="796"/>
                </a:lnTo>
                <a:lnTo>
                  <a:pt x="122" y="730"/>
                </a:lnTo>
                <a:lnTo>
                  <a:pt x="166" y="664"/>
                </a:lnTo>
                <a:lnTo>
                  <a:pt x="224" y="602"/>
                </a:lnTo>
                <a:lnTo>
                  <a:pt x="292" y="544"/>
                </a:lnTo>
                <a:lnTo>
                  <a:pt x="370" y="486"/>
                </a:lnTo>
                <a:lnTo>
                  <a:pt x="458" y="434"/>
                </a:lnTo>
                <a:lnTo>
                  <a:pt x="554" y="382"/>
                </a:lnTo>
                <a:lnTo>
                  <a:pt x="662" y="336"/>
                </a:lnTo>
                <a:lnTo>
                  <a:pt x="776" y="294"/>
                </a:lnTo>
                <a:lnTo>
                  <a:pt x="898" y="256"/>
                </a:lnTo>
                <a:lnTo>
                  <a:pt x="1028" y="222"/>
                </a:lnTo>
                <a:lnTo>
                  <a:pt x="1164" y="192"/>
                </a:lnTo>
                <a:lnTo>
                  <a:pt x="1306" y="166"/>
                </a:lnTo>
                <a:lnTo>
                  <a:pt x="1454" y="148"/>
                </a:lnTo>
                <a:lnTo>
                  <a:pt x="1606" y="132"/>
                </a:lnTo>
                <a:lnTo>
                  <a:pt x="1762" y="124"/>
                </a:lnTo>
                <a:lnTo>
                  <a:pt x="1922" y="120"/>
                </a:lnTo>
                <a:lnTo>
                  <a:pt x="2084" y="124"/>
                </a:lnTo>
                <a:lnTo>
                  <a:pt x="2240" y="132"/>
                </a:lnTo>
                <a:lnTo>
                  <a:pt x="2392" y="148"/>
                </a:lnTo>
                <a:lnTo>
                  <a:pt x="2540" y="166"/>
                </a:lnTo>
                <a:lnTo>
                  <a:pt x="2682" y="192"/>
                </a:lnTo>
                <a:lnTo>
                  <a:pt x="2818" y="222"/>
                </a:lnTo>
                <a:lnTo>
                  <a:pt x="2948" y="256"/>
                </a:lnTo>
                <a:lnTo>
                  <a:pt x="3070" y="294"/>
                </a:lnTo>
                <a:lnTo>
                  <a:pt x="3184" y="336"/>
                </a:lnTo>
                <a:lnTo>
                  <a:pt x="3292" y="382"/>
                </a:lnTo>
                <a:lnTo>
                  <a:pt x="3388" y="434"/>
                </a:lnTo>
                <a:lnTo>
                  <a:pt x="3476" y="486"/>
                </a:lnTo>
                <a:lnTo>
                  <a:pt x="3554" y="544"/>
                </a:lnTo>
                <a:lnTo>
                  <a:pt x="3622" y="602"/>
                </a:lnTo>
                <a:lnTo>
                  <a:pt x="3680" y="664"/>
                </a:lnTo>
                <a:lnTo>
                  <a:pt x="3724" y="730"/>
                </a:lnTo>
                <a:lnTo>
                  <a:pt x="3758" y="796"/>
                </a:lnTo>
                <a:lnTo>
                  <a:pt x="3778" y="864"/>
                </a:lnTo>
                <a:lnTo>
                  <a:pt x="3784" y="934"/>
                </a:lnTo>
                <a:lnTo>
                  <a:pt x="3778" y="1004"/>
                </a:lnTo>
                <a:lnTo>
                  <a:pt x="3758" y="1074"/>
                </a:lnTo>
                <a:lnTo>
                  <a:pt x="3724" y="1140"/>
                </a:lnTo>
                <a:lnTo>
                  <a:pt x="3680" y="1204"/>
                </a:lnTo>
                <a:lnTo>
                  <a:pt x="3622" y="1266"/>
                </a:lnTo>
                <a:lnTo>
                  <a:pt x="3554" y="1326"/>
                </a:lnTo>
                <a:lnTo>
                  <a:pt x="3476" y="1382"/>
                </a:lnTo>
                <a:lnTo>
                  <a:pt x="3388" y="1436"/>
                </a:lnTo>
                <a:lnTo>
                  <a:pt x="3292" y="1486"/>
                </a:lnTo>
                <a:lnTo>
                  <a:pt x="3184" y="1532"/>
                </a:lnTo>
                <a:lnTo>
                  <a:pt x="3070" y="1576"/>
                </a:lnTo>
                <a:lnTo>
                  <a:pt x="2948" y="1614"/>
                </a:lnTo>
                <a:lnTo>
                  <a:pt x="2818" y="1648"/>
                </a:lnTo>
                <a:lnTo>
                  <a:pt x="2682" y="1678"/>
                </a:lnTo>
                <a:lnTo>
                  <a:pt x="2540" y="1702"/>
                </a:lnTo>
                <a:lnTo>
                  <a:pt x="2392" y="1722"/>
                </a:lnTo>
                <a:lnTo>
                  <a:pt x="2240" y="1736"/>
                </a:lnTo>
                <a:lnTo>
                  <a:pt x="2084" y="1746"/>
                </a:lnTo>
                <a:lnTo>
                  <a:pt x="1922" y="1748"/>
                </a:lnTo>
                <a:close/>
              </a:path>
            </a:pathLst>
          </a:custGeom>
          <a:gradFill rotWithShape="1">
            <a:gsLst>
              <a:gs pos="0">
                <a:schemeClr val="bg2">
                  <a:gamma/>
                  <a:tint val="21176"/>
                  <a:invGamma/>
                </a:schemeClr>
              </a:gs>
              <a:gs pos="100000">
                <a:schemeClr val="bg2"/>
              </a:gs>
            </a:gsLst>
            <a:lin ang="0" scaled="1"/>
          </a:gra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30053" name="Oval 5"/>
          <p:cNvSpPr>
            <a:spLocks noChangeArrowheads="1"/>
          </p:cNvSpPr>
          <p:nvPr/>
        </p:nvSpPr>
        <p:spPr bwMode="gray">
          <a:xfrm>
            <a:off x="179388" y="1916113"/>
            <a:ext cx="3384550" cy="1511300"/>
          </a:xfrm>
          <a:prstGeom prst="ellipse">
            <a:avLst/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shade val="31373"/>
                  <a:invGamma/>
                </a:schemeClr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  <a:headEnd/>
            <a:tailEnd/>
          </a:ln>
          <a:effectLst>
            <a:prstShdw prst="shdw12" dist="76200" dir="10800000">
              <a:schemeClr val="bg2">
                <a:alpha val="50000"/>
              </a:schemeClr>
            </a:prstShdw>
          </a:effectLst>
        </p:spPr>
        <p:txBody>
          <a:bodyPr wrap="none" anchor="ctr"/>
          <a:lstStyle/>
          <a:p>
            <a:pPr algn="ctr"/>
            <a:endParaRPr lang="ru-RU">
              <a:solidFill>
                <a:schemeClr val="bg1"/>
              </a:solidFill>
            </a:endParaRPr>
          </a:p>
        </p:txBody>
      </p:sp>
      <p:sp>
        <p:nvSpPr>
          <p:cNvPr id="130055" name="Oval 7"/>
          <p:cNvSpPr>
            <a:spLocks noChangeArrowheads="1"/>
          </p:cNvSpPr>
          <p:nvPr/>
        </p:nvSpPr>
        <p:spPr bwMode="gray">
          <a:xfrm>
            <a:off x="2771775" y="4868863"/>
            <a:ext cx="3816350" cy="1800225"/>
          </a:xfrm>
          <a:prstGeom prst="ellipse">
            <a:avLst/>
          </a:prstGeom>
          <a:gradFill rotWithShape="1">
            <a:gsLst>
              <a:gs pos="0">
                <a:schemeClr val="hlink"/>
              </a:gs>
              <a:gs pos="100000">
                <a:schemeClr val="hlink">
                  <a:gamma/>
                  <a:shade val="46275"/>
                  <a:invGamma/>
                </a:schemeClr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  <a:headEnd/>
            <a:tailEnd/>
          </a:ln>
          <a:effectLst>
            <a:prstShdw prst="shdw12" dist="76200" dir="10800000">
              <a:schemeClr val="bg2">
                <a:alpha val="50000"/>
              </a:schemeClr>
            </a:prstShdw>
          </a:effectLst>
        </p:spPr>
        <p:txBody>
          <a:bodyPr wrap="none" anchor="ctr"/>
          <a:lstStyle/>
          <a:p>
            <a:pPr algn="ctr"/>
            <a:endParaRPr lang="ru-RU">
              <a:solidFill>
                <a:schemeClr val="bg1"/>
              </a:solidFill>
            </a:endParaRPr>
          </a:p>
        </p:txBody>
      </p:sp>
      <p:sp>
        <p:nvSpPr>
          <p:cNvPr id="130056" name="Oval 8"/>
          <p:cNvSpPr>
            <a:spLocks noChangeArrowheads="1"/>
          </p:cNvSpPr>
          <p:nvPr/>
        </p:nvSpPr>
        <p:spPr bwMode="gray">
          <a:xfrm>
            <a:off x="2268538" y="692150"/>
            <a:ext cx="3744912" cy="1412875"/>
          </a:xfrm>
          <a:prstGeom prst="ellipse">
            <a:avLst/>
          </a:prstGeom>
          <a:gradFill rotWithShape="1">
            <a:gsLst>
              <a:gs pos="0">
                <a:schemeClr val="folHlink"/>
              </a:gs>
              <a:gs pos="100000">
                <a:schemeClr val="folHlink">
                  <a:gamma/>
                  <a:shade val="34510"/>
                  <a:invGamma/>
                </a:schemeClr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  <a:headEnd/>
            <a:tailEnd/>
          </a:ln>
          <a:effectLst>
            <a:prstShdw prst="shdw12" dist="76200" dir="10800000">
              <a:schemeClr val="bg2">
                <a:alpha val="50000"/>
              </a:schemeClr>
            </a:prstShdw>
          </a:effectLst>
        </p:spPr>
        <p:txBody>
          <a:bodyPr wrap="none" anchor="ctr"/>
          <a:lstStyle/>
          <a:p>
            <a:pPr algn="ctr"/>
            <a:endParaRPr lang="ru-RU">
              <a:solidFill>
                <a:schemeClr val="bg1"/>
              </a:solidFill>
            </a:endParaRPr>
          </a:p>
        </p:txBody>
      </p:sp>
      <p:sp>
        <p:nvSpPr>
          <p:cNvPr id="130057" name="Text Box 9"/>
          <p:cNvSpPr txBox="1">
            <a:spLocks noChangeArrowheads="1"/>
          </p:cNvSpPr>
          <p:nvPr/>
        </p:nvSpPr>
        <p:spPr bwMode="gray">
          <a:xfrm>
            <a:off x="2627313" y="981075"/>
            <a:ext cx="295275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/>
            <a:r>
              <a:rPr lang="ru-RU" sz="20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Патриотическое воспитание</a:t>
            </a:r>
            <a:endParaRPr lang="en-US" sz="2000" b="1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30058" name="Text Box 10"/>
          <p:cNvSpPr txBox="1">
            <a:spLocks noChangeArrowheads="1"/>
          </p:cNvSpPr>
          <p:nvPr/>
        </p:nvSpPr>
        <p:spPr bwMode="gray">
          <a:xfrm>
            <a:off x="6011863" y="1844675"/>
            <a:ext cx="313213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/>
            <a:endParaRPr lang="en-US" sz="2400" b="1">
              <a:solidFill>
                <a:schemeClr val="bg1"/>
              </a:solidFill>
            </a:endParaRPr>
          </a:p>
        </p:txBody>
      </p:sp>
      <p:sp>
        <p:nvSpPr>
          <p:cNvPr id="130059" name="Text Box 11"/>
          <p:cNvSpPr txBox="1">
            <a:spLocks noChangeArrowheads="1"/>
          </p:cNvSpPr>
          <p:nvPr/>
        </p:nvSpPr>
        <p:spPr bwMode="gray">
          <a:xfrm>
            <a:off x="323850" y="2133600"/>
            <a:ext cx="3146425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/>
            <a:r>
              <a:rPr lang="ru-RU" sz="20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Нравственное воспитание</a:t>
            </a:r>
          </a:p>
          <a:p>
            <a:pPr algn="ctr" eaLnBrk="0" hangingPunct="0"/>
            <a:r>
              <a:rPr lang="ru-RU" sz="20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молодёжи</a:t>
            </a:r>
            <a:endParaRPr lang="en-US" sz="2000" b="1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30062" name="Text Box 14"/>
          <p:cNvSpPr txBox="1">
            <a:spLocks noChangeArrowheads="1"/>
          </p:cNvSpPr>
          <p:nvPr/>
        </p:nvSpPr>
        <p:spPr bwMode="auto">
          <a:xfrm rot="11253831" flipV="1">
            <a:off x="3924300" y="5635625"/>
            <a:ext cx="38877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en-US" sz="2400" b="1">
              <a:solidFill>
                <a:schemeClr val="bg1"/>
              </a:solidFill>
            </a:endParaRPr>
          </a:p>
        </p:txBody>
      </p:sp>
      <p:sp>
        <p:nvSpPr>
          <p:cNvPr id="130063" name="Rectangle 15"/>
          <p:cNvSpPr>
            <a:spLocks noChangeArrowheads="1"/>
          </p:cNvSpPr>
          <p:nvPr/>
        </p:nvSpPr>
        <p:spPr bwMode="auto">
          <a:xfrm>
            <a:off x="2771775" y="2781300"/>
            <a:ext cx="3313113" cy="2563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600" b="1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Функции казачества НПР</a:t>
            </a:r>
          </a:p>
          <a:p>
            <a:pPr algn="ctr">
              <a:spcBef>
                <a:spcPct val="50000"/>
              </a:spcBef>
            </a:pPr>
            <a:endParaRPr lang="en-US" sz="3600" b="1">
              <a:solidFill>
                <a:srgbClr val="FF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30064" name="Text Box 16"/>
          <p:cNvSpPr txBox="1">
            <a:spLocks noChangeArrowheads="1"/>
          </p:cNvSpPr>
          <p:nvPr/>
        </p:nvSpPr>
        <p:spPr bwMode="auto">
          <a:xfrm>
            <a:off x="250825" y="692150"/>
            <a:ext cx="34909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sz="2400" b="1">
              <a:solidFill>
                <a:schemeClr val="bg1"/>
              </a:solidFill>
            </a:endParaRPr>
          </a:p>
        </p:txBody>
      </p:sp>
      <p:sp>
        <p:nvSpPr>
          <p:cNvPr id="130065" name="Oval 17"/>
          <p:cNvSpPr>
            <a:spLocks noChangeArrowheads="1"/>
          </p:cNvSpPr>
          <p:nvPr/>
        </p:nvSpPr>
        <p:spPr bwMode="gray">
          <a:xfrm>
            <a:off x="5256213" y="1557338"/>
            <a:ext cx="3887787" cy="1682750"/>
          </a:xfrm>
          <a:prstGeom prst="ellipse">
            <a:avLst/>
          </a:prstGeom>
          <a:gradFill rotWithShape="1">
            <a:gsLst>
              <a:gs pos="0">
                <a:schemeClr val="hlink"/>
              </a:gs>
              <a:gs pos="100000">
                <a:schemeClr val="hlink">
                  <a:gamma/>
                  <a:shade val="46275"/>
                  <a:invGamma/>
                </a:schemeClr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  <a:headEnd/>
            <a:tailEnd/>
          </a:ln>
          <a:effectLst>
            <a:prstShdw prst="shdw12" dist="76200" dir="10800000">
              <a:schemeClr val="bg2">
                <a:alpha val="50000"/>
              </a:schemeClr>
            </a:prstShdw>
          </a:effectLst>
        </p:spPr>
        <p:txBody>
          <a:bodyPr wrap="none" anchor="ctr"/>
          <a:lstStyle/>
          <a:p>
            <a:pPr algn="ctr"/>
            <a:endParaRPr lang="ru-RU">
              <a:solidFill>
                <a:schemeClr val="bg1"/>
              </a:solidFill>
            </a:endParaRPr>
          </a:p>
        </p:txBody>
      </p:sp>
      <p:sp>
        <p:nvSpPr>
          <p:cNvPr id="130067" name="Oval 19"/>
          <p:cNvSpPr>
            <a:spLocks noChangeArrowheads="1"/>
          </p:cNvSpPr>
          <p:nvPr/>
        </p:nvSpPr>
        <p:spPr bwMode="gray">
          <a:xfrm>
            <a:off x="5219700" y="3500438"/>
            <a:ext cx="3924300" cy="1773237"/>
          </a:xfrm>
          <a:prstGeom prst="ellipse">
            <a:avLst/>
          </a:prstGeom>
          <a:gradFill rotWithShape="1">
            <a:gsLst>
              <a:gs pos="0">
                <a:schemeClr val="folHlink"/>
              </a:gs>
              <a:gs pos="100000">
                <a:schemeClr val="folHlink">
                  <a:gamma/>
                  <a:shade val="34510"/>
                  <a:invGamma/>
                </a:schemeClr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  <a:headEnd/>
            <a:tailEnd/>
          </a:ln>
          <a:effectLst>
            <a:prstShdw prst="shdw12" dist="76200" dir="10800000">
              <a:schemeClr val="bg2">
                <a:alpha val="50000"/>
              </a:schemeClr>
            </a:prstShdw>
          </a:effectLst>
        </p:spPr>
        <p:txBody>
          <a:bodyPr wrap="none" anchor="ctr"/>
          <a:lstStyle/>
          <a:p>
            <a:pPr algn="ctr"/>
            <a:endParaRPr lang="ru-RU">
              <a:solidFill>
                <a:schemeClr val="bg1"/>
              </a:solidFill>
            </a:endParaRPr>
          </a:p>
        </p:txBody>
      </p:sp>
      <p:sp>
        <p:nvSpPr>
          <p:cNvPr id="130069" name="Oval 21"/>
          <p:cNvSpPr>
            <a:spLocks noChangeArrowheads="1"/>
          </p:cNvSpPr>
          <p:nvPr/>
        </p:nvSpPr>
        <p:spPr bwMode="gray">
          <a:xfrm>
            <a:off x="250825" y="3500438"/>
            <a:ext cx="3351213" cy="1871662"/>
          </a:xfrm>
          <a:prstGeom prst="ellipse">
            <a:avLst/>
          </a:pr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shade val="35686"/>
                  <a:invGamma/>
                </a:schemeClr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  <a:headEnd/>
            <a:tailEnd/>
          </a:ln>
          <a:effectLst>
            <a:prstShdw prst="shdw12" dist="76200" dir="10800000">
              <a:schemeClr val="bg2">
                <a:alpha val="50000"/>
              </a:schemeClr>
            </a:prstShdw>
          </a:effectLst>
        </p:spPr>
        <p:txBody>
          <a:bodyPr wrap="none" anchor="ctr"/>
          <a:lstStyle/>
          <a:p>
            <a:pPr algn="ctr"/>
            <a:endParaRPr lang="ru-RU">
              <a:solidFill>
                <a:schemeClr val="bg1"/>
              </a:solidFill>
            </a:endParaRPr>
          </a:p>
        </p:txBody>
      </p:sp>
      <p:sp>
        <p:nvSpPr>
          <p:cNvPr id="130070" name="Text Box 22"/>
          <p:cNvSpPr txBox="1">
            <a:spLocks noChangeArrowheads="1"/>
          </p:cNvSpPr>
          <p:nvPr/>
        </p:nvSpPr>
        <p:spPr bwMode="gray">
          <a:xfrm rot="10853228" flipV="1">
            <a:off x="755650" y="3789363"/>
            <a:ext cx="259080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/>
            <a:r>
              <a:rPr lang="ru-RU" sz="20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Поддержание правопорядка  в городе</a:t>
            </a:r>
            <a:endParaRPr lang="en-US" sz="2000" b="1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30071" name="Rectangle 23"/>
          <p:cNvSpPr>
            <a:spLocks noChangeArrowheads="1"/>
          </p:cNvSpPr>
          <p:nvPr/>
        </p:nvSpPr>
        <p:spPr bwMode="auto">
          <a:xfrm>
            <a:off x="3059113" y="5300663"/>
            <a:ext cx="3097212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20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Помощь социально незащищённым слоям населения</a:t>
            </a:r>
          </a:p>
        </p:txBody>
      </p:sp>
      <p:sp>
        <p:nvSpPr>
          <p:cNvPr id="130072" name="Rectangle 24"/>
          <p:cNvSpPr>
            <a:spLocks noChangeArrowheads="1"/>
          </p:cNvSpPr>
          <p:nvPr/>
        </p:nvSpPr>
        <p:spPr bwMode="auto">
          <a:xfrm>
            <a:off x="5724525" y="1916113"/>
            <a:ext cx="2881313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20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Помощь жителям Донбасса</a:t>
            </a:r>
          </a:p>
        </p:txBody>
      </p:sp>
      <p:sp>
        <p:nvSpPr>
          <p:cNvPr id="130073" name="Rectangle 25"/>
          <p:cNvSpPr>
            <a:spLocks noChangeArrowheads="1"/>
          </p:cNvSpPr>
          <p:nvPr/>
        </p:nvSpPr>
        <p:spPr bwMode="auto">
          <a:xfrm>
            <a:off x="5770563" y="3716338"/>
            <a:ext cx="3373437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20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Помощь регионам, пострадавшим от стихийных бедствий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476250"/>
            <a:ext cx="9144000" cy="288925"/>
          </a:xfrm>
        </p:spPr>
        <p:txBody>
          <a:bodyPr/>
          <a:lstStyle/>
          <a:p>
            <a:r>
              <a:rPr lang="ru-RU" sz="2800" b="1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Норильское казачество в помощи другим регионам</a:t>
            </a:r>
          </a:p>
        </p:txBody>
      </p:sp>
      <p:pic>
        <p:nvPicPr>
          <p:cNvPr id="90119" name="Picture 7" descr="Норильские казаки отправили 5 тонн гуманитарного груза в Донецк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50825" y="1196975"/>
            <a:ext cx="8642350" cy="4878388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561975"/>
          </a:xfrm>
        </p:spPr>
        <p:txBody>
          <a:bodyPr/>
          <a:lstStyle/>
          <a:p>
            <a:r>
              <a:rPr lang="ru-RU" sz="3200" b="1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Казачество НПР</a:t>
            </a:r>
            <a:r>
              <a:rPr lang="ru-RU" sz="2400" b="1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.</a:t>
            </a:r>
            <a:r>
              <a:rPr lang="ru-RU" sz="3200" b="1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Верстание в казаки</a:t>
            </a:r>
            <a:r>
              <a:rPr lang="ru-RU" sz="2400" b="1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.</a:t>
            </a:r>
            <a:r>
              <a:rPr lang="ru-RU" sz="3600" b="1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</a:p>
        </p:txBody>
      </p:sp>
      <p:pic>
        <p:nvPicPr>
          <p:cNvPr id="92167" name="Picture 7" descr="Казачий круг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50825" y="836613"/>
            <a:ext cx="4537075" cy="2995612"/>
          </a:xfrm>
          <a:noFill/>
          <a:ln/>
        </p:spPr>
      </p:pic>
      <p:pic>
        <p:nvPicPr>
          <p:cNvPr id="92171" name="Picture 11" descr="DSCF1660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1125538"/>
            <a:ext cx="4159250" cy="554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173" name="Picture 13" descr="Казачий круг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188" y="3068638"/>
            <a:ext cx="2700337" cy="3789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490537"/>
          </a:xfrm>
        </p:spPr>
        <p:txBody>
          <a:bodyPr/>
          <a:lstStyle/>
          <a:p>
            <a:r>
              <a:rPr lang="ru-RU" sz="2800" b="1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Казачество НПР</a:t>
            </a:r>
            <a:r>
              <a:rPr lang="ru-RU" sz="2400" b="1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.</a:t>
            </a:r>
            <a:r>
              <a:rPr lang="ru-RU" sz="2800" b="1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Верстание в казаки</a:t>
            </a:r>
            <a:r>
              <a:rPr lang="ru-RU" sz="2400" b="1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.</a:t>
            </a:r>
          </a:p>
        </p:txBody>
      </p:sp>
      <p:pic>
        <p:nvPicPr>
          <p:cNvPr id="98311" name="Picture 7" descr="Казачий круг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50825" y="765175"/>
            <a:ext cx="3816350" cy="5688013"/>
          </a:xfrm>
          <a:noFill/>
          <a:ln/>
        </p:spPr>
      </p:pic>
      <p:sp>
        <p:nvSpPr>
          <p:cNvPr id="98312" name="Rectangle 8"/>
          <p:cNvSpPr>
            <a:spLocks noChangeArrowheads="1"/>
          </p:cNvSpPr>
          <p:nvPr/>
        </p:nvSpPr>
        <p:spPr bwMode="auto">
          <a:xfrm>
            <a:off x="4140200" y="908050"/>
            <a:ext cx="2016125" cy="2536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ru-RU" sz="1600" b="1"/>
              <a:t>Известная горожанка — руководитель ансамбля «Казачок»</a:t>
            </a:r>
            <a:r>
              <a:rPr lang="ru-RU" sz="1600"/>
              <a:t> </a:t>
            </a:r>
            <a:r>
              <a:rPr lang="ru-RU" sz="1600" b="1"/>
              <a:t>Валерия Диденко с сыновьями  Андреем, Георгием и Валерием.</a:t>
            </a:r>
          </a:p>
        </p:txBody>
      </p:sp>
      <p:pic>
        <p:nvPicPr>
          <p:cNvPr id="98313" name="Picture 9" descr="Казачий круг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34113" y="765175"/>
            <a:ext cx="2570162" cy="3816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8314" name="Rectangle 10"/>
          <p:cNvSpPr>
            <a:spLocks noChangeArrowheads="1"/>
          </p:cNvSpPr>
          <p:nvPr/>
        </p:nvSpPr>
        <p:spPr bwMode="auto">
          <a:xfrm>
            <a:off x="5076825" y="4652963"/>
            <a:ext cx="3851275" cy="204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1600" b="1"/>
              <a:t>Анна Лащева, потомственная кубанская казачка. Ее дед и прадеды жили на Кубани, в Отрадненском районе. По признанию Анны, это событие еще больше сблизило ее с предками и стало толчком для дальнейшего изучения традиций казачества.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06437"/>
          </a:xfrm>
        </p:spPr>
        <p:txBody>
          <a:bodyPr/>
          <a:lstStyle/>
          <a:p>
            <a:r>
              <a:rPr lang="ru-RU" sz="2800" b="1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Казачество НПР</a:t>
            </a:r>
            <a:r>
              <a:rPr lang="ru-RU" sz="2400" b="1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.</a:t>
            </a:r>
            <a:r>
              <a:rPr lang="ru-RU" sz="2800" b="1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Форма одежды</a:t>
            </a:r>
            <a:r>
              <a:rPr lang="ru-RU" sz="2400" b="1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,</a:t>
            </a:r>
            <a:r>
              <a:rPr lang="ru-RU" sz="2800" b="1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религия</a:t>
            </a:r>
            <a:r>
              <a:rPr lang="ru-RU" sz="2400" b="1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.</a:t>
            </a:r>
          </a:p>
        </p:txBody>
      </p:sp>
      <p:pic>
        <p:nvPicPr>
          <p:cNvPr id="108548" name="Picture 4" descr="одежда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750" y="1052513"/>
            <a:ext cx="3773488" cy="2963862"/>
          </a:xfrm>
          <a:prstGeom prst="rect">
            <a:avLst/>
          </a:prstGeom>
          <a:noFill/>
        </p:spPr>
      </p:pic>
      <p:pic>
        <p:nvPicPr>
          <p:cNvPr id="108549" name="Picture 5" descr="куб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7900" y="1052513"/>
            <a:ext cx="3849688" cy="2887662"/>
          </a:xfrm>
          <a:prstGeom prst="rect">
            <a:avLst/>
          </a:prstGeom>
          <a:noFill/>
        </p:spPr>
      </p:pic>
      <p:pic>
        <p:nvPicPr>
          <p:cNvPr id="108550" name="Picture 6" descr="одеж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51275" y="3357563"/>
            <a:ext cx="4176713" cy="32797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260350"/>
            <a:ext cx="8229600" cy="504825"/>
          </a:xfrm>
        </p:spPr>
        <p:txBody>
          <a:bodyPr/>
          <a:lstStyle/>
          <a:p>
            <a:r>
              <a:rPr lang="ru-RU" sz="2800" b="1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Казачество НПР</a:t>
            </a:r>
            <a:r>
              <a:rPr lang="ru-RU" sz="2400" b="1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.</a:t>
            </a:r>
            <a:r>
              <a:rPr lang="ru-RU" sz="2800" b="1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Форма одежды</a:t>
            </a:r>
            <a:r>
              <a:rPr lang="ru-RU" sz="2000" b="1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,</a:t>
            </a:r>
            <a:r>
              <a:rPr lang="ru-RU" sz="2800" b="1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религия</a:t>
            </a:r>
            <a:r>
              <a:rPr lang="ru-RU" sz="2400" b="1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.</a:t>
            </a:r>
          </a:p>
        </p:txBody>
      </p:sp>
      <p:pic>
        <p:nvPicPr>
          <p:cNvPr id="80904" name="Picture 8" descr="DSCF1659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575175" y="981075"/>
            <a:ext cx="4213225" cy="5616575"/>
          </a:xfrm>
        </p:spPr>
      </p:pic>
      <p:pic>
        <p:nvPicPr>
          <p:cNvPr id="80907" name="Picture 11" descr="стена"/>
          <p:cNvPicPr>
            <a:picLocks noGrp="1" noChangeAspect="1" noChangeArrowheads="1"/>
          </p:cNvPicPr>
          <p:nvPr>
            <p:ph type="body" sz="half"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50825" y="836613"/>
            <a:ext cx="4038600" cy="3028950"/>
          </a:xfrm>
          <a:noFill/>
          <a:ln/>
        </p:spPr>
      </p:pic>
      <p:pic>
        <p:nvPicPr>
          <p:cNvPr id="80908" name="Picture 12" descr="дверь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1550" y="2852738"/>
            <a:ext cx="2884488" cy="3889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4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346075"/>
          </a:xfrm>
        </p:spPr>
        <p:txBody>
          <a:bodyPr/>
          <a:lstStyle/>
          <a:p>
            <a:endParaRPr lang="ru-RU" sz="4000"/>
          </a:p>
        </p:txBody>
      </p:sp>
      <p:pic>
        <p:nvPicPr>
          <p:cNvPr id="138243" name="Picture 3" descr="казаки.jpg"/>
          <p:cNvPicPr>
            <a:picLocks noChangeAspect="1" noChangeArrowheads="1"/>
          </p:cNvPicPr>
          <p:nvPr/>
        </p:nvPicPr>
        <p:blipFill>
          <a:blip r:embed="rId2" cstate="print">
            <a:lum bright="70000" contrast="-70000"/>
          </a:blip>
          <a:srcRect/>
          <a:stretch>
            <a:fillRect/>
          </a:stretch>
        </p:blipFill>
        <p:spPr bwMode="auto">
          <a:xfrm>
            <a:off x="250825" y="1341438"/>
            <a:ext cx="8569325" cy="4537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8244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457200" y="692150"/>
            <a:ext cx="8229600" cy="5434013"/>
          </a:xfrm>
          <a:noFill/>
          <a:ln/>
        </p:spPr>
        <p:txBody>
          <a:bodyPr/>
          <a:lstStyle/>
          <a:p>
            <a:pPr lvl="1">
              <a:lnSpc>
                <a:spcPct val="90000"/>
              </a:lnSpc>
              <a:spcBef>
                <a:spcPct val="0"/>
              </a:spcBef>
              <a:buSzPts val="2800"/>
              <a:buFontTx/>
              <a:buNone/>
            </a:pPr>
            <a:r>
              <a:rPr lang="ru-RU" sz="2400"/>
              <a:t>   </a:t>
            </a:r>
            <a:r>
              <a:rPr lang="ru-RU" b="1" i="1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Пришли к выводу</a:t>
            </a:r>
            <a:r>
              <a:rPr lang="ru-RU" b="1">
                <a:solidFill>
                  <a:srgbClr val="0000CC"/>
                </a:solidFill>
              </a:rPr>
              <a:t> –  казачество НПР, содействуя городским структурам, помогает в нравственном и патриотическом воспитании молодёжи, поддерживает правопорядок в городе. Помогает старикам и людям, попавшим в сложную жизненную ситуацию. Казаки сохраняют и развивают историческое достояние казачества, накапливают положительный опыт. В настоящее время казачьи объединения стали составной и неотъемлемой частью гражданского социума НПР.</a:t>
            </a:r>
          </a:p>
          <a:p>
            <a:pPr>
              <a:lnSpc>
                <a:spcPct val="90000"/>
              </a:lnSpc>
              <a:spcBef>
                <a:spcPct val="0"/>
              </a:spcBef>
              <a:buFontTx/>
              <a:buNone/>
            </a:pPr>
            <a:endParaRPr lang="ru-RU" sz="2800" b="1">
              <a:solidFill>
                <a:srgbClr val="0000C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94" name="Rectangle 2"/>
          <p:cNvSpPr>
            <a:spLocks noGrp="1" noChangeArrowheads="1"/>
          </p:cNvSpPr>
          <p:nvPr>
            <p:ph type="title"/>
          </p:nvPr>
        </p:nvSpPr>
        <p:spPr>
          <a:xfrm>
            <a:off x="539750" y="0"/>
            <a:ext cx="8191500" cy="989013"/>
          </a:xfrm>
        </p:spPr>
        <p:txBody>
          <a:bodyPr/>
          <a:lstStyle/>
          <a:p>
            <a:r>
              <a:rPr lang="ru-RU" sz="3600" b="1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ru-RU" sz="3600" b="1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ru-RU" sz="3600" b="1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ru-RU" sz="3600" b="1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ru-RU" sz="3600" b="1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Заключение</a:t>
            </a:r>
            <a:br>
              <a:rPr lang="ru-RU" sz="3600" b="1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ru-RU" sz="2400" b="1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В ходе исследования </a:t>
            </a:r>
            <a:r>
              <a:rPr lang="ru-RU" sz="2400" b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удалось</a:t>
            </a:r>
            <a:r>
              <a:rPr lang="ru-RU" sz="2400" b="1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:</a:t>
            </a:r>
            <a:r>
              <a:rPr lang="ru-RU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br>
              <a:rPr lang="ru-RU" b="1" dirty="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endParaRPr lang="en-US" b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36197" name="AutoShape 5"/>
          <p:cNvSpPr>
            <a:spLocks noChangeArrowheads="1"/>
          </p:cNvSpPr>
          <p:nvPr/>
        </p:nvSpPr>
        <p:spPr bwMode="gray">
          <a:xfrm rot="3908686">
            <a:off x="-424431" y="2809635"/>
            <a:ext cx="3387725" cy="1228725"/>
          </a:xfrm>
          <a:prstGeom prst="chevron">
            <a:avLst>
              <a:gd name="adj" fmla="val 47930"/>
            </a:avLst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0" scaled="1"/>
          </a:gradFill>
          <a:ln w="38100">
            <a:solidFill>
              <a:srgbClr val="EAEAEA"/>
            </a:solidFill>
            <a:miter lim="800000"/>
            <a:headEnd/>
            <a:tailEnd/>
          </a:ln>
          <a:effectLst>
            <a:outerShdw dist="109250" dir="3267739" algn="ctr" rotWithShape="0">
              <a:schemeClr val="bg2">
                <a:alpha val="50000"/>
              </a:schemeClr>
            </a:outerShdw>
          </a:effectLst>
        </p:spPr>
        <p:txBody>
          <a:bodyPr anchor="ctr">
            <a:spAutoFit/>
          </a:bodyPr>
          <a:lstStyle/>
          <a:p>
            <a:pPr lvl="1" algn="ctr"/>
            <a:r>
              <a:rPr lang="ru-RU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установить структуру и полномочия казаков НПР</a:t>
            </a:r>
            <a:endParaRPr lang="ru-RU" b="1" dirty="0"/>
          </a:p>
        </p:txBody>
      </p:sp>
      <p:sp>
        <p:nvSpPr>
          <p:cNvPr id="136203" name="AutoShape 11"/>
          <p:cNvSpPr>
            <a:spLocks noChangeArrowheads="1"/>
          </p:cNvSpPr>
          <p:nvPr/>
        </p:nvSpPr>
        <p:spPr bwMode="gray">
          <a:xfrm rot="4057816">
            <a:off x="938601" y="2573220"/>
            <a:ext cx="3799190" cy="1227536"/>
          </a:xfrm>
          <a:prstGeom prst="chevron">
            <a:avLst>
              <a:gd name="adj" fmla="val 61756"/>
            </a:avLst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0" scaled="1"/>
          </a:gradFill>
          <a:ln w="38100">
            <a:solidFill>
              <a:srgbClr val="EAEAEA"/>
            </a:solidFill>
            <a:miter lim="800000"/>
            <a:headEnd/>
            <a:tailEnd/>
          </a:ln>
          <a:effectLst>
            <a:outerShdw dist="109250" dir="3267739" algn="ctr" rotWithShape="0">
              <a:schemeClr val="bg2">
                <a:alpha val="50000"/>
              </a:schemeClr>
            </a:outerShdw>
          </a:effectLst>
        </p:spPr>
        <p:txBody>
          <a:bodyPr wrap="square" anchor="ctr">
            <a:spAutoFit/>
          </a:bodyPr>
          <a:lstStyle/>
          <a:p>
            <a:pPr lvl="1" algn="ctr"/>
            <a:r>
              <a:rPr lang="ru-RU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определить функции казачьих обществ Норильска</a:t>
            </a:r>
          </a:p>
        </p:txBody>
      </p:sp>
      <p:sp>
        <p:nvSpPr>
          <p:cNvPr id="136204" name="AutoShape 12"/>
          <p:cNvSpPr>
            <a:spLocks noChangeArrowheads="1"/>
          </p:cNvSpPr>
          <p:nvPr/>
        </p:nvSpPr>
        <p:spPr bwMode="gray">
          <a:xfrm rot="3158866">
            <a:off x="2822002" y="2451463"/>
            <a:ext cx="4132032" cy="1200329"/>
          </a:xfrm>
          <a:prstGeom prst="chevron">
            <a:avLst>
              <a:gd name="adj" fmla="val 47930"/>
            </a:avLst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0" scaled="1"/>
          </a:gradFill>
          <a:ln w="38100">
            <a:solidFill>
              <a:srgbClr val="EAEAEA"/>
            </a:solidFill>
            <a:miter lim="800000"/>
            <a:headEnd/>
            <a:tailEnd/>
          </a:ln>
          <a:effectLst>
            <a:outerShdw dist="109250" dir="3267739" algn="ctr" rotWithShape="0">
              <a:schemeClr val="bg2">
                <a:alpha val="50000"/>
              </a:schemeClr>
            </a:outerShdw>
          </a:effectLst>
        </p:spPr>
        <p:txBody>
          <a:bodyPr wrap="square" anchor="ctr">
            <a:spAutoFit/>
          </a:bodyPr>
          <a:lstStyle/>
          <a:p>
            <a:pPr lvl="1" algn="ctr"/>
            <a:r>
              <a:rPr lang="ru-RU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осветить один из</a:t>
            </a:r>
            <a:r>
              <a:rPr lang="ru-RU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r>
              <a:rPr lang="ru-RU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красивейших и значимых обрядов – </a:t>
            </a:r>
            <a:r>
              <a:rPr lang="ru-RU" b="1" dirty="0" err="1">
                <a:effectLst>
                  <a:outerShdw blurRad="38100" dist="38100" dir="2700000" algn="tl">
                    <a:srgbClr val="000000"/>
                  </a:outerShdw>
                </a:effectLst>
              </a:rPr>
              <a:t>верстание</a:t>
            </a:r>
            <a:endParaRPr lang="ru-RU" b="1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36205" name="AutoShape 13"/>
          <p:cNvSpPr>
            <a:spLocks noChangeArrowheads="1"/>
          </p:cNvSpPr>
          <p:nvPr/>
        </p:nvSpPr>
        <p:spPr bwMode="gray">
          <a:xfrm rot="4009291">
            <a:off x="5535303" y="2705322"/>
            <a:ext cx="4387173" cy="1200329"/>
          </a:xfrm>
          <a:prstGeom prst="chevron">
            <a:avLst>
              <a:gd name="adj" fmla="val 47930"/>
            </a:avLst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0" scaled="1"/>
          </a:gradFill>
          <a:ln w="38100">
            <a:solidFill>
              <a:srgbClr val="EAEAEA"/>
            </a:solidFill>
            <a:miter lim="800000"/>
            <a:headEnd/>
            <a:tailEnd/>
          </a:ln>
          <a:effectLst>
            <a:outerShdw dist="109250" dir="3267739" algn="ctr" rotWithShape="0">
              <a:schemeClr val="bg2">
                <a:alpha val="50000"/>
              </a:schemeClr>
            </a:outerShdw>
          </a:effectLst>
        </p:spPr>
        <p:txBody>
          <a:bodyPr wrap="square" anchor="ctr">
            <a:spAutoFit/>
          </a:bodyPr>
          <a:lstStyle/>
          <a:p>
            <a:pPr lvl="1" algn="ctr"/>
            <a:r>
              <a:rPr lang="ru-RU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конкретизировать сведения о форме одежды норильских казаков</a:t>
            </a:r>
          </a:p>
        </p:txBody>
      </p:sp>
      <p:sp>
        <p:nvSpPr>
          <p:cNvPr id="136206" name="Rectangle 14"/>
          <p:cNvSpPr>
            <a:spLocks noChangeArrowheads="1"/>
          </p:cNvSpPr>
          <p:nvPr/>
        </p:nvSpPr>
        <p:spPr bwMode="auto">
          <a:xfrm>
            <a:off x="539750" y="4724400"/>
            <a:ext cx="8064500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lvl="1" algn="ctr"/>
            <a:r>
              <a:rPr lang="ru-RU" b="1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Произвели практические исследования:</a:t>
            </a:r>
          </a:p>
          <a:p>
            <a:pPr lvl="1">
              <a:buFontTx/>
              <a:buChar char="•"/>
            </a:pPr>
            <a:r>
              <a:rPr lang="ru-RU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 подготовлен опрос </a:t>
            </a:r>
            <a:r>
              <a:rPr lang="ru-RU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среди учащихся « Где казак, там и слава»;</a:t>
            </a:r>
          </a:p>
          <a:p>
            <a:pPr lvl="1">
              <a:buFontTx/>
              <a:buChar char="•"/>
            </a:pPr>
            <a:r>
              <a:rPr lang="ru-RU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</a:t>
            </a:r>
            <a:r>
              <a:rPr lang="ru-RU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проведён </a:t>
            </a:r>
            <a:r>
              <a:rPr lang="ru-RU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интервьюирование участников событий;</a:t>
            </a:r>
          </a:p>
          <a:p>
            <a:pPr lvl="1">
              <a:buFontTx/>
              <a:buChar char="•"/>
            </a:pPr>
            <a:r>
              <a:rPr lang="ru-RU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</a:t>
            </a:r>
            <a:r>
              <a:rPr lang="ru-RU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составлена </a:t>
            </a:r>
            <a:r>
              <a:rPr lang="ru-RU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диаграмму по количественному составу казаков всего НПР;</a:t>
            </a:r>
          </a:p>
          <a:p>
            <a:pPr lvl="1">
              <a:buFontTx/>
              <a:buChar char="•"/>
            </a:pPr>
            <a:r>
              <a:rPr lang="ru-RU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 издан справочник </a:t>
            </a:r>
            <a:r>
              <a:rPr lang="ru-RU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«Казачество НПР на службе Отечеству»;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18" name="Rectangle 2"/>
          <p:cNvSpPr>
            <a:spLocks noGrp="1" noChangeArrowheads="1"/>
          </p:cNvSpPr>
          <p:nvPr>
            <p:ph type="title"/>
          </p:nvPr>
        </p:nvSpPr>
        <p:spPr>
          <a:xfrm>
            <a:off x="539750" y="0"/>
            <a:ext cx="8191500" cy="989013"/>
          </a:xfrm>
        </p:spPr>
        <p:txBody>
          <a:bodyPr/>
          <a:lstStyle/>
          <a:p>
            <a:endParaRPr lang="en-US" sz="3200" b="1"/>
          </a:p>
        </p:txBody>
      </p:sp>
      <p:sp>
        <p:nvSpPr>
          <p:cNvPr id="137221" name="AutoShape 5"/>
          <p:cNvSpPr>
            <a:spLocks noChangeArrowheads="1"/>
          </p:cNvSpPr>
          <p:nvPr/>
        </p:nvSpPr>
        <p:spPr bwMode="gray">
          <a:xfrm>
            <a:off x="4499992" y="2730411"/>
            <a:ext cx="4104455" cy="1200329"/>
          </a:xfrm>
          <a:prstGeom prst="chevron">
            <a:avLst>
              <a:gd name="adj" fmla="val 42023"/>
            </a:avLst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0" scaled="1"/>
          </a:gradFill>
          <a:ln w="38100">
            <a:solidFill>
              <a:srgbClr val="EAEAEA"/>
            </a:solidFill>
            <a:miter lim="800000"/>
            <a:headEnd/>
            <a:tailEnd/>
          </a:ln>
          <a:effectLst>
            <a:outerShdw dist="109250" dir="3267739" algn="ctr" rotWithShape="0">
              <a:schemeClr val="bg2">
                <a:alpha val="50000"/>
              </a:schemeClr>
            </a:outerShdw>
          </a:effectLst>
        </p:spPr>
        <p:txBody>
          <a:bodyPr wrap="square" anchor="ctr">
            <a:spAutoFit/>
          </a:bodyPr>
          <a:lstStyle/>
          <a:p>
            <a:pPr lvl="1" algn="ctr"/>
            <a:r>
              <a:rPr lang="ru-RU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выступить по данной теме перед учащимися  гимназии</a:t>
            </a:r>
            <a:endParaRPr lang="ru-RU" b="1" dirty="0"/>
          </a:p>
        </p:txBody>
      </p:sp>
      <p:sp>
        <p:nvSpPr>
          <p:cNvPr id="137222" name="AutoShape 6"/>
          <p:cNvSpPr>
            <a:spLocks noChangeArrowheads="1"/>
          </p:cNvSpPr>
          <p:nvPr/>
        </p:nvSpPr>
        <p:spPr bwMode="gray">
          <a:xfrm>
            <a:off x="2700338" y="4746535"/>
            <a:ext cx="6048126" cy="1200329"/>
          </a:xfrm>
          <a:prstGeom prst="chevron">
            <a:avLst>
              <a:gd name="adj" fmla="val 21836"/>
            </a:avLst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0" scaled="1"/>
          </a:gradFill>
          <a:ln w="38100">
            <a:solidFill>
              <a:srgbClr val="EAEAEA"/>
            </a:solidFill>
            <a:miter lim="800000"/>
            <a:headEnd/>
            <a:tailEnd/>
          </a:ln>
          <a:effectLst>
            <a:outerShdw dist="109250" dir="3267739" algn="ctr" rotWithShape="0">
              <a:schemeClr val="bg2">
                <a:alpha val="50000"/>
              </a:schemeClr>
            </a:outerShdw>
          </a:effectLst>
        </p:spPr>
        <p:txBody>
          <a:bodyPr wrap="square" anchor="ctr">
            <a:spAutoFit/>
          </a:bodyPr>
          <a:lstStyle/>
          <a:p>
            <a:pPr lvl="1">
              <a:lnSpc>
                <a:spcPct val="80000"/>
              </a:lnSpc>
              <a:spcBef>
                <a:spcPct val="20000"/>
              </a:spcBef>
            </a:pPr>
            <a:r>
              <a:rPr lang="ru-RU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продолжить поиск информации по истории развития Таймырского </a:t>
            </a:r>
            <a:r>
              <a:rPr lang="ru-RU" b="1" dirty="0" err="1">
                <a:effectLst>
                  <a:outerShdw blurRad="38100" dist="38100" dir="2700000" algn="tl">
                    <a:srgbClr val="000000"/>
                  </a:outerShdw>
                </a:effectLst>
              </a:rPr>
              <a:t>Мангазейского</a:t>
            </a:r>
            <a:r>
              <a:rPr lang="ru-RU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 казачьего округа Единого Енисейского казачьего войска Союза казаков России</a:t>
            </a:r>
          </a:p>
        </p:txBody>
      </p:sp>
      <p:sp>
        <p:nvSpPr>
          <p:cNvPr id="137223" name="AutoShape 7"/>
          <p:cNvSpPr>
            <a:spLocks noChangeArrowheads="1"/>
          </p:cNvSpPr>
          <p:nvPr/>
        </p:nvSpPr>
        <p:spPr bwMode="gray">
          <a:xfrm>
            <a:off x="2627313" y="830967"/>
            <a:ext cx="6337175" cy="1200329"/>
          </a:xfrm>
          <a:prstGeom prst="chevron">
            <a:avLst>
              <a:gd name="adj" fmla="val 29302"/>
            </a:avLst>
          </a:prstGeom>
          <a:gradFill rotWithShape="1">
            <a:gsLst>
              <a:gs pos="0">
                <a:schemeClr val="hlink"/>
              </a:gs>
              <a:gs pos="100000">
                <a:schemeClr val="hlink">
                  <a:gamma/>
                  <a:shade val="46275"/>
                  <a:invGamma/>
                </a:schemeClr>
              </a:gs>
            </a:gsLst>
            <a:lin ang="0" scaled="1"/>
          </a:gradFill>
          <a:ln w="38100">
            <a:solidFill>
              <a:srgbClr val="EAEAEA"/>
            </a:solidFill>
            <a:miter lim="800000"/>
            <a:headEnd/>
            <a:tailEnd/>
          </a:ln>
          <a:effectLst>
            <a:outerShdw dist="109250" dir="3267739" algn="ctr" rotWithShape="0">
              <a:schemeClr val="bg2">
                <a:alpha val="50000"/>
              </a:schemeClr>
            </a:outerShdw>
          </a:effectLst>
        </p:spPr>
        <p:txBody>
          <a:bodyPr wrap="square" anchor="ctr">
            <a:spAutoFit/>
          </a:bodyPr>
          <a:lstStyle/>
          <a:p>
            <a:pPr lvl="1" algn="ctr"/>
            <a:r>
              <a:rPr lang="ru-RU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рекомендовать содержание данной работы для   рассмотрения и изучения учащимися  на уроках  истории, ИКК, литературы, МХК</a:t>
            </a:r>
            <a:endParaRPr lang="ru-RU" b="1" dirty="0"/>
          </a:p>
        </p:txBody>
      </p:sp>
      <p:sp>
        <p:nvSpPr>
          <p:cNvPr id="137224" name="AutoShape 8"/>
          <p:cNvSpPr>
            <a:spLocks noChangeArrowheads="1"/>
          </p:cNvSpPr>
          <p:nvPr/>
        </p:nvSpPr>
        <p:spPr bwMode="gray">
          <a:xfrm>
            <a:off x="323528" y="3412886"/>
            <a:ext cx="4176464" cy="461665"/>
          </a:xfrm>
          <a:prstGeom prst="chevron">
            <a:avLst>
              <a:gd name="adj" fmla="val 106512"/>
            </a:avLst>
          </a:pr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shade val="46275"/>
                  <a:invGamma/>
                </a:schemeClr>
              </a:gs>
            </a:gsLst>
            <a:lin ang="0" scaled="1"/>
          </a:gradFill>
          <a:ln w="38100">
            <a:solidFill>
              <a:srgbClr val="EAEAEA"/>
            </a:solidFill>
            <a:miter lim="800000"/>
            <a:headEnd/>
            <a:tailEnd/>
          </a:ln>
          <a:effectLst>
            <a:outerShdw dist="109250" dir="3267739" algn="ctr" rotWithShape="0">
              <a:schemeClr val="bg2">
                <a:alpha val="50000"/>
              </a:schemeClr>
            </a:outerShdw>
          </a:effectLst>
        </p:spPr>
        <p:txBody>
          <a:bodyPr wrap="square" anchor="ctr">
            <a:spAutoFit/>
          </a:bodyPr>
          <a:lstStyle/>
          <a:p>
            <a:pPr algn="ctr"/>
            <a:r>
              <a:rPr lang="ru-RU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  В перспективе:</a:t>
            </a:r>
            <a:endParaRPr lang="ru-RU" sz="24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4" name="AutoShape 6"/>
          <p:cNvSpPr>
            <a:spLocks noChangeArrowheads="1"/>
          </p:cNvSpPr>
          <p:nvPr/>
        </p:nvSpPr>
        <p:spPr bwMode="gray">
          <a:xfrm>
            <a:off x="755650" y="3429000"/>
            <a:ext cx="7848600" cy="3024188"/>
          </a:xfrm>
          <a:prstGeom prst="roundRect">
            <a:avLst>
              <a:gd name="adj" fmla="val 49106"/>
            </a:avLst>
          </a:prstGeom>
          <a:gradFill rotWithShape="1">
            <a:gsLst>
              <a:gs pos="0">
                <a:schemeClr val="accent2">
                  <a:gamma/>
                  <a:shade val="46275"/>
                  <a:invGamma/>
                </a:schemeClr>
              </a:gs>
              <a:gs pos="50000">
                <a:schemeClr val="accent2"/>
              </a:gs>
              <a:gs pos="100000">
                <a:schemeClr val="accent2">
                  <a:gamma/>
                  <a:shade val="46275"/>
                  <a:invGamma/>
                </a:schemeClr>
              </a:gs>
            </a:gsLst>
            <a:lin ang="5400000" scaled="1"/>
          </a:gradFill>
          <a:ln w="28575">
            <a:solidFill>
              <a:schemeClr val="bg1"/>
            </a:solidFill>
            <a:round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 algn="ctr"/>
            <a:endParaRPr lang="ru-RU" b="1" i="1">
              <a:solidFill>
                <a:srgbClr val="FFFF00"/>
              </a:solidFill>
            </a:endParaRPr>
          </a:p>
          <a:p>
            <a:pPr algn="ctr"/>
            <a:r>
              <a:rPr lang="ru-RU" sz="2400" b="1" i="1">
                <a:solidFill>
                  <a:srgbClr val="FFFF00"/>
                </a:solidFill>
              </a:rPr>
              <a:t>Гипотеза:</a:t>
            </a:r>
            <a:r>
              <a:rPr lang="ru-RU" b="1">
                <a:solidFill>
                  <a:schemeClr val="bg1"/>
                </a:solidFill>
              </a:rPr>
              <a:t> наличие подобных организаций в городе </a:t>
            </a:r>
          </a:p>
          <a:p>
            <a:pPr algn="ctr"/>
            <a:r>
              <a:rPr lang="ru-RU" b="1">
                <a:solidFill>
                  <a:schemeClr val="bg1"/>
                </a:solidFill>
              </a:rPr>
              <a:t>не должно оставаться незамеченным,</a:t>
            </a:r>
          </a:p>
          <a:p>
            <a:pPr algn="ctr"/>
            <a:r>
              <a:rPr lang="ru-RU" b="1">
                <a:solidFill>
                  <a:schemeClr val="bg1"/>
                </a:solidFill>
              </a:rPr>
              <a:t> напротив, необходима популяризация, </a:t>
            </a:r>
          </a:p>
          <a:p>
            <a:pPr algn="ctr"/>
            <a:r>
              <a:rPr lang="ru-RU" b="1">
                <a:solidFill>
                  <a:schemeClr val="bg1"/>
                </a:solidFill>
              </a:rPr>
              <a:t>распространение и применение накопленного</a:t>
            </a:r>
          </a:p>
          <a:p>
            <a:pPr algn="ctr"/>
            <a:r>
              <a:rPr lang="ru-RU" b="1">
                <a:solidFill>
                  <a:schemeClr val="bg1"/>
                </a:solidFill>
              </a:rPr>
              <a:t> положительного опыта подобного рода обществ</a:t>
            </a:r>
            <a:endParaRPr lang="en-US" b="1">
              <a:solidFill>
                <a:schemeClr val="bg1"/>
              </a:solidFill>
            </a:endParaRPr>
          </a:p>
          <a:p>
            <a:pPr algn="ctr"/>
            <a:endParaRPr lang="ru-RU">
              <a:solidFill>
                <a:schemeClr val="bg1"/>
              </a:solidFill>
            </a:endParaRPr>
          </a:p>
        </p:txBody>
      </p:sp>
      <p:sp>
        <p:nvSpPr>
          <p:cNvPr id="135175" name="AutoShape 7"/>
          <p:cNvSpPr>
            <a:spLocks noChangeArrowheads="1"/>
          </p:cNvSpPr>
          <p:nvPr/>
        </p:nvSpPr>
        <p:spPr bwMode="gray">
          <a:xfrm>
            <a:off x="827088" y="620713"/>
            <a:ext cx="7561262" cy="2663825"/>
          </a:xfrm>
          <a:prstGeom prst="roundRect">
            <a:avLst>
              <a:gd name="adj" fmla="val 49106"/>
            </a:avLst>
          </a:prstGeom>
          <a:gradFill rotWithShape="1">
            <a:gsLst>
              <a:gs pos="0">
                <a:schemeClr val="accent2">
                  <a:gamma/>
                  <a:shade val="46275"/>
                  <a:invGamma/>
                </a:schemeClr>
              </a:gs>
              <a:gs pos="50000">
                <a:schemeClr val="accent2"/>
              </a:gs>
              <a:gs pos="100000">
                <a:schemeClr val="accent2">
                  <a:gamma/>
                  <a:shade val="46275"/>
                  <a:invGamma/>
                </a:schemeClr>
              </a:gs>
            </a:gsLst>
            <a:lin ang="5400000" scaled="1"/>
          </a:gradFill>
          <a:ln w="28575">
            <a:solidFill>
              <a:schemeClr val="bg1"/>
            </a:solidFill>
            <a:round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 algn="ctr"/>
            <a:r>
              <a:rPr lang="ru-RU" sz="2400" b="1" i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Актуализация</a:t>
            </a:r>
            <a:r>
              <a:rPr lang="ru-RU" sz="2400" b="1" i="1">
                <a:solidFill>
                  <a:srgbClr val="CC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ru-RU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моего</a:t>
            </a:r>
            <a:r>
              <a:rPr lang="ru-RU" sz="2400" b="1" i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ru-RU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исследования обусловлена</a:t>
            </a:r>
          </a:p>
          <a:p>
            <a:pPr algn="ctr"/>
            <a:r>
              <a:rPr lang="ru-RU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слабым освещением истории, </a:t>
            </a:r>
          </a:p>
          <a:p>
            <a:pPr algn="ctr"/>
            <a:r>
              <a:rPr lang="ru-RU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функций норильского казачества в СМИ,</a:t>
            </a:r>
          </a:p>
          <a:p>
            <a:pPr algn="ctr"/>
            <a:r>
              <a:rPr lang="ru-RU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низкая осведомлённость горожан в данном вопросе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40293" name="AutoShape 5"/>
          <p:cNvSpPr>
            <a:spLocks noChangeArrowheads="1"/>
          </p:cNvSpPr>
          <p:nvPr/>
        </p:nvSpPr>
        <p:spPr bwMode="gray">
          <a:xfrm>
            <a:off x="684213" y="260350"/>
            <a:ext cx="7848600" cy="1800225"/>
          </a:xfrm>
          <a:prstGeom prst="roundRect">
            <a:avLst>
              <a:gd name="adj" fmla="val 49106"/>
            </a:avLst>
          </a:prstGeom>
          <a:gradFill rotWithShape="1">
            <a:gsLst>
              <a:gs pos="0">
                <a:schemeClr val="accent2">
                  <a:gamma/>
                  <a:shade val="46275"/>
                  <a:invGamma/>
                </a:schemeClr>
              </a:gs>
              <a:gs pos="50000">
                <a:schemeClr val="accent2"/>
              </a:gs>
              <a:gs pos="100000">
                <a:schemeClr val="accent2">
                  <a:gamma/>
                  <a:shade val="46275"/>
                  <a:invGamma/>
                </a:schemeClr>
              </a:gs>
            </a:gsLst>
            <a:lin ang="5400000" scaled="1"/>
          </a:gradFill>
          <a:ln w="28575">
            <a:solidFill>
              <a:schemeClr val="bg1"/>
            </a:solidFill>
            <a:round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 algn="ctr"/>
            <a:r>
              <a:rPr lang="ru-RU" sz="2800" b="1" i="1">
                <a:solidFill>
                  <a:srgbClr val="FFFF00"/>
                </a:solidFill>
              </a:rPr>
              <a:t>Цель работы:</a:t>
            </a:r>
            <a:r>
              <a:rPr lang="ru-RU">
                <a:solidFill>
                  <a:schemeClr val="bg1"/>
                </a:solidFill>
              </a:rPr>
              <a:t> </a:t>
            </a:r>
            <a:r>
              <a:rPr lang="ru-RU" b="1">
                <a:solidFill>
                  <a:schemeClr val="bg1"/>
                </a:solidFill>
              </a:rPr>
              <a:t>определить место казаков </a:t>
            </a:r>
          </a:p>
          <a:p>
            <a:pPr algn="ctr"/>
            <a:r>
              <a:rPr lang="ru-RU" b="1">
                <a:solidFill>
                  <a:schemeClr val="bg1"/>
                </a:solidFill>
              </a:rPr>
              <a:t>в гражданском социуме и доказать значимость </a:t>
            </a:r>
          </a:p>
          <a:p>
            <a:pPr algn="ctr"/>
            <a:r>
              <a:rPr lang="ru-RU" b="1">
                <a:solidFill>
                  <a:schemeClr val="bg1"/>
                </a:solidFill>
              </a:rPr>
              <a:t>норильского казачьего общества в вопросах </a:t>
            </a:r>
          </a:p>
          <a:p>
            <a:pPr algn="ctr"/>
            <a:r>
              <a:rPr lang="ru-RU" b="1">
                <a:solidFill>
                  <a:schemeClr val="bg1"/>
                </a:solidFill>
              </a:rPr>
              <a:t>военно-патриотического и нравственного воспитания </a:t>
            </a:r>
          </a:p>
          <a:p>
            <a:pPr algn="ctr"/>
            <a:r>
              <a:rPr lang="ru-RU" b="1">
                <a:solidFill>
                  <a:schemeClr val="bg1"/>
                </a:solidFill>
              </a:rPr>
              <a:t>молодежи города</a:t>
            </a:r>
            <a:endParaRPr lang="ru-RU">
              <a:solidFill>
                <a:schemeClr val="bg1"/>
              </a:solidFill>
            </a:endParaRPr>
          </a:p>
        </p:txBody>
      </p:sp>
      <p:sp>
        <p:nvSpPr>
          <p:cNvPr id="140295" name="AutoShape 7"/>
          <p:cNvSpPr>
            <a:spLocks noChangeArrowheads="1"/>
          </p:cNvSpPr>
          <p:nvPr/>
        </p:nvSpPr>
        <p:spPr bwMode="gray">
          <a:xfrm>
            <a:off x="611188" y="2492375"/>
            <a:ext cx="7921625" cy="1800225"/>
          </a:xfrm>
          <a:prstGeom prst="roundRect">
            <a:avLst>
              <a:gd name="adj" fmla="val 49106"/>
            </a:avLst>
          </a:prstGeom>
          <a:gradFill rotWithShape="1">
            <a:gsLst>
              <a:gs pos="0">
                <a:schemeClr val="accent2">
                  <a:gamma/>
                  <a:shade val="46275"/>
                  <a:invGamma/>
                </a:schemeClr>
              </a:gs>
              <a:gs pos="50000">
                <a:schemeClr val="accent2"/>
              </a:gs>
              <a:gs pos="100000">
                <a:schemeClr val="accent2">
                  <a:gamma/>
                  <a:shade val="46275"/>
                  <a:invGamma/>
                </a:schemeClr>
              </a:gs>
            </a:gsLst>
            <a:lin ang="5400000" scaled="1"/>
          </a:gradFill>
          <a:ln w="28575">
            <a:solidFill>
              <a:schemeClr val="bg1"/>
            </a:solidFill>
            <a:round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 lvl="1"/>
            <a:endParaRPr lang="ru-RU" b="1" dirty="0">
              <a:solidFill>
                <a:schemeClr val="bg1"/>
              </a:solidFill>
            </a:endParaRPr>
          </a:p>
          <a:p>
            <a:pPr lvl="1"/>
            <a:endParaRPr lang="ru-RU" b="1" dirty="0">
              <a:solidFill>
                <a:schemeClr val="bg1"/>
              </a:solidFill>
            </a:endParaRPr>
          </a:p>
          <a:p>
            <a:pPr lvl="1"/>
            <a:r>
              <a:rPr lang="ru-RU" sz="2800" b="1" i="1" dirty="0">
                <a:solidFill>
                  <a:srgbClr val="FFFF00"/>
                </a:solidFill>
              </a:rPr>
              <a:t>Задачи:</a:t>
            </a:r>
            <a:r>
              <a:rPr lang="ru-RU" b="1" dirty="0">
                <a:solidFill>
                  <a:schemeClr val="bg1"/>
                </a:solidFill>
              </a:rPr>
              <a:t> установление структуры и полномочий </a:t>
            </a:r>
          </a:p>
          <a:p>
            <a:pPr lvl="1"/>
            <a:r>
              <a:rPr lang="ru-RU" b="1" dirty="0">
                <a:solidFill>
                  <a:schemeClr val="bg1"/>
                </a:solidFill>
              </a:rPr>
              <a:t>казаков </a:t>
            </a:r>
            <a:r>
              <a:rPr lang="ru-RU" b="1" dirty="0" smtClean="0">
                <a:solidFill>
                  <a:schemeClr val="bg1"/>
                </a:solidFill>
              </a:rPr>
              <a:t> Норильского Промышленного Района /НПР/;</a:t>
            </a:r>
            <a:endParaRPr lang="ru-RU" b="1" dirty="0">
              <a:solidFill>
                <a:schemeClr val="bg1"/>
              </a:solidFill>
            </a:endParaRPr>
          </a:p>
          <a:p>
            <a:pPr lvl="1"/>
            <a:r>
              <a:rPr lang="ru-RU" b="1" dirty="0">
                <a:solidFill>
                  <a:schemeClr val="bg1"/>
                </a:solidFill>
              </a:rPr>
              <a:t>определение функций казачьих обществ Норильска;</a:t>
            </a:r>
          </a:p>
          <a:p>
            <a:pPr lvl="1"/>
            <a:r>
              <a:rPr lang="ru-RU" b="1" dirty="0">
                <a:solidFill>
                  <a:schemeClr val="bg1"/>
                </a:solidFill>
              </a:rPr>
              <a:t>ознакомление с  основными обрядами;</a:t>
            </a:r>
          </a:p>
          <a:p>
            <a:pPr lvl="1"/>
            <a:endParaRPr lang="ru-RU" b="1" dirty="0">
              <a:solidFill>
                <a:schemeClr val="bg1"/>
              </a:solidFill>
            </a:endParaRPr>
          </a:p>
          <a:p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40296" name="AutoShape 8"/>
          <p:cNvSpPr>
            <a:spLocks noChangeArrowheads="1"/>
          </p:cNvSpPr>
          <p:nvPr/>
        </p:nvSpPr>
        <p:spPr bwMode="gray">
          <a:xfrm>
            <a:off x="684213" y="4797425"/>
            <a:ext cx="7775575" cy="1800225"/>
          </a:xfrm>
          <a:prstGeom prst="roundRect">
            <a:avLst>
              <a:gd name="adj" fmla="val 49106"/>
            </a:avLst>
          </a:prstGeom>
          <a:gradFill rotWithShape="1">
            <a:gsLst>
              <a:gs pos="0">
                <a:schemeClr val="accent2">
                  <a:gamma/>
                  <a:shade val="46275"/>
                  <a:invGamma/>
                </a:schemeClr>
              </a:gs>
              <a:gs pos="50000">
                <a:schemeClr val="accent2"/>
              </a:gs>
              <a:gs pos="100000">
                <a:schemeClr val="accent2">
                  <a:gamma/>
                  <a:shade val="46275"/>
                  <a:invGamma/>
                </a:schemeClr>
              </a:gs>
            </a:gsLst>
            <a:lin ang="5400000" scaled="1"/>
          </a:gradFill>
          <a:ln w="28575">
            <a:solidFill>
              <a:schemeClr val="bg1"/>
            </a:solidFill>
            <a:round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 lvl="1" algn="ctr"/>
            <a:r>
              <a:rPr lang="ru-RU" sz="2400" b="1" i="1">
                <a:solidFill>
                  <a:srgbClr val="FFFF00"/>
                </a:solidFill>
              </a:rPr>
              <a:t>Объект исследования</a:t>
            </a:r>
            <a:r>
              <a:rPr lang="ru-RU" b="1">
                <a:solidFill>
                  <a:schemeClr val="bg1"/>
                </a:solidFill>
              </a:rPr>
              <a:t> - казачьи организации НПР. </a:t>
            </a:r>
          </a:p>
          <a:p>
            <a:pPr lvl="1" algn="ctr"/>
            <a:r>
              <a:rPr lang="ru-RU" sz="2400" b="1" i="1">
                <a:solidFill>
                  <a:srgbClr val="FFFF00"/>
                </a:solidFill>
              </a:rPr>
              <a:t>Предмет исследования</a:t>
            </a:r>
            <a:r>
              <a:rPr lang="ru-RU" b="1">
                <a:solidFill>
                  <a:schemeClr val="bg1"/>
                </a:solidFill>
              </a:rPr>
              <a:t> – история создания, функции, </a:t>
            </a:r>
          </a:p>
          <a:p>
            <a:pPr lvl="1" algn="ctr"/>
            <a:r>
              <a:rPr lang="ru-RU" b="1">
                <a:solidFill>
                  <a:schemeClr val="bg1"/>
                </a:solidFill>
              </a:rPr>
              <a:t>структура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77875"/>
          </a:xfrm>
        </p:spPr>
        <p:txBody>
          <a:bodyPr/>
          <a:lstStyle/>
          <a:p>
            <a:r>
              <a:rPr lang="ru-RU" sz="3200" b="1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Енисейское казачество</a:t>
            </a:r>
            <a:r>
              <a:rPr lang="ru-RU"/>
              <a:t> </a:t>
            </a:r>
          </a:p>
        </p:txBody>
      </p:sp>
      <p:pic>
        <p:nvPicPr>
          <p:cNvPr id="70663" name="Picture 7" descr="0ebf591dbe62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50825" y="974725"/>
            <a:ext cx="5400675" cy="3452813"/>
          </a:xfrm>
        </p:spPr>
      </p:pic>
      <p:pic>
        <p:nvPicPr>
          <p:cNvPr id="70666" name="Picture 10" descr="441a6214042f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140200" y="3222625"/>
            <a:ext cx="4752975" cy="352583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490537"/>
          </a:xfrm>
        </p:spPr>
        <p:txBody>
          <a:bodyPr/>
          <a:lstStyle/>
          <a:p>
            <a:r>
              <a:rPr lang="ru-RU" sz="3200" b="1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Казачество Таймыра</a:t>
            </a:r>
            <a:r>
              <a:rPr lang="ru-RU"/>
              <a:t> </a:t>
            </a:r>
          </a:p>
        </p:txBody>
      </p:sp>
      <p:sp>
        <p:nvSpPr>
          <p:cNvPr id="78852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341438"/>
            <a:ext cx="4038600" cy="4784725"/>
          </a:xfrm>
        </p:spPr>
        <p:txBody>
          <a:bodyPr/>
          <a:lstStyle/>
          <a:p>
            <a:endParaRPr lang="ru-RU" sz="2800"/>
          </a:p>
        </p:txBody>
      </p:sp>
      <p:pic>
        <p:nvPicPr>
          <p:cNvPr id="78855" name="Picture 7" descr="410c24678bc0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39750" y="908050"/>
            <a:ext cx="8208963" cy="5780088"/>
          </a:xfrm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9" name="Rectangle 5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561975"/>
          </a:xfrm>
        </p:spPr>
        <p:txBody>
          <a:bodyPr/>
          <a:lstStyle/>
          <a:p>
            <a:r>
              <a:rPr lang="ru-RU" sz="3600" b="1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Казачество НПР</a:t>
            </a:r>
            <a:r>
              <a:rPr lang="ru-RU" sz="2400" b="1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.</a:t>
            </a:r>
            <a:r>
              <a:rPr lang="ru-RU" sz="3600" b="1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Структура</a:t>
            </a:r>
            <a:r>
              <a:rPr lang="ru-RU" sz="2400" b="1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.</a:t>
            </a:r>
          </a:p>
        </p:txBody>
      </p:sp>
      <p:pic>
        <p:nvPicPr>
          <p:cNvPr id="113668" name="Picture 4" descr="юрий"/>
          <p:cNvPicPr>
            <a:picLocks noGrp="1" noChangeAspect="1" noChangeArrowheads="1"/>
          </p:cNvPicPr>
          <p:nvPr>
            <p:ph type="body" sz="half" idx="3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50825" y="1052513"/>
            <a:ext cx="4035425" cy="5030787"/>
          </a:xfrm>
          <a:noFill/>
          <a:ln/>
        </p:spPr>
      </p:pic>
      <p:pic>
        <p:nvPicPr>
          <p:cNvPr id="113672" name="Picture 8" descr="DSCF1663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140200" y="3213100"/>
            <a:ext cx="4608513" cy="3455988"/>
          </a:xfrm>
          <a:ln/>
        </p:spPr>
      </p:pic>
      <p:pic>
        <p:nvPicPr>
          <p:cNvPr id="113673" name="Picture 9" descr="DSCF1667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219700" y="836613"/>
            <a:ext cx="3744913" cy="2808287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7763" name="Picture 3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79388" y="476250"/>
            <a:ext cx="8713787" cy="6126163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7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115716" name="Object 4"/>
          <p:cNvGraphicFramePr>
            <a:graphicFrameLocks noGrp="1" noChangeAspect="1"/>
          </p:cNvGraphicFramePr>
          <p:nvPr>
            <p:ph idx="1"/>
          </p:nvPr>
        </p:nvGraphicFramePr>
        <p:xfrm>
          <a:off x="250825" y="292100"/>
          <a:ext cx="8713788" cy="6232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5717" name="Лист" r:id="rId4" imgW="8610472" imgH="5962562" progId="Excel.Sheet.8">
                  <p:embed/>
                </p:oleObj>
              </mc:Choice>
              <mc:Fallback>
                <p:oleObj name="Лист" r:id="rId4" imgW="8610472" imgH="5962562" progId="Excel.Sheet.8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0825" y="292100"/>
                        <a:ext cx="8713788" cy="62325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6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490537"/>
          </a:xfrm>
        </p:spPr>
        <p:txBody>
          <a:bodyPr/>
          <a:lstStyle/>
          <a:p>
            <a:r>
              <a:rPr lang="ru-RU" sz="3600" b="1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Казачество НПР</a:t>
            </a:r>
            <a:r>
              <a:rPr lang="ru-RU" sz="2400" b="1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.</a:t>
            </a:r>
            <a:r>
              <a:rPr lang="ru-RU" sz="3600" b="1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Структура</a:t>
            </a:r>
            <a:r>
              <a:rPr lang="ru-RU" sz="2400" b="1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.</a:t>
            </a:r>
            <a:r>
              <a:rPr lang="ru-RU"/>
              <a:t> </a:t>
            </a:r>
            <a:endParaRPr lang="ru-RU" b="1">
              <a:solidFill>
                <a:srgbClr val="CC3300"/>
              </a:solidFill>
            </a:endParaRPr>
          </a:p>
        </p:txBody>
      </p:sp>
      <p:pic>
        <p:nvPicPr>
          <p:cNvPr id="85001" name="Picture 9" descr="DSCF1664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427538" y="1196975"/>
            <a:ext cx="4464050" cy="3348038"/>
          </a:xfrm>
        </p:spPr>
      </p:pic>
      <p:pic>
        <p:nvPicPr>
          <p:cNvPr id="85005" name="Picture 13" descr="IMG-20150129-WA000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850" y="765175"/>
            <a:ext cx="4324350" cy="60928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1057</TotalTime>
  <Words>440</Words>
  <Application>Microsoft Office PowerPoint</Application>
  <PresentationFormat>Экран (4:3)</PresentationFormat>
  <Paragraphs>69</Paragraphs>
  <Slides>19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1" baseType="lpstr">
      <vt:lpstr>Оформление по умолчанию</vt:lpstr>
      <vt:lpstr>Лист</vt:lpstr>
      <vt:lpstr>Всероссийский педагогический конкурс «Мой лучший проект» </vt:lpstr>
      <vt:lpstr>Презентация PowerPoint</vt:lpstr>
      <vt:lpstr>Презентация PowerPoint</vt:lpstr>
      <vt:lpstr>Енисейское казачество </vt:lpstr>
      <vt:lpstr>Казачество Таймыра </vt:lpstr>
      <vt:lpstr>Казачество НПР. Структура.</vt:lpstr>
      <vt:lpstr>Презентация PowerPoint</vt:lpstr>
      <vt:lpstr>Презентация PowerPoint</vt:lpstr>
      <vt:lpstr>Казачество НПР. Структура. </vt:lpstr>
      <vt:lpstr>Казачество НПР. Функции.</vt:lpstr>
      <vt:lpstr> </vt:lpstr>
      <vt:lpstr>Норильское казачество в помощи другим регионам</vt:lpstr>
      <vt:lpstr>Казачество НПР. Верстание в казаки. </vt:lpstr>
      <vt:lpstr>Казачество НПР. Верстание в казаки.</vt:lpstr>
      <vt:lpstr>Казачество НПР. Форма одежды, религия.</vt:lpstr>
      <vt:lpstr>Казачество НПР. Форма одежды, религия.</vt:lpstr>
      <vt:lpstr>Презентация PowerPoint</vt:lpstr>
      <vt:lpstr>  Заключение В ходе исследования  удалось:  </vt:lpstr>
      <vt:lpstr>Презентация PowerPoint</vt:lpstr>
    </vt:vector>
  </TitlesOfParts>
  <Company>14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Кролик</dc:creator>
  <cp:lastModifiedBy>kotlyarova</cp:lastModifiedBy>
  <cp:revision>53</cp:revision>
  <dcterms:created xsi:type="dcterms:W3CDTF">2007-11-22T15:27:16Z</dcterms:created>
  <dcterms:modified xsi:type="dcterms:W3CDTF">2021-09-15T08:24:58Z</dcterms:modified>
</cp:coreProperties>
</file>