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60" r:id="rId3"/>
    <p:sldId id="261" r:id="rId4"/>
    <p:sldId id="262" r:id="rId5"/>
    <p:sldId id="263" r:id="rId6"/>
    <p:sldId id="264" r:id="rId7"/>
    <p:sldId id="267" r:id="rId8"/>
    <p:sldId id="271" r:id="rId9"/>
    <p:sldId id="272" r:id="rId10"/>
    <p:sldId id="273" r:id="rId11"/>
    <p:sldId id="276" r:id="rId12"/>
    <p:sldId id="274" r:id="rId13"/>
    <p:sldId id="265" r:id="rId14"/>
    <p:sldId id="268" r:id="rId15"/>
    <p:sldId id="266" r:id="rId16"/>
    <p:sldId id="257" r:id="rId17"/>
    <p:sldId id="269" r:id="rId18"/>
    <p:sldId id="270" r:id="rId19"/>
    <p:sldId id="275" r:id="rId20"/>
    <p:sldId id="258" r:id="rId21"/>
    <p:sldId id="277" r:id="rId22"/>
    <p:sldId id="278" r:id="rId23"/>
    <p:sldId id="25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FE5DE7-ABAE-4731-A571-03F6AFAAB26F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141E51-FE53-443A-BF1F-4B946ADAB9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41E51-FE53-443A-BF1F-4B946ADAB91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41E51-FE53-443A-BF1F-4B946ADAB910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41E51-FE53-443A-BF1F-4B946ADAB910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        </a:t>
            </a:r>
            <a:r>
              <a:rPr lang="ru-RU" dirty="0" smtClean="0"/>
              <a:t>Легендарная мельница 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                  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41E51-FE53-443A-BF1F-4B946ADAB910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41E51-FE53-443A-BF1F-4B946ADAB910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41E51-FE53-443A-BF1F-4B946ADAB910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41E51-FE53-443A-BF1F-4B946ADAB910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41E51-FE53-443A-BF1F-4B946ADAB910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41E51-FE53-443A-BF1F-4B946ADAB910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41E51-FE53-443A-BF1F-4B946ADAB910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 поклоняюсь родникам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 поклоняюсь родникам,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 поклоняюсь речке этой.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 Вас целую, ивы, там,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краю моем и мной воспетом!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41E51-FE53-443A-BF1F-4B946ADAB910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41E51-FE53-443A-BF1F-4B946ADAB91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Водные ресурсы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41E51-FE53-443A-BF1F-4B946ADAB910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41E51-FE53-443A-BF1F-4B946ADAB910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41E51-FE53-443A-BF1F-4B946ADAB910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41E51-FE53-443A-BF1F-4B946ADAB910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41E51-FE53-443A-BF1F-4B946ADAB910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41E51-FE53-443A-BF1F-4B946ADAB910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41E51-FE53-443A-BF1F-4B946ADAB910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EDE7-2C16-4670-9852-55D282849BC6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DBAD8-30A0-47A6-8347-D3767BD7E0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EDE7-2C16-4670-9852-55D282849BC6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DBAD8-30A0-47A6-8347-D3767BD7E0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EDE7-2C16-4670-9852-55D282849BC6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DBAD8-30A0-47A6-8347-D3767BD7E0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EDE7-2C16-4670-9852-55D282849BC6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DBAD8-30A0-47A6-8347-D3767BD7E0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EDE7-2C16-4670-9852-55D282849BC6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DBAD8-30A0-47A6-8347-D3767BD7E0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EDE7-2C16-4670-9852-55D282849BC6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DBAD8-30A0-47A6-8347-D3767BD7E0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EDE7-2C16-4670-9852-55D282849BC6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DBAD8-30A0-47A6-8347-D3767BD7E0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EDE7-2C16-4670-9852-55D282849BC6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DBAD8-30A0-47A6-8347-D3767BD7E0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EDE7-2C16-4670-9852-55D282849BC6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DBAD8-30A0-47A6-8347-D3767BD7E0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EDE7-2C16-4670-9852-55D282849BC6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DBAD8-30A0-47A6-8347-D3767BD7E0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9EDE7-2C16-4670-9852-55D282849BC6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DBAD8-30A0-47A6-8347-D3767BD7E0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9EDE7-2C16-4670-9852-55D282849BC6}" type="datetimeFigureOut">
              <a:rPr lang="ru-RU" smtClean="0"/>
              <a:pPr/>
              <a:t>08.03.2022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3DBAD8-30A0-47A6-8347-D3767BD7E0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5" Type="http://schemas.openxmlformats.org/officeDocument/2006/relationships/image" Target="../media/image18.jpe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5" Type="http://schemas.openxmlformats.org/officeDocument/2006/relationships/image" Target="../media/image19.jpe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5" Type="http://schemas.openxmlformats.org/officeDocument/2006/relationships/image" Target="../media/image20.jpeg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image" Target="../media/image4.jpeg"/><Relationship Id="rId5" Type="http://schemas.openxmlformats.org/officeDocument/2006/relationships/image" Target="../media/image21.jpeg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6" Type="http://schemas.openxmlformats.org/officeDocument/2006/relationships/image" Target="../media/image26.jpeg"/><Relationship Id="rId5" Type="http://schemas.openxmlformats.org/officeDocument/2006/relationships/image" Target="../media/image4.jpeg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5" Type="http://schemas.openxmlformats.org/officeDocument/2006/relationships/image" Target="../media/image27.jpeg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5" Type="http://schemas.openxmlformats.org/officeDocument/2006/relationships/image" Target="../media/image21.jpeg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fb.ru/article/360450/voronejskaya-oblast-ozera-dlya-otdyiha-i-ryibalki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3.jpeg"/><Relationship Id="rId5" Type="http://schemas.openxmlformats.org/officeDocument/2006/relationships/image" Target="../media/image1.jpe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8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image" Target="../media/image17.jpeg"/><Relationship Id="rId5" Type="http://schemas.openxmlformats.org/officeDocument/2006/relationships/image" Target="../media/image5.jpe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-17860"/>
            <a:ext cx="9167813" cy="687586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71538" y="500042"/>
            <a:ext cx="7643866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/>
              <a:t>Поворинский муниципальный</a:t>
            </a:r>
            <a:r>
              <a:rPr lang="ru-RU" sz="2400" b="1" i="1" baseline="0" dirty="0" smtClean="0"/>
              <a:t> район</a:t>
            </a:r>
          </a:p>
          <a:p>
            <a:pPr algn="ctr"/>
            <a:r>
              <a:rPr lang="ru-RU" sz="2400" b="1" i="1" baseline="0" dirty="0" smtClean="0"/>
              <a:t>Муниципальное казенное учреждение дополнительного образования </a:t>
            </a:r>
          </a:p>
          <a:p>
            <a:pPr algn="ctr"/>
            <a:r>
              <a:rPr lang="ru-RU" sz="2400" b="1" i="1" baseline="0" dirty="0" smtClean="0"/>
              <a:t>«Центр внешкольной работы»</a:t>
            </a:r>
          </a:p>
          <a:p>
            <a:pPr algn="ctr"/>
            <a:endParaRPr lang="ru-RU" sz="2800" b="1" i="1" baseline="0" dirty="0" smtClean="0"/>
          </a:p>
          <a:p>
            <a:pPr algn="ctr"/>
            <a:r>
              <a:rPr lang="ru-RU" sz="2800" b="1" i="1" baseline="0" dirty="0" smtClean="0"/>
              <a:t> «Водные</a:t>
            </a:r>
            <a:r>
              <a:rPr lang="ru-RU" sz="2800" b="1" i="1" dirty="0" smtClean="0"/>
              <a:t> ресурсы </a:t>
            </a:r>
            <a:r>
              <a:rPr lang="ru-RU" sz="2800" b="1" i="1" smtClean="0"/>
              <a:t>Поворинского </a:t>
            </a:r>
            <a:r>
              <a:rPr lang="ru-RU" sz="2800" b="1" i="1" dirty="0" smtClean="0"/>
              <a:t>района»</a:t>
            </a:r>
            <a:endParaRPr lang="ru-RU" sz="2800" b="1" i="1" baseline="0" dirty="0" smtClean="0"/>
          </a:p>
          <a:p>
            <a:pPr algn="ctr"/>
            <a:endParaRPr lang="ru-RU" sz="2800" b="1" i="1" baseline="0" dirty="0" smtClean="0"/>
          </a:p>
          <a:p>
            <a:pPr algn="ctr"/>
            <a:r>
              <a:rPr lang="ru-RU" sz="2800" b="1" i="1" baseline="0" dirty="0" smtClean="0"/>
              <a:t>Авторы: Сухарев А.,</a:t>
            </a:r>
            <a:r>
              <a:rPr lang="ru-RU" sz="2800" b="1" i="1" dirty="0" smtClean="0"/>
              <a:t> Алиева А., Ефремова М.</a:t>
            </a:r>
          </a:p>
          <a:p>
            <a:pPr algn="ctr"/>
            <a:r>
              <a:rPr lang="ru-RU" sz="2800" b="1" i="1" baseline="0" dirty="0" smtClean="0"/>
              <a:t> Педагоги: Рыданова Л.Н.</a:t>
            </a:r>
          </a:p>
          <a:p>
            <a:pPr algn="ctr"/>
            <a:r>
              <a:rPr lang="ru-RU" sz="2800" b="1" i="1" dirty="0" smtClean="0"/>
              <a:t>Кувакина И.П.</a:t>
            </a:r>
            <a:endParaRPr lang="ru-RU" sz="2800" b="1" i="1" baseline="0" dirty="0" smtClean="0"/>
          </a:p>
          <a:p>
            <a:pPr algn="ctr"/>
            <a:endParaRPr lang="ru-RU" sz="2800" b="1" i="1" dirty="0" smtClean="0"/>
          </a:p>
          <a:p>
            <a:pPr algn="ctr"/>
            <a:endParaRPr lang="ru-RU" sz="2800" b="1" i="1" dirty="0" smtClean="0"/>
          </a:p>
          <a:p>
            <a:pPr algn="ctr"/>
            <a:r>
              <a:rPr lang="ru-RU" sz="2800" b="1" i="1" baseline="0" dirty="0" smtClean="0"/>
              <a:t>  город Поворино</a:t>
            </a:r>
            <a:endParaRPr lang="ru-RU" sz="2800" b="1" i="1" dirty="0"/>
          </a:p>
        </p:txBody>
      </p:sp>
      <p:pic>
        <p:nvPicPr>
          <p:cNvPr id="1027" name="Picture 3" descr="C:\Users\Admin\Desktop\0000db-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4810132"/>
            <a:ext cx="3071801" cy="204786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4072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3813" y="0"/>
            <a:ext cx="9167813" cy="6875860"/>
          </a:xfrm>
          <a:prstGeom prst="rect">
            <a:avLst/>
          </a:prstGeom>
          <a:noFill/>
        </p:spPr>
      </p:pic>
      <p:pic>
        <p:nvPicPr>
          <p:cNvPr id="10242" name="Picture 2" descr="C:\Users\Admin\Desktop\Поворино\7660_8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500042"/>
            <a:ext cx="7786742" cy="584005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42910" y="500042"/>
            <a:ext cx="72866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 Black" pitchFamily="34" charset="0"/>
              </a:rPr>
              <a:t>   Летом здесь можно увидеть настоящее птичье царство, столь не характерное для средней полосы. Берега озера поросли камышом, который является домом и одновременно укрытием для целой популяции различных пернатых - от уток до журавлей. </a:t>
            </a:r>
            <a:endParaRPr lang="ru-RU" sz="2000" b="1" dirty="0"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 advTm="1608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\Desktop\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-17860"/>
            <a:ext cx="9167813" cy="6875860"/>
          </a:xfrm>
          <a:prstGeom prst="rect">
            <a:avLst/>
          </a:prstGeom>
          <a:noFill/>
        </p:spPr>
      </p:pic>
      <p:pic>
        <p:nvPicPr>
          <p:cNvPr id="49154" name="Picture 2" descr="C:\Users\Admin\Desktop\Поворино\vihlyaevka-1034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571480"/>
            <a:ext cx="7620000" cy="5715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456246" y="3857628"/>
            <a:ext cx="490196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sz="2000" dirty="0" smtClean="0">
              <a:latin typeface="Arial Black" pitchFamily="34" charset="0"/>
            </a:endParaRPr>
          </a:p>
          <a:p>
            <a:pPr algn="r"/>
            <a:endParaRPr lang="ru-RU" sz="2000" dirty="0" smtClean="0">
              <a:latin typeface="Arial Black" pitchFamily="34" charset="0"/>
            </a:endParaRPr>
          </a:p>
          <a:p>
            <a:pPr algn="r"/>
            <a:endParaRPr lang="ru-RU" sz="2000" dirty="0" smtClean="0">
              <a:latin typeface="Arial Black" pitchFamily="34" charset="0"/>
            </a:endParaRPr>
          </a:p>
          <a:p>
            <a:pPr algn="r"/>
            <a:endParaRPr lang="ru-RU" sz="2000" dirty="0" smtClean="0">
              <a:latin typeface="Arial Black" pitchFamily="34" charset="0"/>
            </a:endParaRPr>
          </a:p>
          <a:p>
            <a:pPr algn="r"/>
            <a:endParaRPr lang="ru-RU" sz="2000" dirty="0" smtClean="0">
              <a:latin typeface="Arial Black" pitchFamily="34" charset="0"/>
            </a:endParaRPr>
          </a:p>
          <a:p>
            <a:pPr algn="r"/>
            <a:endParaRPr lang="ru-RU" sz="2000" dirty="0" smtClean="0">
              <a:latin typeface="Arial Black" pitchFamily="34" charset="0"/>
            </a:endParaRPr>
          </a:p>
          <a:p>
            <a:pPr algn="r"/>
            <a:r>
              <a:rPr lang="ru-RU" sz="2000" dirty="0" smtClean="0">
                <a:solidFill>
                  <a:srgbClr val="FFFF00"/>
                </a:solidFill>
                <a:latin typeface="Arial Black" pitchFamily="34" charset="0"/>
              </a:rPr>
              <a:t>Пруд  у села </a:t>
            </a:r>
            <a:r>
              <a:rPr lang="ru-RU" sz="2000" dirty="0" err="1" smtClean="0">
                <a:solidFill>
                  <a:srgbClr val="FFFF00"/>
                </a:solidFill>
                <a:latin typeface="Arial Black" pitchFamily="34" charset="0"/>
              </a:rPr>
              <a:t>Вихляевка</a:t>
            </a:r>
            <a:endParaRPr lang="ru-RU" sz="200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 advTm="61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-17860"/>
            <a:ext cx="9167813" cy="6875860"/>
          </a:xfrm>
          <a:prstGeom prst="rect">
            <a:avLst/>
          </a:prstGeom>
          <a:noFill/>
        </p:spPr>
      </p:pic>
      <p:pic>
        <p:nvPicPr>
          <p:cNvPr id="26625" name="Picture 1" descr="C:\Users\Admin\Desktop\Поворино\xofMBSP2W1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571480"/>
            <a:ext cx="8221168" cy="535805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571604" y="3357562"/>
            <a:ext cx="7072362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sz="2000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r"/>
            <a:r>
              <a:rPr lang="ru-RU" sz="2000" b="1" dirty="0" smtClean="0">
                <a:solidFill>
                  <a:srgbClr val="FFFF00"/>
                </a:solidFill>
                <a:latin typeface="Arial Black" pitchFamily="34" charset="0"/>
              </a:rPr>
              <a:t>Пруд Медвежий (</a:t>
            </a:r>
            <a:r>
              <a:rPr lang="ru-RU" sz="2000" b="1" dirty="0" err="1" smtClean="0">
                <a:solidFill>
                  <a:srgbClr val="FFFF00"/>
                </a:solidFill>
                <a:latin typeface="Arial Black" pitchFamily="34" charset="0"/>
              </a:rPr>
              <a:t>Поворинский</a:t>
            </a:r>
            <a:r>
              <a:rPr lang="ru-RU" sz="2000" b="1" dirty="0" smtClean="0">
                <a:solidFill>
                  <a:srgbClr val="FFFF00"/>
                </a:solidFill>
                <a:latin typeface="Arial Black" pitchFamily="34" charset="0"/>
              </a:rPr>
              <a:t> район)</a:t>
            </a:r>
            <a:endParaRPr lang="ru-RU" dirty="0">
              <a:solidFill>
                <a:srgbClr val="FFFF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Click="0" advTm="677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-17860"/>
            <a:ext cx="9167813" cy="687586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428605"/>
            <a:ext cx="4572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Arial Black" pitchFamily="34" charset="0"/>
              </a:rPr>
              <a:t>Основные реки  </a:t>
            </a:r>
            <a:r>
              <a:rPr lang="ru-RU" sz="2000" dirty="0" err="1" smtClean="0">
                <a:latin typeface="Arial Black" pitchFamily="34" charset="0"/>
              </a:rPr>
              <a:t>Поворинского</a:t>
            </a:r>
            <a:r>
              <a:rPr lang="ru-RU" sz="2000" dirty="0" smtClean="0">
                <a:latin typeface="Arial Black" pitchFamily="34" charset="0"/>
              </a:rPr>
              <a:t> района — </a:t>
            </a:r>
            <a:r>
              <a:rPr lang="ru-RU" sz="2000" b="1" dirty="0" err="1" smtClean="0">
                <a:latin typeface="Arial Black" pitchFamily="34" charset="0"/>
              </a:rPr>
              <a:t>Кардаил</a:t>
            </a:r>
            <a:r>
              <a:rPr lang="ru-RU" sz="2000" b="1" dirty="0" smtClean="0">
                <a:latin typeface="Arial Black" pitchFamily="34" charset="0"/>
              </a:rPr>
              <a:t>, Хопёр, Свинцовка</a:t>
            </a:r>
            <a:endParaRPr lang="ru-RU" sz="2000" dirty="0">
              <a:latin typeface="Arial Black" pitchFamily="34" charset="0"/>
            </a:endParaRPr>
          </a:p>
        </p:txBody>
      </p:sp>
      <p:sp>
        <p:nvSpPr>
          <p:cNvPr id="29698" name="AutoShape 2" descr="https://avatars.mds.yandex.net/get-pdb/754739/bb650504-33b2-4c59-b4bb-ecfb775b5494/s28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699" name="Picture 3" descr="C:\Users\Admin\Downloads\c5iFoqG91yM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1571612"/>
            <a:ext cx="6819900" cy="3048000"/>
          </a:xfrm>
          <a:prstGeom prst="rect">
            <a:avLst/>
          </a:prstGeom>
          <a:noFill/>
        </p:spPr>
      </p:pic>
      <p:pic>
        <p:nvPicPr>
          <p:cNvPr id="29701" name="Picture 5" descr="C:\Users\Admin\Desktop\Поворино\4277281_large (1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40" y="2071678"/>
            <a:ext cx="5588000" cy="3733800"/>
          </a:xfrm>
          <a:prstGeom prst="rect">
            <a:avLst/>
          </a:prstGeom>
          <a:noFill/>
        </p:spPr>
      </p:pic>
      <p:pic>
        <p:nvPicPr>
          <p:cNvPr id="29700" name="Picture 4" descr="C:\Users\Admin\Downloads\dba81bd93452b990a424c08cb36f017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3438" y="3286124"/>
            <a:ext cx="4214802" cy="3273496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Click="0" advTm="1048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-17860"/>
            <a:ext cx="9167813" cy="6875860"/>
          </a:xfrm>
          <a:prstGeom prst="rect">
            <a:avLst/>
          </a:prstGeom>
          <a:noFill/>
        </p:spPr>
      </p:pic>
      <p:pic>
        <p:nvPicPr>
          <p:cNvPr id="3074" name="Picture 2" descr="C:\Users\Admin\Desktop\Поворино\1794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52" y="642918"/>
            <a:ext cx="7072330" cy="530424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761264" y="5214950"/>
            <a:ext cx="46683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dirty="0" smtClean="0">
                <a:latin typeface="Arial Black" pitchFamily="34" charset="0"/>
              </a:rPr>
              <a:t> 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489" y="4929198"/>
            <a:ext cx="5429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>
                <a:solidFill>
                  <a:srgbClr val="FFFF00"/>
                </a:solidFill>
                <a:latin typeface="Arial Black" pitchFamily="34" charset="0"/>
              </a:rPr>
              <a:t>Старик Хопёр. Исток Хопра. </a:t>
            </a:r>
            <a:endParaRPr lang="ru-RU" sz="2400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14546" y="5500702"/>
            <a:ext cx="60722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>
                <a:latin typeface="Arial Black" pitchFamily="34" charset="0"/>
              </a:rPr>
              <a:t>  </a:t>
            </a:r>
            <a:r>
              <a:rPr lang="ru-RU" sz="2400" dirty="0" smtClean="0">
                <a:solidFill>
                  <a:srgbClr val="FFFF00"/>
                </a:solidFill>
                <a:latin typeface="Arial Black" pitchFamily="34" charset="0"/>
              </a:rPr>
              <a:t>     Легендарная мельница  </a:t>
            </a: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10" name="Picture 3" descr="C:\Users\Admin\Desktop\Поворино\original (2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571480"/>
            <a:ext cx="8143900" cy="5517048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Click="0" advTm="172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-17860"/>
            <a:ext cx="9167813" cy="68758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57224" y="428604"/>
            <a:ext cx="778674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   Согласно легенде, в этих местах жил старик Хопёр. Шёл он как то степью и увидел, как из земли бьют 12 ключей. Старик взял лопату и соединил все эти ключи в один большой поток, на котором построил мельницу и молол здесь зерно для крестьян из окрестных деревень.  А реке потом дали имя её создателя.    У истоков реки Хопёр близ села Кучки Пензенского района Пензенской области установлен памятник «Старик-Хопёр» работы скульптора Андрея Смелого. </a:t>
            </a:r>
            <a:r>
              <a:rPr lang="ru-RU" dirty="0" smtClean="0"/>
              <a:t>            </a:t>
            </a:r>
            <a:endParaRPr lang="ru-RU" dirty="0"/>
          </a:p>
        </p:txBody>
      </p:sp>
      <p:pic>
        <p:nvPicPr>
          <p:cNvPr id="28673" name="Picture 1" descr="C:\Users\Admin\Desktop\Поворино\1187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3571876"/>
            <a:ext cx="3967289" cy="2643206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Click="0" advTm="2890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-17860"/>
            <a:ext cx="9167813" cy="68758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00100" y="428604"/>
            <a:ext cx="72866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000" dirty="0" smtClean="0">
                <a:latin typeface="Arial Black" pitchFamily="34" charset="0"/>
              </a:rPr>
              <a:t>   Есть и другие легенды о происхождении реки. </a:t>
            </a:r>
          </a:p>
          <a:p>
            <a:pPr algn="just">
              <a:defRPr/>
            </a:pPr>
            <a:r>
              <a:rPr lang="ru-RU" sz="2000" dirty="0" smtClean="0">
                <a:latin typeface="Arial Black" pitchFamily="34" charset="0"/>
              </a:rPr>
              <a:t>Одна из них рассказывает о любви прекрасной Вороны – дочери половецкого хана, и славянского юноши Хопра.</a:t>
            </a:r>
          </a:p>
          <a:p>
            <a:pPr algn="just">
              <a:defRPr/>
            </a:pPr>
            <a:r>
              <a:rPr lang="ru-RU" sz="2000" dirty="0" smtClean="0">
                <a:latin typeface="Arial Black" pitchFamily="34" charset="0"/>
              </a:rPr>
              <a:t> Напали на половцев злые татары, всех перебили или взяли в плен, только Вороне удалось скрыться. </a:t>
            </a:r>
          </a:p>
          <a:p>
            <a:pPr algn="just">
              <a:defRPr/>
            </a:pPr>
            <a:r>
              <a:rPr lang="ru-RU" sz="2000" dirty="0" smtClean="0">
                <a:latin typeface="Arial Black" pitchFamily="34" charset="0"/>
              </a:rPr>
              <a:t>   Пустились татары за ней в погоню. Бросилась она за помощью к богатырям, но те, испугавшись погони, удрали. Только смелый юноша Хопер подхватил Ворону и помчался к Седому Дону за защитой. </a:t>
            </a:r>
          </a:p>
          <a:p>
            <a:pPr algn="just">
              <a:defRPr/>
            </a:pPr>
            <a:r>
              <a:rPr lang="ru-RU" sz="2000" dirty="0" smtClean="0">
                <a:latin typeface="Arial Black" pitchFamily="34" charset="0"/>
              </a:rPr>
              <a:t>   Стали настигать Хопра с Вороной преследователи, и тогда Седой Дон взмахнул своим речным покрывалом, и превратил всех – и преследователей, и Хопра с Вороной – в реки. Так появилась река Хопер, ее приток Ворона, а также реки Чембар, Важдя и Карай. </a:t>
            </a:r>
          </a:p>
        </p:txBody>
      </p:sp>
    </p:spTree>
    <p:custDataLst>
      <p:tags r:id="rId1"/>
    </p:custDataLst>
  </p:cSld>
  <p:clrMapOvr>
    <a:masterClrMapping/>
  </p:clrMapOvr>
  <p:transition advClick="0" advTm="4422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-17860"/>
            <a:ext cx="9167813" cy="6875860"/>
          </a:xfrm>
          <a:prstGeom prst="rect">
            <a:avLst/>
          </a:prstGeom>
          <a:noFill/>
        </p:spPr>
      </p:pic>
      <p:pic>
        <p:nvPicPr>
          <p:cNvPr id="5122" name="Picture 2" descr="C:\Users\Admin\Desktop\Поворино\4277281_large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1857364"/>
            <a:ext cx="5588000" cy="37338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034" y="500042"/>
            <a:ext cx="80010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Arial Black" pitchFamily="34" charset="0"/>
              </a:rPr>
              <a:t>   На значительной части протяжения реки Хопер доступен для сплава на байдарках.  На реке — города Балашов, Поворино, Борисоглебск, Новохопёрск, Аркадак, Урюпинск.</a:t>
            </a:r>
            <a:endParaRPr lang="ru-RU" sz="2000" dirty="0">
              <a:latin typeface="Arial Black" pitchFamily="34" charset="0"/>
            </a:endParaRPr>
          </a:p>
        </p:txBody>
      </p:sp>
      <p:pic>
        <p:nvPicPr>
          <p:cNvPr id="5" name="Picture 3" descr="C:\Users\Admin\Desktop\Поворино\04_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3571876"/>
            <a:ext cx="5391161" cy="2507198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Click="0" advTm="144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-17860"/>
            <a:ext cx="9167813" cy="687586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14678" y="5000636"/>
            <a:ext cx="50720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Arial Black" pitchFamily="34" charset="0"/>
              </a:rPr>
              <a:t> 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500042"/>
            <a:ext cx="70009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 Black" pitchFamily="34" charset="0"/>
              </a:rPr>
              <a:t>Хопер — одна из живописнейших и чистых европейских  рек.</a:t>
            </a:r>
          </a:p>
          <a:p>
            <a:r>
              <a:rPr lang="ru-RU" sz="2000" b="1" dirty="0" smtClean="0">
                <a:latin typeface="Arial Black" pitchFamily="34" charset="0"/>
              </a:rPr>
              <a:t> Лесные массивы (5 </a:t>
            </a:r>
            <a:r>
              <a:rPr lang="ru-RU" sz="2000" b="1" i="1" dirty="0" smtClean="0">
                <a:latin typeface="Arial Black" pitchFamily="34" charset="0"/>
              </a:rPr>
              <a:t>% </a:t>
            </a:r>
            <a:r>
              <a:rPr lang="ru-RU" sz="2000" b="1" dirty="0" smtClean="0">
                <a:latin typeface="Arial Black" pitchFamily="34" charset="0"/>
              </a:rPr>
              <a:t>от площади бассейна) сохранились в основном в долине Хопра. В левобережной части бассейна имеется ряд озер и родников. </a:t>
            </a:r>
            <a:endParaRPr lang="ru-RU" sz="2000" b="1" dirty="0">
              <a:latin typeface="Arial Black" pitchFamily="34" charset="0"/>
            </a:endParaRPr>
          </a:p>
        </p:txBody>
      </p:sp>
      <p:pic>
        <p:nvPicPr>
          <p:cNvPr id="4098" name="Picture 2" descr="C:\Users\Admin\Desktop\Поворино\Hoper_ustie_Savali_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571480"/>
            <a:ext cx="7572396" cy="567929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370114" y="5214950"/>
            <a:ext cx="57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solidFill>
                  <a:srgbClr val="FFFF00"/>
                </a:solidFill>
                <a:latin typeface="Arial Black" pitchFamily="34" charset="0"/>
              </a:rPr>
              <a:t>река Хопёр,  устье реки </a:t>
            </a:r>
            <a:r>
              <a:rPr lang="ru-RU" dirty="0" err="1" smtClean="0">
                <a:solidFill>
                  <a:srgbClr val="FFFF00"/>
                </a:solidFill>
                <a:latin typeface="Arial Black" pitchFamily="34" charset="0"/>
              </a:rPr>
              <a:t>Савала</a:t>
            </a:r>
            <a:r>
              <a:rPr lang="ru-RU" dirty="0" smtClean="0">
                <a:solidFill>
                  <a:srgbClr val="FFFF00"/>
                </a:solidFill>
                <a:latin typeface="Arial Black" pitchFamily="34" charset="0"/>
              </a:rPr>
              <a:t> </a:t>
            </a:r>
            <a:endParaRPr lang="ru-RU" dirty="0">
              <a:solidFill>
                <a:srgbClr val="FFFF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Click="0" advTm="187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-17860"/>
            <a:ext cx="9167813" cy="687586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57224" y="357166"/>
            <a:ext cx="7786742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 Black" pitchFamily="34" charset="0"/>
              </a:rPr>
              <a:t>Из пяти  родников Воронежского </a:t>
            </a:r>
            <a:r>
              <a:rPr lang="ru-RU" sz="2000" dirty="0" err="1" smtClean="0">
                <a:latin typeface="Arial Black" pitchFamily="34" charset="0"/>
              </a:rPr>
              <a:t>Прихоперья</a:t>
            </a:r>
            <a:r>
              <a:rPr lang="ru-RU" sz="2000" dirty="0" smtClean="0">
                <a:latin typeface="Arial Black" pitchFamily="34" charset="0"/>
              </a:rPr>
              <a:t>,  два находятся на территории </a:t>
            </a:r>
            <a:r>
              <a:rPr lang="ru-RU" sz="2000" dirty="0" err="1" smtClean="0">
                <a:latin typeface="Arial Black" pitchFamily="34" charset="0"/>
              </a:rPr>
              <a:t>Поворинского</a:t>
            </a:r>
            <a:r>
              <a:rPr lang="ru-RU" sz="2000" dirty="0" smtClean="0">
                <a:latin typeface="Arial Black" pitchFamily="34" charset="0"/>
              </a:rPr>
              <a:t>  района.</a:t>
            </a:r>
          </a:p>
          <a:p>
            <a:r>
              <a:rPr lang="ru-RU" sz="2000" dirty="0" smtClean="0">
                <a:latin typeface="Arial Black" pitchFamily="34" charset="0"/>
              </a:rPr>
              <a:t> </a:t>
            </a:r>
          </a:p>
          <a:p>
            <a:pPr lvl="0"/>
            <a:r>
              <a:rPr lang="ru-RU" sz="2000" dirty="0" smtClean="0">
                <a:latin typeface="Arial Black" pitchFamily="34" charset="0"/>
              </a:rPr>
              <a:t>Родник "</a:t>
            </a:r>
            <a:r>
              <a:rPr lang="ru-RU" sz="2000" dirty="0" err="1" smtClean="0">
                <a:latin typeface="Arial Black" pitchFamily="34" charset="0"/>
              </a:rPr>
              <a:t>Калмычок</a:t>
            </a:r>
            <a:r>
              <a:rPr lang="ru-RU" sz="2000" dirty="0" smtClean="0">
                <a:latin typeface="Arial Black" pitchFamily="34" charset="0"/>
              </a:rPr>
              <a:t>" расположен в с. Октябрьское </a:t>
            </a:r>
            <a:r>
              <a:rPr lang="ru-RU" sz="2000" dirty="0" err="1" smtClean="0">
                <a:latin typeface="Arial Black" pitchFamily="34" charset="0"/>
              </a:rPr>
              <a:t>Поворинского</a:t>
            </a:r>
            <a:r>
              <a:rPr lang="ru-RU" sz="2000" dirty="0" smtClean="0">
                <a:latin typeface="Arial Black" pitchFamily="34" charset="0"/>
              </a:rPr>
              <a:t> административного района у реки </a:t>
            </a:r>
            <a:r>
              <a:rPr lang="ru-RU" sz="2000" dirty="0" err="1" smtClean="0">
                <a:latin typeface="Arial Black" pitchFamily="34" charset="0"/>
              </a:rPr>
              <a:t>Калмычок</a:t>
            </a:r>
            <a:r>
              <a:rPr lang="ru-RU" sz="2000" dirty="0" smtClean="0">
                <a:latin typeface="Arial Black" pitchFamily="34" charset="0"/>
              </a:rPr>
              <a:t>. </a:t>
            </a:r>
          </a:p>
          <a:p>
            <a:pPr lvl="0"/>
            <a:r>
              <a:rPr lang="ru-RU" sz="2000" dirty="0" smtClean="0">
                <a:latin typeface="Arial Black" pitchFamily="34" charset="0"/>
              </a:rPr>
              <a:t>Он является новым гидрологическим памятником природы. Его легко найти около моста через реку </a:t>
            </a:r>
            <a:r>
              <a:rPr lang="ru-RU" sz="2000" dirty="0" err="1" smtClean="0">
                <a:latin typeface="Arial Black" pitchFamily="34" charset="0"/>
              </a:rPr>
              <a:t>Калмычок</a:t>
            </a:r>
            <a:r>
              <a:rPr lang="ru-RU" sz="2000" dirty="0" smtClean="0">
                <a:latin typeface="Arial Black" pitchFamily="34" charset="0"/>
              </a:rPr>
              <a:t>. </a:t>
            </a:r>
          </a:p>
          <a:p>
            <a:pPr lvl="0"/>
            <a:r>
              <a:rPr lang="ru-RU" sz="2000" dirty="0" smtClean="0">
                <a:latin typeface="Arial Black" pitchFamily="34" charset="0"/>
              </a:rPr>
              <a:t>Родник имеет бетонное кольцо, обложенное булыжником в виде купола. Дебит родниковой воды — 0,2 л/с. </a:t>
            </a:r>
            <a:endParaRPr lang="ru-RU" dirty="0" smtClean="0"/>
          </a:p>
          <a:p>
            <a:pPr lvl="0"/>
            <a:endParaRPr lang="ru-RU" dirty="0" smtClean="0"/>
          </a:p>
        </p:txBody>
      </p:sp>
      <p:pic>
        <p:nvPicPr>
          <p:cNvPr id="25601" name="Picture 1" descr="C:\Users\Admin\Desktop\Поворино\8cc7a416a0707e316beeec63c25b139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428604"/>
            <a:ext cx="7834367" cy="5875776"/>
          </a:xfrm>
          <a:prstGeom prst="rect">
            <a:avLst/>
          </a:prstGeom>
          <a:noFill/>
        </p:spPr>
      </p:pic>
      <p:pic>
        <p:nvPicPr>
          <p:cNvPr id="25602" name="Picture 2" descr="C:\Users\Admin\Desktop\Поворино\446cfc4abe341b475ba9ceb338b26cef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357166"/>
            <a:ext cx="8072494" cy="5929354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Click="0" advTm="3673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-17860"/>
            <a:ext cx="9167813" cy="68758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71604" y="1285860"/>
            <a:ext cx="67151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Arial Black" pitchFamily="34" charset="0"/>
              </a:rPr>
              <a:t>«Природные богатства –достояние нашей замечательной Родины. Охранять природу – значит охранять Родину»</a:t>
            </a:r>
          </a:p>
          <a:p>
            <a:pPr algn="r"/>
            <a:r>
              <a:rPr lang="ru-RU" sz="2800" b="1" dirty="0" smtClean="0">
                <a:latin typeface="Arial Black" pitchFamily="34" charset="0"/>
              </a:rPr>
              <a:t> М. Пришвин</a:t>
            </a:r>
            <a:endParaRPr lang="ru-RU" sz="2800" b="1" dirty="0"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 advTm="1020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7860"/>
            <a:ext cx="9167813" cy="68758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642919"/>
            <a:ext cx="764386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latin typeface="Arial Black" pitchFamily="34" charset="0"/>
              </a:rPr>
              <a:t>    Родник "Свинцовка" находится в 900 м от центра г. Поворино, на восточной его окраине. Спуск к нему с окружной дороги Поворино — около моста через реку Свинцовка. Родник обустроен полиэтиленовой трубой, обложен мраморным бутовым камнем, имеет металлическую лестницу и бетонные плиты. Обустраивался он в августе 1999 г. — к празднику "День железнодорожников". Дебит родниковой воды — 0,33 л/с.</a:t>
            </a:r>
          </a:p>
        </p:txBody>
      </p:sp>
      <p:pic>
        <p:nvPicPr>
          <p:cNvPr id="1026" name="Picture 2" descr="C:\Users\Admin\Desktop\Поворино\pGByRMLFfl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714356"/>
            <a:ext cx="7966853" cy="5309161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Click="0" advTm="333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7860"/>
            <a:ext cx="9167813" cy="68758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00100" y="785794"/>
            <a:ext cx="58579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 Black" pitchFamily="34" charset="0"/>
              </a:rPr>
              <a:t>Я поклоняюсь родникам,</a:t>
            </a:r>
            <a:br>
              <a:rPr lang="ru-RU" sz="2000" b="1" dirty="0" smtClean="0">
                <a:latin typeface="Arial Black" pitchFamily="34" charset="0"/>
              </a:rPr>
            </a:br>
            <a:r>
              <a:rPr lang="ru-RU" sz="2000" b="1" dirty="0" smtClean="0">
                <a:latin typeface="Arial Black" pitchFamily="34" charset="0"/>
              </a:rPr>
              <a:t>Я поклоняюсь речке этой.</a:t>
            </a:r>
            <a:br>
              <a:rPr lang="ru-RU" sz="2000" b="1" dirty="0" smtClean="0">
                <a:latin typeface="Arial Black" pitchFamily="34" charset="0"/>
              </a:rPr>
            </a:br>
            <a:r>
              <a:rPr lang="ru-RU" sz="2000" b="1" dirty="0" smtClean="0">
                <a:latin typeface="Arial Black" pitchFamily="34" charset="0"/>
              </a:rPr>
              <a:t>Я Вас целую, ивы, там,</a:t>
            </a:r>
            <a:br>
              <a:rPr lang="ru-RU" sz="2000" b="1" dirty="0" smtClean="0">
                <a:latin typeface="Arial Black" pitchFamily="34" charset="0"/>
              </a:rPr>
            </a:br>
            <a:r>
              <a:rPr lang="ru-RU" sz="2000" b="1" dirty="0" smtClean="0">
                <a:latin typeface="Arial Black" pitchFamily="34" charset="0"/>
              </a:rPr>
              <a:t>В краю моем и мной воспетом!</a:t>
            </a:r>
            <a:endParaRPr lang="ru-RU" sz="2000" b="1" dirty="0"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86051" y="2143116"/>
            <a:ext cx="32956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2.09.2008 г.Владимир </a:t>
            </a:r>
            <a:r>
              <a:rPr lang="ru-RU" b="1" dirty="0" err="1" smtClean="0"/>
              <a:t>Григин</a:t>
            </a:r>
            <a:endParaRPr lang="ru-RU" b="1" dirty="0"/>
          </a:p>
        </p:txBody>
      </p:sp>
      <p:pic>
        <p:nvPicPr>
          <p:cNvPr id="50178" name="Picture 2" descr="C:\Users\Admin\Downloads\c5iFoqG91yM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28794" y="2714620"/>
            <a:ext cx="6819900" cy="3333752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Click="0" advTm="897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7860"/>
            <a:ext cx="9167813" cy="68758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571480"/>
            <a:ext cx="692948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Georgia" pitchFamily="18" charset="0"/>
              </a:rPr>
              <a:t>Над презентацией работали</a:t>
            </a:r>
            <a:r>
              <a:rPr lang="ru-RU" sz="2800" dirty="0" smtClean="0">
                <a:latin typeface="Georgia" pitchFamily="18" charset="0"/>
              </a:rPr>
              <a:t>:</a:t>
            </a:r>
          </a:p>
          <a:p>
            <a:pPr algn="ctr"/>
            <a:r>
              <a:rPr lang="ru-RU" sz="2800" dirty="0" smtClean="0">
                <a:latin typeface="Georgia" pitchFamily="18" charset="0"/>
              </a:rPr>
              <a:t>Сухарев Александр</a:t>
            </a:r>
          </a:p>
          <a:p>
            <a:pPr algn="ctr"/>
            <a:r>
              <a:rPr lang="ru-RU" sz="2800" dirty="0" smtClean="0">
                <a:latin typeface="Georgia" pitchFamily="18" charset="0"/>
              </a:rPr>
              <a:t>Ефремова Маргарита</a:t>
            </a:r>
          </a:p>
          <a:p>
            <a:pPr algn="ctr"/>
            <a:r>
              <a:rPr lang="ru-RU" sz="2800" dirty="0" smtClean="0">
                <a:latin typeface="Georgia" pitchFamily="18" charset="0"/>
              </a:rPr>
              <a:t>Алиева Лаура</a:t>
            </a:r>
          </a:p>
          <a:p>
            <a:pPr algn="ctr"/>
            <a:endParaRPr lang="ru-RU" sz="2800" dirty="0" smtClean="0">
              <a:latin typeface="Georgia" pitchFamily="18" charset="0"/>
            </a:endParaRPr>
          </a:p>
          <a:p>
            <a:pPr algn="ctr"/>
            <a:r>
              <a:rPr lang="ru-RU" sz="2800" dirty="0" smtClean="0">
                <a:latin typeface="Georgia" pitchFamily="18" charset="0"/>
              </a:rPr>
              <a:t>Руководители: </a:t>
            </a:r>
          </a:p>
          <a:p>
            <a:pPr algn="ctr"/>
            <a:r>
              <a:rPr lang="ru-RU" sz="2800" dirty="0" smtClean="0">
                <a:latin typeface="Georgia" pitchFamily="18" charset="0"/>
              </a:rPr>
              <a:t>Рыданова Л.Н.</a:t>
            </a:r>
          </a:p>
          <a:p>
            <a:pPr algn="ctr"/>
            <a:r>
              <a:rPr lang="ru-RU" sz="2800" dirty="0" smtClean="0">
                <a:latin typeface="Georgia" pitchFamily="18" charset="0"/>
              </a:rPr>
              <a:t>Кувакина И.П.</a:t>
            </a:r>
            <a:endParaRPr lang="ru-RU" sz="2800" dirty="0"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7860"/>
            <a:ext cx="9167813" cy="68758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14348" y="642918"/>
            <a:ext cx="50477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Arial Black" pitchFamily="34" charset="0"/>
              </a:rPr>
              <a:t>Список источников</a:t>
            </a:r>
          </a:p>
          <a:p>
            <a:endParaRPr lang="ru-RU" sz="2000" b="1" dirty="0"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2928934"/>
            <a:ext cx="8143932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 smtClean="0">
                <a:latin typeface="Arial Black" pitchFamily="34" charset="0"/>
              </a:rPr>
              <a:t>Список литературы</a:t>
            </a:r>
          </a:p>
          <a:p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Кудров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, А.Г. Родники Воронежской области: формирование, экология, охрана/ А.Г. </a:t>
            </a:r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Кудров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.- Воронеж: Издательство Воронежского государственного университета, 2000.- 128 с.</a:t>
            </a:r>
          </a:p>
          <a:p>
            <a:endParaRPr lang="ru-RU" sz="1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Подворонежье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/ Под. Ред. Ф.Н. Милькова. – Воронеж: Изд-во ВГУ, 1973. – 208 с.</a:t>
            </a:r>
          </a:p>
          <a:p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Прихоперье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. – Воронеж : Изд-во ВГУ, 1979. – 164 с.</a:t>
            </a:r>
          </a:p>
          <a:p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Прохоров В.А. Надпись на карте. Географические названия Центрального Черноземья / В.А. Прохоров. – </a:t>
            </a:r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Воронеж:Центр.-Черноземное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кн. Изд-во, 1977. – 192 с.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1000108"/>
            <a:ext cx="61436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https://gotonature.ru/550-rybalka-na-ozere-ilmen-mazurskiy.html</a:t>
            </a:r>
            <a:endParaRPr lang="ru-RU" sz="1600" dirty="0" smtClean="0"/>
          </a:p>
          <a:p>
            <a:r>
              <a:rPr lang="ru-RU" sz="1600" dirty="0" smtClean="0"/>
              <a:t> </a:t>
            </a:r>
            <a:r>
              <a:rPr lang="ru-RU" sz="1600" dirty="0" smtClean="0">
                <a:hlinkClick r:id="rId4"/>
              </a:rPr>
              <a:t>http://fb.ru/article/360450/voronejskaya-oblast-ozera-dlya-otdyiha-i-ryibalki</a:t>
            </a:r>
            <a:endParaRPr lang="ru-RU" sz="1600" dirty="0" smtClean="0"/>
          </a:p>
          <a:p>
            <a:r>
              <a:rPr lang="en-US" sz="1600" dirty="0" smtClean="0"/>
              <a:t>https://nashregion36.livejournal.com/3686.html</a:t>
            </a: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1928802"/>
            <a:ext cx="507728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http://foto-planeta.com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2143116"/>
            <a:ext cx="58892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http://komanda-k.ru/</a:t>
            </a:r>
            <a:r>
              <a:rPr lang="ru-RU" sz="1600" dirty="0" smtClean="0"/>
              <a:t>Россия/</a:t>
            </a:r>
            <a:r>
              <a:rPr lang="ru-RU" sz="1600" dirty="0" err="1" smtClean="0"/>
              <a:t>река-хопёр</a:t>
            </a:r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2357430"/>
            <a:ext cx="707236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http://big-archive.ru/geography/springs_voronezh_region/34.php</a:t>
            </a: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2571744"/>
            <a:ext cx="61436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https://encyclopaedia.bid/</a:t>
            </a:r>
            <a:r>
              <a:rPr lang="ru-RU" sz="1600" dirty="0" err="1" smtClean="0"/>
              <a:t>википедия</a:t>
            </a:r>
            <a:r>
              <a:rPr lang="ru-RU" sz="1600" dirty="0" smtClean="0"/>
              <a:t>/</a:t>
            </a:r>
            <a:r>
              <a:rPr lang="ru-RU" sz="1600" dirty="0" err="1" smtClean="0"/>
              <a:t>Хопёр_</a:t>
            </a:r>
            <a:r>
              <a:rPr lang="ru-RU" sz="1600" dirty="0" smtClean="0"/>
              <a:t>(река)</a:t>
            </a:r>
            <a:endParaRPr lang="ru-RU" sz="1600" dirty="0"/>
          </a:p>
        </p:txBody>
      </p:sp>
    </p:spTree>
  </p:cSld>
  <p:clrMapOvr>
    <a:masterClrMapping/>
  </p:clrMapOvr>
  <p:transition advClick="0" advTm="7129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2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" y="-17860"/>
            <a:ext cx="9167813" cy="6875860"/>
          </a:xfrm>
          <a:prstGeom prst="rect">
            <a:avLst/>
          </a:prstGeom>
          <a:noFill/>
        </p:spPr>
      </p:pic>
      <p:pic>
        <p:nvPicPr>
          <p:cNvPr id="1026" name="Picture 2" descr="C:\Users\Admin\Desktop\Поворино\c9b9ebb5b8fb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1428736"/>
            <a:ext cx="7572396" cy="394149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1472" y="500042"/>
            <a:ext cx="81439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Водные ресурсы</a:t>
            </a:r>
            <a:endParaRPr lang="ru-RU" sz="2800" dirty="0">
              <a:latin typeface="Arial Black" pitchFamily="34" charset="0"/>
            </a:endParaRPr>
          </a:p>
        </p:txBody>
      </p:sp>
      <p:pic>
        <p:nvPicPr>
          <p:cNvPr id="5" name="Picture 2" descr="C:\Users\Admin\Desktop\Поворино\4277281_large (1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357422" y="2153372"/>
            <a:ext cx="5786478" cy="3866420"/>
          </a:xfrm>
          <a:prstGeom prst="rect">
            <a:avLst/>
          </a:prstGeom>
          <a:noFill/>
        </p:spPr>
      </p:pic>
      <p:pic>
        <p:nvPicPr>
          <p:cNvPr id="6" name="Picture 2" descr="C:\Users\Admin\Desktop\Поворино\1427884000_im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57620" y="3714752"/>
            <a:ext cx="4286250" cy="2314575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Click="0" advTm="11887">
    <p:sndAc>
      <p:stSnd>
        <p:snd r:embed="rId4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-17860"/>
            <a:ext cx="9167813" cy="68758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428604"/>
            <a:ext cx="80010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 Black" pitchFamily="34" charset="0"/>
              </a:rPr>
              <a:t>   Величина запасов пресной воды Воронежской области недостаточна.   Крупным городам и сельскому хозяйству не достает воды. Воды изымается слишком много, и это уже привело к тяжелым экологическим последствиям: за последние 90 лет реки Воронежской области обмелели вдвое. Многие реки превратились в ручьи и временные водотоки.</a:t>
            </a:r>
            <a:endParaRPr lang="ru-RU" sz="2000" b="1" dirty="0">
              <a:latin typeface="Arial Black" pitchFamily="34" charset="0"/>
            </a:endParaRPr>
          </a:p>
        </p:txBody>
      </p:sp>
      <p:pic>
        <p:nvPicPr>
          <p:cNvPr id="9" name="Рисунок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4612" y="2928934"/>
            <a:ext cx="38163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C:\Users\Admin\Desktop\Поворино\vodnye-resursy-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3143248"/>
            <a:ext cx="2613561" cy="1962155"/>
          </a:xfrm>
          <a:prstGeom prst="rect">
            <a:avLst/>
          </a:prstGeom>
          <a:noFill/>
        </p:spPr>
      </p:pic>
      <p:pic>
        <p:nvPicPr>
          <p:cNvPr id="2052" name="Picture 4" descr="C:\Users\Admin\Desktop\podgornaya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86512" y="4143380"/>
            <a:ext cx="2414603" cy="2012170"/>
          </a:xfrm>
          <a:prstGeom prst="rect">
            <a:avLst/>
          </a:prstGeom>
          <a:noFill/>
        </p:spPr>
      </p:pic>
      <p:pic>
        <p:nvPicPr>
          <p:cNvPr id="10" name="Рисунок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000232" y="4071942"/>
            <a:ext cx="3500438" cy="238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 advTm="236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7860"/>
            <a:ext cx="9167813" cy="68758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1538" y="785795"/>
            <a:ext cx="72152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 Black" pitchFamily="34" charset="0"/>
              </a:rPr>
              <a:t>  Водные ресурсы – важнейшее богатство, они используются на орошение, для промышленного и бытового водоснабжения, служат местом отдыха.</a:t>
            </a:r>
            <a:endParaRPr lang="ru-RU" sz="2000" b="1" dirty="0">
              <a:latin typeface="Arial Black" pitchFamily="34" charset="0"/>
            </a:endParaRPr>
          </a:p>
        </p:txBody>
      </p:sp>
      <p:pic>
        <p:nvPicPr>
          <p:cNvPr id="5" name="p112989522" descr="&amp;Rcy;&amp;iecy;&amp;kcy;&amp;acy; &amp;Vcy;&amp;ocy;&amp;rcy;&amp;ocy;&amp;ncy;&amp;acy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14625" y="2286000"/>
            <a:ext cx="34448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C:\Users\Admin\Desktop\Поворино\188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3643314"/>
            <a:ext cx="3429024" cy="2446581"/>
          </a:xfrm>
          <a:prstGeom prst="rect">
            <a:avLst/>
          </a:prstGeom>
          <a:noFill/>
        </p:spPr>
      </p:pic>
      <p:pic>
        <p:nvPicPr>
          <p:cNvPr id="6148" name="Picture 4" descr="C:\Users\Admin\Desktop\Поворино\A--ZBLRmwq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6482" y="3571876"/>
            <a:ext cx="3928806" cy="2618181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Click="0" advTm="1672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-17860"/>
            <a:ext cx="9167813" cy="687586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500042"/>
            <a:ext cx="43577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 Black" pitchFamily="34" charset="0"/>
              </a:rPr>
              <a:t>  В свою очередь, реки нуждаются в постоянной заботе, охране и правильной эксплуатации. </a:t>
            </a:r>
          </a:p>
        </p:txBody>
      </p:sp>
      <p:pic>
        <p:nvPicPr>
          <p:cNvPr id="7170" name="Picture 2" descr="C:\Users\Admin\Desktop\Поворино\1400414999_20140515_09004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071810"/>
            <a:ext cx="3501472" cy="2619101"/>
          </a:xfrm>
          <a:prstGeom prst="rect">
            <a:avLst/>
          </a:prstGeom>
          <a:noFill/>
        </p:spPr>
      </p:pic>
      <p:pic>
        <p:nvPicPr>
          <p:cNvPr id="7171" name="Picture 3" descr="C:\Users\Admin\Downloads\d11edd7a46a572a407c868b9e01b60a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1785926"/>
            <a:ext cx="4214802" cy="316290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14810" y="5000636"/>
            <a:ext cx="44291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Arial Black" pitchFamily="34" charset="0"/>
              </a:rPr>
              <a:t>  Особенно это относится к участкам рек и озер, объявленным памятниками природы.</a:t>
            </a:r>
            <a:endParaRPr lang="ru-RU" b="1" dirty="0"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 advTm="1095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7860"/>
            <a:ext cx="9167813" cy="687586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14348" y="571480"/>
            <a:ext cx="7786742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    Памятник природы </a:t>
            </a:r>
            <a:r>
              <a:rPr lang="ru-RU" sz="2000" b="1" dirty="0" smtClean="0">
                <a:latin typeface="Arial Black" pitchFamily="34" charset="0"/>
              </a:rPr>
              <a:t>— охраняемая природная территория, на которой расположен редкий или достопримечательный объект живой или неживой природы, уникальный в научном, культурном, историко-мемориальном или эстетическом отношении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57422" y="2786058"/>
            <a:ext cx="62151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000" dirty="0" smtClean="0">
                <a:latin typeface="Arial Black" pitchFamily="34" charset="0"/>
              </a:rPr>
              <a:t>   Термин «памятник природы» ввел в науку в 1819 г. немецкий географ Александр </a:t>
            </a:r>
            <a:r>
              <a:rPr lang="ru-RU" sz="2000" dirty="0" err="1" smtClean="0">
                <a:latin typeface="Arial Black" pitchFamily="34" charset="0"/>
              </a:rPr>
              <a:t>Гумбольд</a:t>
            </a:r>
            <a:r>
              <a:rPr lang="ru-RU" sz="2000" dirty="0" smtClean="0">
                <a:latin typeface="Arial Black" pitchFamily="34" charset="0"/>
              </a:rPr>
              <a:t>. В России вопрос об охране памятников природы впервые поставил в 1910 году академик И.П. Бородин.</a:t>
            </a: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4786322"/>
            <a:ext cx="64294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 Black" pitchFamily="34" charset="0"/>
              </a:rPr>
              <a:t>   Решением Воронежского облисполкома № 550 от 18 июля 1980 года озеро Ильмень  Мазурский объявлено памятником природы. </a:t>
            </a:r>
            <a:endParaRPr lang="ru-RU" sz="2000" b="1" dirty="0">
              <a:latin typeface="Arial Black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 advTm="397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67813" cy="687586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57224" y="500042"/>
            <a:ext cx="75724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Arial Black" pitchFamily="34" charset="0"/>
              </a:rPr>
              <a:t>Памятник природы гидросферы в   </a:t>
            </a:r>
            <a:r>
              <a:rPr lang="ru-RU" b="1" dirty="0" err="1" smtClean="0">
                <a:latin typeface="Arial Black" pitchFamily="34" charset="0"/>
              </a:rPr>
              <a:t>Поворинском</a:t>
            </a:r>
            <a:r>
              <a:rPr lang="ru-RU" b="1" dirty="0" smtClean="0">
                <a:latin typeface="Arial Black" pitchFamily="34" charset="0"/>
              </a:rPr>
              <a:t>  районе</a:t>
            </a:r>
            <a:r>
              <a:rPr lang="ru-RU" dirty="0" smtClean="0">
                <a:latin typeface="Arial Black" pitchFamily="34" charset="0"/>
              </a:rPr>
              <a:t/>
            </a:r>
            <a:br>
              <a:rPr lang="ru-RU" dirty="0" smtClean="0">
                <a:latin typeface="Arial Black" pitchFamily="34" charset="0"/>
              </a:rPr>
            </a:br>
            <a:endParaRPr lang="ru-RU" dirty="0" smtClean="0">
              <a:latin typeface="Arial Black" pitchFamily="34" charset="0"/>
            </a:endParaRPr>
          </a:p>
          <a:p>
            <a:pPr algn="ctr"/>
            <a:endParaRPr lang="ru-RU" dirty="0" smtClean="0">
              <a:latin typeface="Arial Black" pitchFamily="34" charset="0"/>
            </a:endParaRPr>
          </a:p>
          <a:p>
            <a:pPr algn="ctr"/>
            <a:endParaRPr lang="ru-RU" dirty="0" smtClean="0">
              <a:latin typeface="Arial Black" pitchFamily="34" charset="0"/>
            </a:endParaRPr>
          </a:p>
          <a:p>
            <a:pPr algn="ctr"/>
            <a:endParaRPr lang="ru-RU" dirty="0" smtClean="0">
              <a:latin typeface="Arial Black" pitchFamily="34" charset="0"/>
            </a:endParaRPr>
          </a:p>
          <a:p>
            <a:pPr algn="ctr"/>
            <a:endParaRPr lang="ru-RU" dirty="0" smtClean="0">
              <a:latin typeface="Arial Black" pitchFamily="34" charset="0"/>
            </a:endParaRPr>
          </a:p>
          <a:p>
            <a:pPr algn="ctr"/>
            <a:endParaRPr lang="ru-RU" dirty="0" smtClean="0">
              <a:latin typeface="Arial Black" pitchFamily="34" charset="0"/>
            </a:endParaRPr>
          </a:p>
          <a:p>
            <a:pPr algn="ctr"/>
            <a:endParaRPr lang="ru-RU" dirty="0" smtClean="0">
              <a:latin typeface="Arial Black" pitchFamily="34" charset="0"/>
            </a:endParaRPr>
          </a:p>
          <a:p>
            <a:pPr algn="ctr"/>
            <a:endParaRPr lang="ru-RU" dirty="0" smtClean="0">
              <a:latin typeface="Arial Black" pitchFamily="34" charset="0"/>
            </a:endParaRPr>
          </a:p>
          <a:p>
            <a:pPr algn="ctr"/>
            <a:endParaRPr lang="ru-RU" dirty="0" smtClean="0">
              <a:latin typeface="Arial Black" pitchFamily="34" charset="0"/>
            </a:endParaRPr>
          </a:p>
          <a:p>
            <a:pPr algn="ctr"/>
            <a:endParaRPr lang="ru-RU" dirty="0" smtClean="0">
              <a:latin typeface="Arial Black" pitchFamily="34" charset="0"/>
            </a:endParaRPr>
          </a:p>
          <a:p>
            <a:pPr algn="ctr"/>
            <a:endParaRPr lang="ru-RU" dirty="0" smtClean="0">
              <a:latin typeface="Arial Black" pitchFamily="34" charset="0"/>
            </a:endParaRPr>
          </a:p>
          <a:p>
            <a:pPr algn="ctr"/>
            <a:endParaRPr lang="ru-RU" dirty="0" smtClean="0">
              <a:latin typeface="Arial Black" pitchFamily="34" charset="0"/>
            </a:endParaRPr>
          </a:p>
          <a:p>
            <a:pPr algn="ctr"/>
            <a:endParaRPr lang="ru-RU" dirty="0" smtClean="0">
              <a:latin typeface="Arial Black" pitchFamily="34" charset="0"/>
            </a:endParaRPr>
          </a:p>
          <a:p>
            <a:pPr algn="ctr"/>
            <a:endParaRPr lang="ru-RU" dirty="0" smtClean="0">
              <a:latin typeface="Arial Black" pitchFamily="34" charset="0"/>
            </a:endParaRPr>
          </a:p>
          <a:p>
            <a:pPr algn="ctr"/>
            <a:endParaRPr lang="ru-RU" dirty="0" smtClean="0">
              <a:latin typeface="Arial Black" pitchFamily="34" charset="0"/>
            </a:endParaRPr>
          </a:p>
          <a:p>
            <a:pPr algn="ctr"/>
            <a:r>
              <a:rPr lang="ru-RU" dirty="0" smtClean="0">
                <a:latin typeface="Arial Black" pitchFamily="34" charset="0"/>
              </a:rPr>
              <a:t/>
            </a:r>
            <a:br>
              <a:rPr lang="ru-RU" dirty="0" smtClean="0">
                <a:latin typeface="Arial Black" pitchFamily="34" charset="0"/>
              </a:rPr>
            </a:br>
            <a:endParaRPr lang="ru-RU" dirty="0" smtClean="0">
              <a:latin typeface="Arial Black" pitchFamily="34" charset="0"/>
            </a:endParaRPr>
          </a:p>
          <a:p>
            <a:pPr algn="ctr"/>
            <a:r>
              <a:rPr lang="ru-RU" dirty="0" smtClean="0">
                <a:latin typeface="Arial Black" pitchFamily="34" charset="0"/>
              </a:rPr>
              <a:t>Озеро Ильмень в пойме реки Хопер.  Площадь 19 га.</a:t>
            </a:r>
            <a:endParaRPr lang="ru-RU" dirty="0"/>
          </a:p>
        </p:txBody>
      </p:sp>
      <p:pic>
        <p:nvPicPr>
          <p:cNvPr id="8195" name="Picture 3" descr="C:\Users\Admin\Desktop\Поворино\jC_y6-qy6_o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1285860"/>
            <a:ext cx="6643734" cy="4427426"/>
          </a:xfrm>
          <a:prstGeom prst="rect">
            <a:avLst/>
          </a:prstGeom>
          <a:noFill/>
        </p:spPr>
      </p:pic>
      <p:pic>
        <p:nvPicPr>
          <p:cNvPr id="8196" name="Picture 4" descr="C:\Users\Admin\Desktop\Поворино\vrM1JsYmN7M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00166" y="1285860"/>
            <a:ext cx="6643734" cy="4420895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Click="0" advTm="1405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2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-17860"/>
            <a:ext cx="9167813" cy="6875860"/>
          </a:xfrm>
          <a:prstGeom prst="rect">
            <a:avLst/>
          </a:prstGeom>
          <a:noFill/>
        </p:spPr>
      </p:pic>
      <p:pic>
        <p:nvPicPr>
          <p:cNvPr id="3" name="Picture 2" descr="C:\Users\Admin\Desktop\Поворино\1427884000_im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3643314"/>
            <a:ext cx="5072098" cy="2738933"/>
          </a:xfrm>
          <a:prstGeom prst="rect">
            <a:avLst/>
          </a:prstGeom>
          <a:noFill/>
        </p:spPr>
      </p:pic>
      <p:pic>
        <p:nvPicPr>
          <p:cNvPr id="9218" name="Picture 2" descr="C:\Users\Admin\Desktop\Поворино\c8240c45961311ae529a57899ac4ecb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29058" y="3643314"/>
            <a:ext cx="4953033" cy="278608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85786" y="500042"/>
            <a:ext cx="764386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latin typeface="Arial Black" pitchFamily="34" charset="0"/>
              </a:rPr>
              <a:t>     Словом «ильмень» на Руси обозначали зарастающий камышом или тростником водоем в дельте крупной реки, образовавшийся из ее рукава или лимана. </a:t>
            </a:r>
          </a:p>
          <a:p>
            <a:pPr>
              <a:defRPr/>
            </a:pPr>
            <a:r>
              <a:rPr lang="ru-RU" sz="2000" b="1" dirty="0" smtClean="0">
                <a:latin typeface="Arial Black" pitchFamily="34" charset="0"/>
              </a:rPr>
              <a:t>Только Воронежская область располагает десятком озер с таким названием, но самое большое расположено именно на территории </a:t>
            </a:r>
            <a:r>
              <a:rPr lang="ru-RU" sz="2000" b="1" dirty="0" err="1" smtClean="0">
                <a:latin typeface="Arial Black" pitchFamily="34" charset="0"/>
              </a:rPr>
              <a:t>Поворинского</a:t>
            </a:r>
            <a:r>
              <a:rPr lang="ru-RU" sz="2000" b="1" dirty="0" smtClean="0">
                <a:latin typeface="Arial Black" pitchFamily="34" charset="0"/>
              </a:rPr>
              <a:t> района в трех километрах от поселка Мазурка, поэтому, во избежание путаницы, его называют Ильмень Мазурский</a:t>
            </a:r>
          </a:p>
        </p:txBody>
      </p:sp>
    </p:spTree>
    <p:custDataLst>
      <p:tags r:id="rId1"/>
    </p:custDataLst>
  </p:cSld>
  <p:clrMapOvr>
    <a:masterClrMapping/>
  </p:clrMapOvr>
  <p:transition advClick="0" advTm="2564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1.5|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1|4.2|4.5|4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9|6.7|7.3|9.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2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6|2.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5|2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0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3|3.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1|1.8|2.6|1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3.3|2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3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4.7|13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5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7|7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</TotalTime>
  <Words>541</Words>
  <Application>Microsoft Office PowerPoint</Application>
  <PresentationFormat>Экран (4:3)</PresentationFormat>
  <Paragraphs>127</Paragraphs>
  <Slides>23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105</cp:revision>
  <dcterms:created xsi:type="dcterms:W3CDTF">2019-04-17T15:27:13Z</dcterms:created>
  <dcterms:modified xsi:type="dcterms:W3CDTF">2022-03-08T15:11:38Z</dcterms:modified>
</cp:coreProperties>
</file>