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wav" ContentType="audio/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56" r:id="rId2"/>
    <p:sldId id="277" r:id="rId3"/>
    <p:sldId id="278" r:id="rId4"/>
    <p:sldId id="280" r:id="rId5"/>
    <p:sldId id="281" r:id="rId6"/>
    <p:sldId id="257" r:id="rId7"/>
    <p:sldId id="264" r:id="rId8"/>
    <p:sldId id="273" r:id="rId9"/>
    <p:sldId id="259" r:id="rId10"/>
    <p:sldId id="262" r:id="rId11"/>
    <p:sldId id="260" r:id="rId12"/>
    <p:sldId id="263" r:id="rId13"/>
    <p:sldId id="265" r:id="rId14"/>
    <p:sldId id="261" r:id="rId15"/>
    <p:sldId id="269" r:id="rId16"/>
    <p:sldId id="266" r:id="rId17"/>
    <p:sldId id="274" r:id="rId18"/>
    <p:sldId id="272" r:id="rId19"/>
    <p:sldId id="279" r:id="rId20"/>
    <p:sldId id="271" r:id="rId21"/>
    <p:sldId id="276" r:id="rId22"/>
    <p:sldId id="267" r:id="rId23"/>
    <p:sldId id="275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00000"/>
    <a:srgbClr val="FFCFAF"/>
    <a:srgbClr val="99FF66"/>
    <a:srgbClr val="CEA6C5"/>
    <a:srgbClr val="744C5A"/>
    <a:srgbClr val="ECC1ED"/>
    <a:srgbClr val="ACC8B7"/>
    <a:srgbClr val="993366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48940" autoAdjust="0"/>
    <p:restoredTop sz="86380" autoAdjust="0"/>
  </p:normalViewPr>
  <p:slideViewPr>
    <p:cSldViewPr>
      <p:cViewPr varScale="1">
        <p:scale>
          <a:sx n="49" d="100"/>
          <a:sy n="49" d="100"/>
        </p:scale>
        <p:origin x="1062" y="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75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F69BE1D-5ECB-44EE-8C86-833694ED8EC8}" type="datetimeFigureOut">
              <a:rPr lang="ru-RU" smtClean="0"/>
              <a:pPr/>
              <a:t>26.01.2023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0B5BB7C-34E8-4D45-BB36-03C8F9DCFF9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10250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B5BB7C-34E8-4D45-BB36-03C8F9DCFF98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767987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B5BB7C-34E8-4D45-BB36-03C8F9DCFF98}" type="slidenum">
              <a:rPr lang="ru-RU" smtClean="0"/>
              <a:pPr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609764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B5BB7C-34E8-4D45-BB36-03C8F9DCFF98}" type="slidenum">
              <a:rPr lang="ru-RU" smtClean="0"/>
              <a:pPr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094973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B5BB7C-34E8-4D45-BB36-03C8F9DCFF98}" type="slidenum">
              <a:rPr lang="ru-RU" smtClean="0"/>
              <a:pPr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094973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B5BB7C-34E8-4D45-BB36-03C8F9DCFF98}" type="slidenum">
              <a:rPr lang="ru-RU" smtClean="0"/>
              <a:pPr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86785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B5BB7C-34E8-4D45-BB36-03C8F9DCFF98}" type="slidenum">
              <a:rPr lang="ru-RU" smtClean="0"/>
              <a:pPr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094973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B5BB7C-34E8-4D45-BB36-03C8F9DCFF98}" type="slidenum">
              <a:rPr lang="ru-RU" smtClean="0"/>
              <a:pPr/>
              <a:t>23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09497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B5BB7C-34E8-4D45-BB36-03C8F9DCFF98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767987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B5BB7C-34E8-4D45-BB36-03C8F9DCFF98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767987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B5BB7C-34E8-4D45-BB36-03C8F9DCFF98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76798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B5BB7C-34E8-4D45-BB36-03C8F9DCFF98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767987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B5BB7C-34E8-4D45-BB36-03C8F9DCFF98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429077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B5BB7C-34E8-4D45-BB36-03C8F9DCFF98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308915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B5BB7C-34E8-4D45-BB36-03C8F9DCFF98}" type="slidenum">
              <a:rPr lang="ru-RU" smtClean="0"/>
              <a:pPr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029786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B5BB7C-34E8-4D45-BB36-03C8F9DCFF98}" type="slidenum">
              <a:rPr lang="ru-RU" smtClean="0"/>
              <a:pPr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48286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1A9F97-C4F1-4BB0-8B5B-ECAB829E79B0}" type="datetime1">
              <a:rPr lang="ru-RU" smtClean="0"/>
              <a:pPr/>
              <a:t>26.01.2023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FD7F98-31E9-47BC-ADD2-EC7955E97AC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ACEC30-21F5-432A-AF3A-EDDDAC6185DD}" type="datetime1">
              <a:rPr lang="ru-RU" smtClean="0"/>
              <a:pPr/>
              <a:t>26.01.2023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FD7F98-31E9-47BC-ADD2-EC7955E97AC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F037A0-C7FE-46CC-9AEE-ED5573EC4623}" type="datetime1">
              <a:rPr lang="ru-RU" smtClean="0"/>
              <a:pPr/>
              <a:t>26.01.2023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FD7F98-31E9-47BC-ADD2-EC7955E97AC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A42324-8DC8-4BAC-BDD7-06FFB43C30CE}" type="datetime1">
              <a:rPr lang="ru-RU" smtClean="0"/>
              <a:pPr/>
              <a:t>26.01.2023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FD7F98-31E9-47BC-ADD2-EC7955E97AC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C41ED0-06A7-4EB2-ABFD-50C77A972DE2}" type="datetime1">
              <a:rPr lang="ru-RU" smtClean="0"/>
              <a:pPr/>
              <a:t>26.01.2023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FD7F98-31E9-47BC-ADD2-EC7955E97AC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5A6FB-6917-4DB3-ADE6-9CA69AC057C1}" type="datetime1">
              <a:rPr lang="ru-RU" smtClean="0"/>
              <a:pPr/>
              <a:t>26.01.2023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FD7F98-31E9-47BC-ADD2-EC7955E97AC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E0C054-3174-46F6-96EA-432262C83CB9}" type="datetime1">
              <a:rPr lang="ru-RU" smtClean="0"/>
              <a:pPr/>
              <a:t>26.01.2023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FD7F98-31E9-47BC-ADD2-EC7955E97AC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E7CBD5-CB86-4EBE-8D45-408BED530AA6}" type="datetime1">
              <a:rPr lang="ru-RU" smtClean="0"/>
              <a:pPr/>
              <a:t>26.01.2023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FD7F98-31E9-47BC-ADD2-EC7955E97AC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191F50-2191-4B33-A45C-7AAA5FCB30EF}" type="datetime1">
              <a:rPr lang="ru-RU" smtClean="0"/>
              <a:pPr/>
              <a:t>26.01.2023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FD7F98-31E9-47BC-ADD2-EC7955E97AC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F9C0D3-22C8-4B13-AD9E-E7DE223EBD7C}" type="datetime1">
              <a:rPr lang="ru-RU" smtClean="0"/>
              <a:pPr/>
              <a:t>26.01.2023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FD7F98-31E9-47BC-ADD2-EC7955E97AC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DBEBBF-17DE-4698-A9D6-CB91854E6464}" type="datetime1">
              <a:rPr lang="ru-RU" smtClean="0"/>
              <a:pPr/>
              <a:t>26.01.2023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FD7F98-31E9-47BC-ADD2-EC7955E97AC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C138FA-6545-4FF2-BF1B-283DF0F0D628}" type="datetime1">
              <a:rPr lang="ru-RU" smtClean="0"/>
              <a:pPr/>
              <a:t>26.01.2023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FD7F98-31E9-47BC-ADD2-EC7955E97AC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>
    <p:fade/>
  </p:transition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slide" Target="slide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slide" Target="slide7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slide" Target="slide11.xml"/><Relationship Id="rId4" Type="http://schemas.openxmlformats.org/officeDocument/2006/relationships/image" Target="../media/image10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slide" Target="slide7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2.png"/><Relationship Id="rId4" Type="http://schemas.openxmlformats.org/officeDocument/2006/relationships/slide" Target="slide1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3" Type="http://schemas.openxmlformats.org/officeDocument/2006/relationships/image" Target="../media/image1.png"/><Relationship Id="rId7" Type="http://schemas.openxmlformats.org/officeDocument/2006/relationships/image" Target="../media/image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slide" Target="slide6.xml"/><Relationship Id="rId5" Type="http://schemas.openxmlformats.org/officeDocument/2006/relationships/image" Target="../media/image13.jpeg"/><Relationship Id="rId4" Type="http://schemas.openxmlformats.org/officeDocument/2006/relationships/image" Target="../media/image12.gif"/><Relationship Id="rId9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" Target="slide14.xml"/><Relationship Id="rId3" Type="http://schemas.openxmlformats.org/officeDocument/2006/relationships/audio" Target="../media/audio1.wav"/><Relationship Id="rId7" Type="http://schemas.openxmlformats.org/officeDocument/2006/relationships/image" Target="../media/image1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3.jpeg"/><Relationship Id="rId10" Type="http://schemas.openxmlformats.org/officeDocument/2006/relationships/slide" Target="slide6.xml"/><Relationship Id="rId4" Type="http://schemas.openxmlformats.org/officeDocument/2006/relationships/image" Target="../media/image1.png"/><Relationship Id="rId9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audio" Target="../media/audio1.wav"/><Relationship Id="rId7" Type="http://schemas.openxmlformats.org/officeDocument/2006/relationships/hyperlink" Target="http://www.7not.ru/guitar/sound_row.phtml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gif"/><Relationship Id="rId11" Type="http://schemas.openxmlformats.org/officeDocument/2006/relationships/image" Target="../media/image2.png"/><Relationship Id="rId5" Type="http://schemas.openxmlformats.org/officeDocument/2006/relationships/image" Target="../media/image1.png"/><Relationship Id="rId10" Type="http://schemas.openxmlformats.org/officeDocument/2006/relationships/slide" Target="slide15.xml"/><Relationship Id="rId4" Type="http://schemas.openxmlformats.org/officeDocument/2006/relationships/slide" Target="slide13.xml"/><Relationship Id="rId9" Type="http://schemas.openxmlformats.org/officeDocument/2006/relationships/image" Target="../media/image18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audio" Target="../media/audio1.wav"/><Relationship Id="rId7" Type="http://schemas.openxmlformats.org/officeDocument/2006/relationships/hyperlink" Target="http://go.microsoft.com/fwlink/p/?LinkId=255141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jpeg"/><Relationship Id="rId5" Type="http://schemas.openxmlformats.org/officeDocument/2006/relationships/image" Target="../media/image19.png"/><Relationship Id="rId10" Type="http://schemas.openxmlformats.org/officeDocument/2006/relationships/slide" Target="slide13.xml"/><Relationship Id="rId4" Type="http://schemas.openxmlformats.org/officeDocument/2006/relationships/slide" Target="slide16.xml"/><Relationship Id="rId9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" Target="slide13.xml"/><Relationship Id="rId3" Type="http://schemas.openxmlformats.org/officeDocument/2006/relationships/slide" Target="slide17.xml"/><Relationship Id="rId7" Type="http://schemas.openxmlformats.org/officeDocument/2006/relationships/image" Target="../media/image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5" Type="http://schemas.openxmlformats.org/officeDocument/2006/relationships/hyperlink" Target="http://go.microsoft.com/fwlink/p/?LinkId=255141" TargetMode="External"/><Relationship Id="rId4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" Target="slide18.xml"/><Relationship Id="rId7" Type="http://schemas.openxmlformats.org/officeDocument/2006/relationships/slide" Target="slide13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19.png"/><Relationship Id="rId9" Type="http://schemas.openxmlformats.org/officeDocument/2006/relationships/image" Target="../media/image24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audio" Target="../media/audio1.wav"/><Relationship Id="rId7" Type="http://schemas.openxmlformats.org/officeDocument/2006/relationships/slide" Target="slide19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3.xml"/><Relationship Id="rId5" Type="http://schemas.openxmlformats.org/officeDocument/2006/relationships/image" Target="../media/image19.png"/><Relationship Id="rId4" Type="http://schemas.openxmlformats.org/officeDocument/2006/relationships/slide" Target="slide20.xml"/><Relationship Id="rId9" Type="http://schemas.openxmlformats.org/officeDocument/2006/relationships/image" Target="../media/image25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slide" Target="slide13.xml"/><Relationship Id="rId3" Type="http://schemas.openxmlformats.org/officeDocument/2006/relationships/audio" Target="../media/audio1.wav"/><Relationship Id="rId7" Type="http://schemas.openxmlformats.org/officeDocument/2006/relationships/image" Target="../media/image27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jpeg"/><Relationship Id="rId5" Type="http://schemas.openxmlformats.org/officeDocument/2006/relationships/image" Target="../media/image19.png"/><Relationship Id="rId10" Type="http://schemas.openxmlformats.org/officeDocument/2006/relationships/image" Target="../media/image2.png"/><Relationship Id="rId4" Type="http://schemas.openxmlformats.org/officeDocument/2006/relationships/slide" Target="slide20.xml"/><Relationship Id="rId9" Type="http://schemas.openxmlformats.org/officeDocument/2006/relationships/slide" Target="slide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slide" Target="slide3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slide" Target="slide21.xml"/><Relationship Id="rId3" Type="http://schemas.openxmlformats.org/officeDocument/2006/relationships/audio" Target="../media/audio1.wav"/><Relationship Id="rId7" Type="http://schemas.openxmlformats.org/officeDocument/2006/relationships/image" Target="../media/image29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jpeg"/><Relationship Id="rId5" Type="http://schemas.openxmlformats.org/officeDocument/2006/relationships/image" Target="../media/image19.png"/><Relationship Id="rId10" Type="http://schemas.openxmlformats.org/officeDocument/2006/relationships/slide" Target="slide6.xml"/><Relationship Id="rId4" Type="http://schemas.openxmlformats.org/officeDocument/2006/relationships/slide" Target="slide22.xml"/><Relationship Id="rId9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slide" Target="slide22.xml"/><Relationship Id="rId3" Type="http://schemas.openxmlformats.org/officeDocument/2006/relationships/audio" Target="../media/audio1.wav"/><Relationship Id="rId7" Type="http://schemas.openxmlformats.org/officeDocument/2006/relationships/image" Target="../media/image3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0.xml"/><Relationship Id="rId5" Type="http://schemas.openxmlformats.org/officeDocument/2006/relationships/image" Target="../media/image30.png"/><Relationship Id="rId4" Type="http://schemas.openxmlformats.org/officeDocument/2006/relationships/image" Target="../media/image19.png"/><Relationship Id="rId9" Type="http://schemas.openxmlformats.org/officeDocument/2006/relationships/image" Target="../media/image32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jpeg"/><Relationship Id="rId3" Type="http://schemas.openxmlformats.org/officeDocument/2006/relationships/image" Target="../media/image19.png"/><Relationship Id="rId7" Type="http://schemas.openxmlformats.org/officeDocument/2006/relationships/image" Target="../media/image3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slide" Target="slide20.xml"/><Relationship Id="rId5" Type="http://schemas.openxmlformats.org/officeDocument/2006/relationships/image" Target="../media/image2.png"/><Relationship Id="rId4" Type="http://schemas.openxmlformats.org/officeDocument/2006/relationships/slide" Target="slide23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mygitara.ru/uploads/posts/2009-08/1249333178_left_05.jpg" TargetMode="External"/><Relationship Id="rId13" Type="http://schemas.openxmlformats.org/officeDocument/2006/relationships/hyperlink" Target="http://img0.liveinternet.ru/images/attach/c/6/90/170/90170438_large_4061723_123.jpg" TargetMode="External"/><Relationship Id="rId18" Type="http://schemas.openxmlformats.org/officeDocument/2006/relationships/hyperlink" Target="http://vk.com/public61373514" TargetMode="External"/><Relationship Id="rId3" Type="http://schemas.openxmlformats.org/officeDocument/2006/relationships/image" Target="../media/image19.png"/><Relationship Id="rId21" Type="http://schemas.openxmlformats.org/officeDocument/2006/relationships/image" Target="../media/image35.png"/><Relationship Id="rId7" Type="http://schemas.openxmlformats.org/officeDocument/2006/relationships/hyperlink" Target="http://www.rock-and-roll.ru/images/catalog/7294.jpg" TargetMode="External"/><Relationship Id="rId12" Type="http://schemas.openxmlformats.org/officeDocument/2006/relationships/hyperlink" Target="http://s47.radikal.ru/i118/0906/98/705313aba9de.jpg" TargetMode="External"/><Relationship Id="rId17" Type="http://schemas.openxmlformats.org/officeDocument/2006/relationships/hyperlink" Target="http://www.umelyeruchki.ru/images/folga/razminka-paltsev.gif" TargetMode="External"/><Relationship Id="rId2" Type="http://schemas.openxmlformats.org/officeDocument/2006/relationships/notesSlide" Target="../notesSlides/notesSlide15.xml"/><Relationship Id="rId16" Type="http://schemas.openxmlformats.org/officeDocument/2006/relationships/hyperlink" Target="http://www.healthykin.com/images/Product/large/2026_1_.jpg" TargetMode="External"/><Relationship Id="rId20" Type="http://schemas.openxmlformats.org/officeDocument/2006/relationships/slide" Target="slide1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queentime.ru/media/cache/3f/2e/3f2e67e65eebbf40c683f5c5cd48fe89.jpg" TargetMode="External"/><Relationship Id="rId11" Type="http://schemas.openxmlformats.org/officeDocument/2006/relationships/hyperlink" Target="http://midi.pl/pic/_bp4840.jpg" TargetMode="External"/><Relationship Id="rId5" Type="http://schemas.openxmlformats.org/officeDocument/2006/relationships/hyperlink" Target="http://ak-gitara.ru/images/shema_dlitelnost_not.gif" TargetMode="External"/><Relationship Id="rId15" Type="http://schemas.openxmlformats.org/officeDocument/2006/relationships/hyperlink" Target="http://www.graycell.ru/picture/big/metronom2.jpg" TargetMode="External"/><Relationship Id="rId23" Type="http://schemas.openxmlformats.org/officeDocument/2006/relationships/image" Target="../media/image31.png"/><Relationship Id="rId10" Type="http://schemas.openxmlformats.org/officeDocument/2006/relationships/hyperlink" Target="http://pro-gitaru.ru/wp-content/uploads/2011/09/classica.jpg" TargetMode="External"/><Relationship Id="rId19" Type="http://schemas.openxmlformats.org/officeDocument/2006/relationships/hyperlink" Target="http://www.guitarprofy.ru/wp-content/uploads/2013/04/do-major-gamma.jpg" TargetMode="External"/><Relationship Id="rId4" Type="http://schemas.openxmlformats.org/officeDocument/2006/relationships/hyperlink" Target="http://www.chasedirect.co.uk/images/tuning-fork.jpg" TargetMode="External"/><Relationship Id="rId9" Type="http://schemas.openxmlformats.org/officeDocument/2006/relationships/hyperlink" Target="http://play-info-guitar.ru/wp-content/uploads/2011/12/gitarnyie-oboznacheniya-2.jpg" TargetMode="External"/><Relationship Id="rId14" Type="http://schemas.openxmlformats.org/officeDocument/2006/relationships/hyperlink" Target="http://www.mygitara.ru/uploads/posts/2009-08/1249481222_zv_1.gif" TargetMode="External"/><Relationship Id="rId22" Type="http://schemas.openxmlformats.org/officeDocument/2006/relationships/slide" Target="slide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slide" Target="slide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slide" Target="slide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slide" Target="slide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7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slide" Target="slide20.xml"/><Relationship Id="rId5" Type="http://schemas.openxmlformats.org/officeDocument/2006/relationships/slide" Target="slide13.xml"/><Relationship Id="rId4" Type="http://schemas.openxmlformats.org/officeDocument/2006/relationships/slide" Target="slide9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audio" Target="../media/audio1.wav"/><Relationship Id="rId7" Type="http://schemas.openxmlformats.org/officeDocument/2006/relationships/slide" Target="slide8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1.png"/><Relationship Id="rId9" Type="http://schemas.openxmlformats.org/officeDocument/2006/relationships/slide" Target="slide6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" Target="slide6.xml"/><Relationship Id="rId3" Type="http://schemas.openxmlformats.org/officeDocument/2006/relationships/audio" Target="../media/audio1.wav"/><Relationship Id="rId7" Type="http://schemas.openxmlformats.org/officeDocument/2006/relationships/image" Target="../media/image8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png"/><Relationship Id="rId9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slide" Target="slide6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slide" Target="slide10.xml"/><Relationship Id="rId4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accent2">
                <a:tint val="45000"/>
                <a:satMod val="400000"/>
              </a:schemeClr>
            </a:duotone>
            <a:lum bright="20000"/>
          </a:blip>
          <a:stretch>
            <a:fillRect/>
          </a:stretch>
        </p:blipFill>
        <p:spPr>
          <a:xfrm>
            <a:off x="-36327" y="0"/>
            <a:ext cx="9180327" cy="6858000"/>
          </a:xfrm>
          <a:prstGeom prst="rect">
            <a:avLst/>
          </a:prstGeom>
          <a:ln w="76200">
            <a:solidFill>
              <a:srgbClr val="C00000"/>
            </a:solidFill>
            <a:prstDash val="sysDot"/>
          </a:ln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19672" y="620688"/>
            <a:ext cx="7128792" cy="4752528"/>
          </a:xfrm>
          <a:gradFill flip="none" rotWithShape="1">
            <a:gsLst>
              <a:gs pos="12000">
                <a:schemeClr val="bg1">
                  <a:alpha val="85000"/>
                </a:schemeClr>
              </a:gs>
              <a:gs pos="50000">
                <a:schemeClr val="accent3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3">
                  <a:lumMod val="60000"/>
                  <a:lumOff val="40000"/>
                  <a:shade val="100000"/>
                  <a:satMod val="115000"/>
                </a:schemeClr>
              </a:gs>
            </a:gsLst>
            <a:path path="circle">
              <a:fillToRect l="50000" t="50000" r="50000" b="50000"/>
            </a:path>
            <a:tileRect/>
          </a:gradFill>
          <a:effectLst>
            <a:innerShdw blurRad="114300">
              <a:prstClr val="black"/>
            </a:innerShdw>
          </a:effectLst>
          <a:scene3d>
            <a:camera prst="perspectiveHeroicExtremeRightFacing"/>
            <a:lightRig rig="threePt" dir="t"/>
          </a:scene3d>
          <a:sp3d>
            <a:bevelT w="152400" h="50800" prst="softRound"/>
          </a:sp3d>
        </p:spPr>
        <p:txBody>
          <a:bodyPr>
            <a:normAutofit fontScale="92500" lnSpcReduction="20000"/>
          </a:bodyPr>
          <a:lstStyle/>
          <a:p>
            <a:endParaRPr lang="ru-RU" sz="3900" b="1" dirty="0">
              <a:ln>
                <a:solidFill>
                  <a:schemeClr val="tx1"/>
                </a:solidFill>
              </a:ln>
              <a:solidFill>
                <a:srgbClr val="002060"/>
              </a:solidFill>
            </a:endParaRPr>
          </a:p>
          <a:p>
            <a:r>
              <a:rPr lang="ru-RU" sz="3900" b="1" dirty="0">
                <a:ln>
                  <a:solidFill>
                    <a:schemeClr val="tx1"/>
                  </a:solidFill>
                </a:ln>
                <a:solidFill>
                  <a:srgbClr val="002060"/>
                </a:solidFill>
              </a:rPr>
              <a:t>Тарасова Татьяна Алексеевна</a:t>
            </a:r>
          </a:p>
          <a:p>
            <a:endParaRPr lang="ru-RU" b="1" dirty="0">
              <a:ln>
                <a:solidFill>
                  <a:schemeClr val="tx1"/>
                </a:solidFill>
              </a:ln>
              <a:solidFill>
                <a:srgbClr val="002060"/>
              </a:solidFill>
            </a:endParaRPr>
          </a:p>
          <a:p>
            <a:r>
              <a:rPr lang="ru-RU" b="1" dirty="0">
                <a:ln>
                  <a:solidFill>
                    <a:schemeClr val="tx1"/>
                  </a:solidFill>
                </a:ln>
                <a:solidFill>
                  <a:srgbClr val="002060"/>
                </a:solidFill>
              </a:rPr>
              <a:t>МБОУ ДОД ДДТ им. Саши Ковалёва</a:t>
            </a:r>
          </a:p>
          <a:p>
            <a:r>
              <a:rPr lang="ru-RU" b="1" dirty="0">
                <a:ln>
                  <a:solidFill>
                    <a:schemeClr val="tx1"/>
                  </a:solidFill>
                </a:ln>
                <a:solidFill>
                  <a:srgbClr val="002060"/>
                </a:solidFill>
              </a:rPr>
              <a:t>Г. Североморск Мурманская область</a:t>
            </a:r>
          </a:p>
          <a:p>
            <a:r>
              <a:rPr lang="ru-RU" b="1" dirty="0">
                <a:ln>
                  <a:solidFill>
                    <a:schemeClr val="tx1"/>
                  </a:solidFill>
                </a:ln>
                <a:solidFill>
                  <a:srgbClr val="002060"/>
                </a:solidFill>
              </a:rPr>
              <a:t>Педагог высшей категории </a:t>
            </a:r>
          </a:p>
          <a:p>
            <a:r>
              <a:rPr lang="ru-RU" b="1" dirty="0">
                <a:ln>
                  <a:solidFill>
                    <a:schemeClr val="tx1"/>
                  </a:solidFill>
                </a:ln>
                <a:solidFill>
                  <a:srgbClr val="002060"/>
                </a:solidFill>
              </a:rPr>
              <a:t>Класс « Обучение игре на 6-ти струнной гитаре»</a:t>
            </a:r>
          </a:p>
          <a:p>
            <a:r>
              <a:rPr lang="ru-RU" b="1" i="1" dirty="0">
                <a:ln>
                  <a:solidFill>
                    <a:schemeClr val="tx1"/>
                  </a:solidFill>
                </a:ln>
                <a:solidFill>
                  <a:srgbClr val="002060"/>
                </a:solidFill>
              </a:rPr>
              <a:t>(начальный этап обучения)</a:t>
            </a:r>
          </a:p>
          <a:p>
            <a:r>
              <a:rPr lang="ru-RU" b="1" i="1" dirty="0">
                <a:ln>
                  <a:solidFill>
                    <a:schemeClr val="tx1"/>
                  </a:solidFill>
                </a:ln>
                <a:solidFill>
                  <a:srgbClr val="002060"/>
                </a:solidFill>
              </a:rPr>
              <a:t>2022 год</a:t>
            </a:r>
          </a:p>
          <a:p>
            <a:endParaRPr lang="ru-RU" i="1" dirty="0">
              <a:ln>
                <a:solidFill>
                  <a:schemeClr val="tx1"/>
                </a:solidFill>
              </a:ln>
              <a:solidFill>
                <a:srgbClr val="002060"/>
              </a:solidFill>
            </a:endParaRPr>
          </a:p>
        </p:txBody>
      </p:sp>
      <p:pic>
        <p:nvPicPr>
          <p:cNvPr id="6" name="Рисунок 5" descr="Уроки игры на гитаре">
            <a:hlinkClick r:id="rId4" action="ppaction://hlinksldjump"/>
          </p:cNvPr>
          <p:cNvPicPr/>
          <p:nvPr/>
        </p:nvPicPr>
        <p:blipFill>
          <a:blip r:embed="rId5" cstate="print">
            <a:lum bright="-30000"/>
          </a:blip>
          <a:srcRect/>
          <a:stretch>
            <a:fillRect/>
          </a:stretch>
        </p:blipFill>
        <p:spPr bwMode="auto">
          <a:xfrm>
            <a:off x="7799784" y="5625357"/>
            <a:ext cx="1115616" cy="10527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FD7F98-31E9-47BC-ADD2-EC7955E97AC9}" type="slidenum">
              <a:rPr lang="ru-RU" smtClean="0"/>
              <a:pPr/>
              <a:t>1</a:t>
            </a:fld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4680012" y="5969300"/>
            <a:ext cx="648000" cy="540000"/>
          </a:xfrm>
          <a:prstGeom prst="ellipse">
            <a:avLst/>
          </a:prstGeom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>
                <a:solidFill>
                  <a:schemeClr val="tx1"/>
                </a:solidFill>
              </a:rPr>
              <a:t>1</a:t>
            </a:r>
          </a:p>
        </p:txBody>
      </p:sp>
    </p:spTree>
  </p:cSld>
  <p:clrMapOvr>
    <a:masterClrMapping/>
  </p:clrMapOvr>
  <p:transition spd="slow">
    <p:wedg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tx2">
                <a:tint val="45000"/>
                <a:satMod val="400000"/>
              </a:schemeClr>
            </a:duotone>
            <a:lum bright="10000"/>
          </a:blip>
          <a:stretch>
            <a:fillRect/>
          </a:stretch>
        </p:blipFill>
        <p:spPr>
          <a:xfrm>
            <a:off x="0" y="0"/>
            <a:ext cx="9228397" cy="6921897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5484" y="188639"/>
            <a:ext cx="8136904" cy="720081"/>
          </a:xfrm>
          <a:gradFill>
            <a:gsLst>
              <a:gs pos="0">
                <a:schemeClr val="bg1"/>
              </a:gs>
              <a:gs pos="50000">
                <a:schemeClr val="accent4">
                  <a:lumMod val="75000"/>
                  <a:shade val="67500"/>
                  <a:satMod val="115000"/>
                </a:schemeClr>
              </a:gs>
              <a:gs pos="100000">
                <a:schemeClr val="accent4">
                  <a:lumMod val="75000"/>
                  <a:shade val="100000"/>
                  <a:satMod val="115000"/>
                </a:schemeClr>
              </a:gs>
            </a:gsLst>
            <a:path path="circle">
              <a:fillToRect l="50000" t="50000" r="50000" b="50000"/>
            </a:path>
          </a:gradFill>
          <a:ln w="57150">
            <a:solidFill>
              <a:schemeClr val="tx1">
                <a:lumMod val="95000"/>
                <a:lumOff val="5000"/>
              </a:schemeClr>
            </a:solidFill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>
            <a:noAutofit/>
          </a:bodyPr>
          <a:lstStyle/>
          <a:p>
            <a:r>
              <a:rPr lang="ru-RU" b="1" dirty="0">
                <a:ln w="0"/>
                <a:latin typeface="Times New Roman" panose="02020603050405020304" pitchFamily="18" charset="0"/>
                <a:cs typeface="Times New Roman" panose="02020603050405020304" pitchFamily="18" charset="0"/>
              </a:rPr>
              <a:t>Положение правой руки</a:t>
            </a:r>
          </a:p>
        </p:txBody>
      </p:sp>
      <p:pic>
        <p:nvPicPr>
          <p:cNvPr id="2050" name="Picture 2" descr="G:\ФОН\1249481222_zv_1.gif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1403648" y="1097954"/>
            <a:ext cx="6264695" cy="333625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57150">
            <a:solidFill>
              <a:schemeClr val="tx1">
                <a:lumMod val="95000"/>
                <a:lumOff val="5000"/>
              </a:schemeClr>
            </a:solidFill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1013673" y="4623444"/>
            <a:ext cx="7272808" cy="1077218"/>
          </a:xfrm>
          <a:prstGeom prst="rect">
            <a:avLst/>
          </a:prstGeom>
          <a:solidFill>
            <a:srgbClr val="FFC000"/>
          </a:solidFill>
          <a:ln w="57150"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dirty="0">
                <a:ln>
                  <a:solidFill>
                    <a:schemeClr val="tx1"/>
                  </a:solidFill>
                </a:ln>
                <a:solidFill>
                  <a:srgbClr val="9933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Рука висит на корпусе гитары для свободы кисти</a:t>
            </a:r>
          </a:p>
        </p:txBody>
      </p:sp>
      <p:pic>
        <p:nvPicPr>
          <p:cNvPr id="7" name="Рисунок 6" descr="Уроки игры на гитаре">
            <a:hlinkClick r:id="rId5" action="ppaction://hlinksldjump"/>
          </p:cNvPr>
          <p:cNvPicPr/>
          <p:nvPr/>
        </p:nvPicPr>
        <p:blipFill>
          <a:blip r:embed="rId6" cstate="print">
            <a:lum bright="-30000"/>
          </a:blip>
          <a:srcRect/>
          <a:stretch>
            <a:fillRect/>
          </a:stretch>
        </p:blipFill>
        <p:spPr bwMode="auto">
          <a:xfrm>
            <a:off x="8028384" y="5805264"/>
            <a:ext cx="900000" cy="900000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8" name="Управляющая кнопка: назад 7">
            <a:hlinkClick r:id="rId7" action="ppaction://hlinksldjump" highlightClick="1"/>
          </p:cNvPr>
          <p:cNvSpPr/>
          <p:nvPr/>
        </p:nvSpPr>
        <p:spPr>
          <a:xfrm>
            <a:off x="395536" y="5805264"/>
            <a:ext cx="899592" cy="89840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FD7F98-31E9-47BC-ADD2-EC7955E97AC9}" type="slidenum">
              <a:rPr lang="ru-RU" smtClean="0"/>
              <a:pPr/>
              <a:t>10</a:t>
            </a:fld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4644008" y="6093296"/>
            <a:ext cx="648000" cy="540000"/>
          </a:xfrm>
          <a:prstGeom prst="ellipse">
            <a:avLst/>
          </a:prstGeom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4716016" y="6093295"/>
            <a:ext cx="6480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/>
              <a:t>10</a:t>
            </a: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tx2">
                <a:tint val="45000"/>
                <a:satMod val="400000"/>
              </a:schemeClr>
            </a:duotone>
            <a:lum bright="10000"/>
          </a:blip>
          <a:stretch>
            <a:fillRect/>
          </a:stretch>
        </p:blipFill>
        <p:spPr>
          <a:xfrm>
            <a:off x="-14828" y="-4327"/>
            <a:ext cx="9144000" cy="685859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7" y="188640"/>
            <a:ext cx="7931223" cy="936104"/>
          </a:xfrm>
          <a:gradFill flip="none" rotWithShape="1">
            <a:gsLst>
              <a:gs pos="1000">
                <a:schemeClr val="bg1"/>
              </a:gs>
              <a:gs pos="50000">
                <a:schemeClr val="accent3">
                  <a:lumMod val="60000"/>
                  <a:lumOff val="40000"/>
                  <a:shade val="67500"/>
                  <a:satMod val="115000"/>
                </a:schemeClr>
              </a:gs>
              <a:gs pos="50000">
                <a:schemeClr val="accent3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3">
                  <a:lumMod val="60000"/>
                  <a:lumOff val="40000"/>
                  <a:shade val="100000"/>
                  <a:satMod val="115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 w="28575">
            <a:solidFill>
              <a:schemeClr val="tx1"/>
            </a:solidFill>
          </a:ln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normAutofit/>
          </a:bodyPr>
          <a:lstStyle/>
          <a:p>
            <a:r>
              <a:rPr lang="ru-RU" b="1" dirty="0"/>
              <a:t>Аппликатура  правой  руки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004048" y="2420888"/>
            <a:ext cx="3924336" cy="3600986"/>
          </a:xfrm>
          <a:prstGeom prst="rect">
            <a:avLst/>
          </a:prstGeom>
          <a:gradFill flip="none" rotWithShape="1">
            <a:gsLst>
              <a:gs pos="0">
                <a:schemeClr val="accent4">
                  <a:lumMod val="75000"/>
                  <a:shade val="30000"/>
                  <a:satMod val="115000"/>
                </a:schemeClr>
              </a:gs>
              <a:gs pos="50000">
                <a:schemeClr val="accent4">
                  <a:lumMod val="75000"/>
                  <a:shade val="67500"/>
                  <a:satMod val="115000"/>
                </a:schemeClr>
              </a:gs>
              <a:gs pos="100000">
                <a:schemeClr val="accent4">
                  <a:lumMod val="75000"/>
                  <a:shade val="100000"/>
                  <a:satMod val="115000"/>
                </a:schemeClr>
              </a:gs>
            </a:gsLst>
            <a:lin ang="16200000" scaled="1"/>
            <a:tileRect/>
          </a:gradFill>
          <a:ln w="76200">
            <a:solidFill>
              <a:srgbClr val="C00000"/>
            </a:solidFill>
            <a:prstDash val="sysDash"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3600" dirty="0"/>
              <a:t> </a:t>
            </a:r>
            <a:endParaRPr lang="ru-RU" sz="3600" i="1" dirty="0"/>
          </a:p>
          <a:p>
            <a:pPr algn="ctr"/>
            <a:r>
              <a:rPr lang="ru-RU" sz="3200" b="1" i="1" dirty="0">
                <a:ln w="12700">
                  <a:solidFill>
                    <a:schemeClr val="tx1"/>
                  </a:solidFill>
                  <a:prstDash val="solid"/>
                </a:ln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Обозначается латинскими буквами</a:t>
            </a:r>
          </a:p>
          <a:p>
            <a:pPr algn="ctr"/>
            <a:r>
              <a:rPr lang="ru-RU" sz="3200" b="1" i="1" dirty="0">
                <a:ln w="12700">
                  <a:solidFill>
                    <a:schemeClr val="tx1"/>
                  </a:solidFill>
                  <a:prstDash val="solid"/>
                </a:ln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(мизинец </a:t>
            </a:r>
            <a:r>
              <a:rPr lang="ru-RU" sz="3200" i="1" dirty="0">
                <a:ln w="12700">
                  <a:solidFill>
                    <a:schemeClr val="tx1"/>
                  </a:solidFill>
                  <a:prstDash val="solid"/>
                </a:ln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в игре не участвует)</a:t>
            </a:r>
            <a:r>
              <a:rPr lang="ru-RU" sz="3200" i="1" dirty="0">
                <a:ln w="12700">
                  <a:solidFill>
                    <a:schemeClr val="tx1"/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	</a:t>
            </a:r>
            <a:r>
              <a:rPr lang="ru-RU" sz="3200" b="1" i="1" dirty="0">
                <a:ln w="12700">
                  <a:solidFill>
                    <a:schemeClr val="tx1"/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		</a:t>
            </a:r>
          </a:p>
        </p:txBody>
      </p:sp>
      <p:pic>
        <p:nvPicPr>
          <p:cNvPr id="7" name="Рисунок 6" descr="Уроки игры на гитаре">
            <a:hlinkClick r:id="rId4" action="ppaction://hlinksldjump"/>
          </p:cNvPr>
          <p:cNvPicPr/>
          <p:nvPr/>
        </p:nvPicPr>
        <p:blipFill>
          <a:blip r:embed="rId5" cstate="print">
            <a:lum bright="-30000"/>
          </a:blip>
          <a:srcRect/>
          <a:stretch>
            <a:fillRect/>
          </a:stretch>
        </p:blipFill>
        <p:spPr bwMode="auto">
          <a:xfrm>
            <a:off x="8028384" y="5805264"/>
            <a:ext cx="900000" cy="900000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3074" name="Picture 2" descr="G:\ФОН\right_fingers_правые_пальцы.jpg"/>
          <p:cNvPicPr>
            <a:picLocks noGrp="1" noChangeAspect="1" noChangeArrowheads="1"/>
          </p:cNvPicPr>
          <p:nvPr>
            <p:ph idx="1"/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7544" y="1317711"/>
            <a:ext cx="3816424" cy="396044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8" name="Управляющая кнопка: назад 7">
            <a:hlinkClick r:id="rId7" action="ppaction://hlinksldjump" highlightClick="1"/>
          </p:cNvPr>
          <p:cNvSpPr/>
          <p:nvPr/>
        </p:nvSpPr>
        <p:spPr>
          <a:xfrm>
            <a:off x="252408" y="5805264"/>
            <a:ext cx="900000" cy="90000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FD7F98-31E9-47BC-ADD2-EC7955E97AC9}" type="slidenum">
              <a:rPr lang="ru-RU" smtClean="0"/>
              <a:pPr/>
              <a:t>11</a:t>
            </a:fld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4229820" y="6150871"/>
            <a:ext cx="648000" cy="540000"/>
          </a:xfrm>
          <a:prstGeom prst="ellipse">
            <a:avLst/>
          </a:prstGeom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4302364" y="6063962"/>
            <a:ext cx="5760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/>
              <a:t>11</a:t>
            </a:r>
          </a:p>
        </p:txBody>
      </p:sp>
    </p:spTree>
  </p:cSld>
  <p:clrMapOvr>
    <a:masterClrMapping/>
  </p:clrMapOvr>
  <p:transition spd="slow" advClick="0" advTm="0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Овал 9"/>
          <p:cNvSpPr/>
          <p:nvPr/>
        </p:nvSpPr>
        <p:spPr>
          <a:xfrm>
            <a:off x="3654377" y="3179824"/>
            <a:ext cx="914400" cy="914400"/>
          </a:xfrm>
          <a:prstGeom prst="ellipse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tx2">
                <a:tint val="45000"/>
                <a:satMod val="400000"/>
              </a:schemeClr>
            </a:duotone>
            <a:lum bright="10000"/>
          </a:blip>
          <a:stretch>
            <a:fillRect/>
          </a:stretch>
        </p:blipFill>
        <p:spPr>
          <a:xfrm>
            <a:off x="0" y="-593"/>
            <a:ext cx="9232037" cy="6858593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835743"/>
          </a:xfrm>
          <a:gradFill flip="none" rotWithShape="1">
            <a:gsLst>
              <a:gs pos="0">
                <a:schemeClr val="bg1"/>
              </a:gs>
              <a:gs pos="50000">
                <a:schemeClr val="accent3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3">
                  <a:lumMod val="60000"/>
                  <a:lumOff val="40000"/>
                  <a:shade val="100000"/>
                  <a:satMod val="115000"/>
                </a:schemeClr>
              </a:gs>
            </a:gsLst>
            <a:lin ang="10800000" scaled="1"/>
            <a:tileRect/>
          </a:gradFill>
          <a:ln w="38100">
            <a:solidFill>
              <a:schemeClr val="tx1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/>
          <a:lstStyle/>
          <a:p>
            <a:r>
              <a:rPr lang="ru-RU" b="1" dirty="0"/>
              <a:t>Аппликатура  левой  руки</a:t>
            </a:r>
          </a:p>
        </p:txBody>
      </p:sp>
      <p:pic>
        <p:nvPicPr>
          <p:cNvPr id="3074" name="Picture 2" descr="G:\ФОН\1249331819_left_0.gif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>
            <a:duotone>
              <a:prstClr val="black"/>
              <a:schemeClr val="accent4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1875019" y="1196541"/>
            <a:ext cx="5760640" cy="3600400"/>
          </a:xfrm>
          <a:prstGeom prst="rect">
            <a:avLst/>
          </a:prstGeom>
          <a:noFill/>
          <a:ln w="76200">
            <a:solidFill>
              <a:srgbClr val="744C5A"/>
            </a:solidFill>
            <a:prstDash val="solid"/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</p:pic>
      <p:sp>
        <p:nvSpPr>
          <p:cNvPr id="6" name="TextBox 5"/>
          <p:cNvSpPr txBox="1"/>
          <p:nvPr/>
        </p:nvSpPr>
        <p:spPr>
          <a:xfrm>
            <a:off x="1043608" y="4969100"/>
            <a:ext cx="7488832" cy="1077218"/>
          </a:xfrm>
          <a:prstGeom prst="rect">
            <a:avLst/>
          </a:prstGeom>
          <a:blipFill>
            <a:blip r:embed="rId5" cstate="print"/>
            <a:tile tx="0" ty="0" sx="100000" sy="100000" flip="none" algn="tl"/>
          </a:blipFill>
          <a:ln w="57150">
            <a:solidFill>
              <a:srgbClr val="993366"/>
            </a:solidFill>
          </a:ln>
          <a:effectLst>
            <a:glow rad="139700">
              <a:schemeClr val="accent3">
                <a:satMod val="175000"/>
                <a:alpha val="40000"/>
              </a:schemeClr>
            </a:glow>
          </a:effectLst>
        </p:spPr>
        <p:txBody>
          <a:bodyPr wrap="square" rtlCol="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3200" b="1" i="1" dirty="0">
                <a:ln w="12700">
                  <a:solidFill>
                    <a:srgbClr val="800000"/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Пальцы  обозначаются цифрами</a:t>
            </a:r>
          </a:p>
          <a:p>
            <a:pPr algn="ctr"/>
            <a:r>
              <a:rPr lang="ru-RU" sz="3200" b="1" i="1" dirty="0">
                <a:ln>
                  <a:solidFill>
                    <a:srgbClr val="800000"/>
                  </a:solidFill>
                </a:ln>
                <a:solidFill>
                  <a:schemeClr val="accent3"/>
                </a:solidFill>
              </a:rPr>
              <a:t>(</a:t>
            </a:r>
            <a:r>
              <a:rPr lang="ru-RU" sz="3200" i="1" dirty="0">
                <a:ln>
                  <a:solidFill>
                    <a:srgbClr val="800000"/>
                  </a:solidFill>
                </a:ln>
                <a:solidFill>
                  <a:schemeClr val="accent3"/>
                </a:solidFill>
              </a:rPr>
              <a:t>большой палец в игре не участвует</a:t>
            </a:r>
            <a:r>
              <a:rPr lang="ru-RU" sz="3200" b="1" dirty="0">
                <a:ln>
                  <a:solidFill>
                    <a:srgbClr val="800000"/>
                  </a:solidFill>
                </a:ln>
                <a:solidFill>
                  <a:schemeClr val="accent3"/>
                </a:solidFill>
              </a:rPr>
              <a:t>)</a:t>
            </a:r>
          </a:p>
        </p:txBody>
      </p:sp>
      <p:pic>
        <p:nvPicPr>
          <p:cNvPr id="8" name="Рисунок 7" descr="Уроки игры на гитаре">
            <a:hlinkClick r:id="rId6" action="ppaction://hlinksldjump"/>
          </p:cNvPr>
          <p:cNvPicPr/>
          <p:nvPr/>
        </p:nvPicPr>
        <p:blipFill>
          <a:blip r:embed="rId7" cstate="print">
            <a:lum bright="-30000"/>
          </a:blip>
          <a:srcRect/>
          <a:stretch>
            <a:fillRect/>
          </a:stretch>
        </p:blipFill>
        <p:spPr bwMode="auto">
          <a:xfrm>
            <a:off x="8301285" y="5866803"/>
            <a:ext cx="900000" cy="900000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7" name="Управляющая кнопка: назад 6">
            <a:hlinkClick r:id="rId8" action="ppaction://hlinksldjump" highlightClick="1"/>
          </p:cNvPr>
          <p:cNvSpPr/>
          <p:nvPr/>
        </p:nvSpPr>
        <p:spPr>
          <a:xfrm>
            <a:off x="109897" y="5821475"/>
            <a:ext cx="899592" cy="90000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вал 4"/>
          <p:cNvSpPr/>
          <p:nvPr/>
        </p:nvSpPr>
        <p:spPr>
          <a:xfrm flipH="1">
            <a:off x="2123728" y="1700808"/>
            <a:ext cx="2160240" cy="3096344"/>
          </a:xfrm>
          <a:prstGeom prst="ellipse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3419872" y="3124039"/>
            <a:ext cx="1050296" cy="914400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FD7F98-31E9-47BC-ADD2-EC7955E97AC9}" type="slidenum">
              <a:rPr lang="ru-RU" smtClean="0"/>
              <a:pPr/>
              <a:t>12</a:t>
            </a:fld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2555776" y="1330342"/>
            <a:ext cx="864096" cy="432048"/>
          </a:xfrm>
          <a:prstGeom prst="ellipse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1882095" y="1542516"/>
            <a:ext cx="2736304" cy="3240360"/>
          </a:xfrm>
          <a:prstGeom prst="rect">
            <a:avLst/>
          </a:prstGeom>
          <a:ln w="381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4" name="Овал 13"/>
          <p:cNvSpPr/>
          <p:nvPr/>
        </p:nvSpPr>
        <p:spPr>
          <a:xfrm>
            <a:off x="4553153" y="6242951"/>
            <a:ext cx="648000" cy="540000"/>
          </a:xfrm>
          <a:prstGeom prst="ellipse">
            <a:avLst/>
          </a:prstGeom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4624392" y="6251341"/>
            <a:ext cx="5514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/>
              <a:t>12</a:t>
            </a:r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duotone>
              <a:prstClr val="black"/>
              <a:schemeClr val="tx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-30920" y="684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064896" cy="1080120"/>
          </a:xfrm>
          <a:blipFill>
            <a:blip r:embed="rId5" cstate="print"/>
            <a:tile tx="0" ty="0" sx="100000" sy="100000" flip="none" algn="tl"/>
          </a:blipFill>
          <a:ln w="57150">
            <a:solidFill>
              <a:srgbClr val="7030A0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>
            <a:normAutofit/>
          </a:bodyPr>
          <a:lstStyle/>
          <a:p>
            <a:r>
              <a:rPr lang="ru-RU" b="1" dirty="0">
                <a:ln>
                  <a:solidFill>
                    <a:schemeClr val="accent3">
                      <a:lumMod val="50000"/>
                    </a:schemeClr>
                  </a:solidFill>
                </a:ln>
              </a:rPr>
              <a:t>Нотная грамота</a:t>
            </a:r>
          </a:p>
        </p:txBody>
      </p:sp>
      <p:pic>
        <p:nvPicPr>
          <p:cNvPr id="5" name="Содержимое 4" descr="Музыкальная неделька. Обсуждение на LiveInternet - Российский Сервис Онлайн-Дневников"/>
          <p:cNvPicPr>
            <a:picLocks noGrp="1"/>
          </p:cNvPicPr>
          <p:nvPr>
            <p:ph idx="1"/>
          </p:nvPr>
        </p:nvPicPr>
        <p:blipFill>
          <a:blip r:embed="rId6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46" r="2266" b="31531"/>
          <a:stretch>
            <a:fillRect/>
          </a:stretch>
        </p:blipFill>
        <p:spPr bwMode="auto">
          <a:xfrm>
            <a:off x="1326447" y="1398338"/>
            <a:ext cx="6733256" cy="3024336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6" name="Овал 5"/>
          <p:cNvSpPr/>
          <p:nvPr/>
        </p:nvSpPr>
        <p:spPr>
          <a:xfrm>
            <a:off x="1788168" y="4149080"/>
            <a:ext cx="6733256" cy="1878844"/>
          </a:xfrm>
          <a:prstGeom prst="ellipse">
            <a:avLst/>
          </a:prstGeom>
          <a:blipFill>
            <a:blip r:embed="rId7" cstate="print"/>
            <a:tile tx="0" ty="0" sx="100000" sy="100000" flip="none" algn="tl"/>
          </a:blipFill>
          <a:ln w="57150">
            <a:solidFill>
              <a:srgbClr val="C00000"/>
            </a:solidFill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i="1" dirty="0">
                <a:ln>
                  <a:solidFill>
                    <a:schemeClr val="tx1"/>
                  </a:solidFill>
                </a:ln>
                <a:solidFill>
                  <a:srgbClr val="800000"/>
                </a:solidFill>
              </a:rPr>
              <a:t>Эти линеечки- </a:t>
            </a:r>
            <a:r>
              <a:rPr lang="ru-RU" sz="3200" b="1" i="1" dirty="0">
                <a:ln>
                  <a:solidFill>
                    <a:schemeClr val="tx1"/>
                  </a:solidFill>
                </a:ln>
                <a:solidFill>
                  <a:srgbClr val="800000"/>
                </a:solidFill>
              </a:rPr>
              <a:t>нотный стан</a:t>
            </a:r>
            <a:r>
              <a:rPr lang="ru-RU" sz="3200" i="1" dirty="0">
                <a:ln>
                  <a:solidFill>
                    <a:schemeClr val="tx1"/>
                  </a:solidFill>
                </a:ln>
                <a:solidFill>
                  <a:srgbClr val="800000"/>
                </a:solidFill>
              </a:rPr>
              <a:t>, на них записывают ноты</a:t>
            </a:r>
          </a:p>
        </p:txBody>
      </p:sp>
      <p:pic>
        <p:nvPicPr>
          <p:cNvPr id="11" name="Рисунок 10" descr="Уроки игры на гитаре">
            <a:hlinkClick r:id="rId8" action="ppaction://hlinksldjump"/>
          </p:cNvPr>
          <p:cNvPicPr/>
          <p:nvPr/>
        </p:nvPicPr>
        <p:blipFill>
          <a:blip r:embed="rId9" cstate="print">
            <a:lum bright="-30000"/>
          </a:blip>
          <a:srcRect/>
          <a:stretch>
            <a:fillRect/>
          </a:stretch>
        </p:blipFill>
        <p:spPr bwMode="auto">
          <a:xfrm>
            <a:off x="8059703" y="5794623"/>
            <a:ext cx="900000" cy="900000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3" name="Овал 2"/>
          <p:cNvSpPr/>
          <p:nvPr/>
        </p:nvSpPr>
        <p:spPr>
          <a:xfrm>
            <a:off x="4495952" y="6281311"/>
            <a:ext cx="648000" cy="540000"/>
          </a:xfrm>
          <a:prstGeom prst="ellipse">
            <a:avLst/>
          </a:prstGeom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4589128" y="6244622"/>
            <a:ext cx="648000" cy="52322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114300" prst="hardEdge"/>
          </a:sp3d>
        </p:spPr>
        <p:txBody>
          <a:bodyPr wrap="square" rtlCol="0">
            <a:spAutoFit/>
          </a:bodyPr>
          <a:lstStyle/>
          <a:p>
            <a:r>
              <a:rPr lang="ru-RU" sz="2800" dirty="0"/>
              <a:t>13</a:t>
            </a:r>
          </a:p>
        </p:txBody>
      </p:sp>
      <p:sp>
        <p:nvSpPr>
          <p:cNvPr id="10" name="Управляющая кнопка: назад 9">
            <a:hlinkClick r:id="rId10" action="ppaction://hlinksldjump" highlightClick="1"/>
          </p:cNvPr>
          <p:cNvSpPr/>
          <p:nvPr/>
        </p:nvSpPr>
        <p:spPr>
          <a:xfrm>
            <a:off x="0" y="5805264"/>
            <a:ext cx="900000" cy="89840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3983525"/>
      </p:ext>
    </p:extLst>
  </p:cSld>
  <p:clrMapOvr>
    <a:masterClrMapping/>
  </p:clrMapOvr>
  <p:transition spd="med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Овал 7"/>
          <p:cNvSpPr/>
          <p:nvPr/>
        </p:nvSpPr>
        <p:spPr>
          <a:xfrm>
            <a:off x="6876256" y="4437112"/>
            <a:ext cx="9144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Рисунок 2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duotone>
              <a:prstClr val="black"/>
              <a:schemeClr val="tx2">
                <a:tint val="45000"/>
                <a:satMod val="400000"/>
              </a:schemeClr>
            </a:duotone>
            <a:lum bright="10000"/>
          </a:blip>
          <a:stretch>
            <a:fillRect/>
          </a:stretch>
        </p:blipFill>
        <p:spPr>
          <a:xfrm>
            <a:off x="0" y="0"/>
            <a:ext cx="9144000" cy="685859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66130"/>
          </a:xfrm>
          <a:gradFill flip="none" rotWithShape="1">
            <a:gsLst>
              <a:gs pos="0">
                <a:schemeClr val="bg1"/>
              </a:gs>
              <a:gs pos="50000">
                <a:srgbClr val="CEA6C5">
                  <a:shade val="67500"/>
                  <a:satMod val="115000"/>
                </a:srgbClr>
              </a:gs>
              <a:gs pos="100000">
                <a:srgbClr val="CEA6C5">
                  <a:shade val="100000"/>
                  <a:satMod val="115000"/>
                </a:srgbClr>
              </a:gs>
            </a:gsLst>
            <a:lin ang="10800000" scaled="1"/>
            <a:tileRect/>
          </a:gradFill>
          <a:ln w="38100">
            <a:solidFill>
              <a:schemeClr val="tx1"/>
            </a:solidFill>
          </a:ln>
          <a:effectLst>
            <a:glow rad="228600">
              <a:schemeClr val="accent6">
                <a:satMod val="175000"/>
                <a:alpha val="40000"/>
              </a:schemeClr>
            </a:glow>
            <a:innerShdw blurRad="63500" dist="50800" dir="189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>
            <a:bevelT w="139700" h="139700" prst="divot"/>
          </a:sp3d>
        </p:spPr>
        <p:txBody>
          <a:bodyPr/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Строй инструмента</a:t>
            </a:r>
          </a:p>
        </p:txBody>
      </p:sp>
      <p:pic>
        <p:nvPicPr>
          <p:cNvPr id="4098" name="Picture 2" descr="G:\ФОН\1249332295_07.gif"/>
          <p:cNvPicPr>
            <a:picLocks noGrp="1" noChangeAspect="1" noChangeArrowheads="1"/>
          </p:cNvPicPr>
          <p:nvPr>
            <p:ph idx="1"/>
          </p:nvPr>
        </p:nvPicPr>
        <p:blipFill>
          <a:blip r:embed="rId6" cstate="print"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179512" y="2276063"/>
            <a:ext cx="4392487" cy="1945026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9" name="Рисунок 8" descr="http://im3-tub-ru.yandex.net/i?id=17321fe56f5050a81ef2330791b24581-23-144&amp;n=21">
            <a:hlinkClick r:id="rId7"/>
          </p:cNvPr>
          <p:cNvPicPr/>
          <p:nvPr/>
        </p:nvPicPr>
        <p:blipFill>
          <a:blip r:embed="rId8" cstate="print">
            <a:duotone>
              <a:prstClr val="black"/>
              <a:schemeClr val="accent4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4139952" y="3619488"/>
            <a:ext cx="4348387" cy="1932059"/>
          </a:xfrm>
          <a:prstGeom prst="rect">
            <a:avLst/>
          </a:prstGeom>
          <a:blipFill>
            <a:blip r:embed="rId9" cstate="print"/>
            <a:tile tx="0" ty="0" sx="100000" sy="100000" flip="none" algn="tl"/>
          </a:blipFill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6" name="TextBox 5"/>
          <p:cNvSpPr txBox="1"/>
          <p:nvPr/>
        </p:nvSpPr>
        <p:spPr>
          <a:xfrm>
            <a:off x="1619672" y="1473250"/>
            <a:ext cx="6048672" cy="58477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38100">
            <a:solidFill>
              <a:srgbClr val="744C5A"/>
            </a:solidFill>
          </a:ln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3200" i="1" dirty="0">
                <a:ln>
                  <a:solidFill>
                    <a:schemeClr val="tx1"/>
                  </a:solidFill>
                </a:ln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 название струн на гитаре</a:t>
            </a:r>
          </a:p>
        </p:txBody>
      </p:sp>
      <p:pic>
        <p:nvPicPr>
          <p:cNvPr id="12" name="Рисунок 11" descr="Уроки игры на гитаре">
            <a:hlinkClick r:id="rId10" action="ppaction://hlinksldjump"/>
          </p:cNvPr>
          <p:cNvPicPr/>
          <p:nvPr/>
        </p:nvPicPr>
        <p:blipFill>
          <a:blip r:embed="rId11" cstate="print">
            <a:lum bright="-30000"/>
          </a:blip>
          <a:srcRect/>
          <a:stretch>
            <a:fillRect/>
          </a:stretch>
        </p:blipFill>
        <p:spPr bwMode="auto">
          <a:xfrm>
            <a:off x="7899630" y="5854933"/>
            <a:ext cx="900000" cy="900000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10" name="Управляющая кнопка: назад 9">
            <a:hlinkClick r:id="rId4" action="ppaction://hlinksldjump" highlightClick="1"/>
          </p:cNvPr>
          <p:cNvSpPr/>
          <p:nvPr/>
        </p:nvSpPr>
        <p:spPr>
          <a:xfrm>
            <a:off x="179512" y="5805264"/>
            <a:ext cx="900000" cy="90000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4339004" y="6087589"/>
            <a:ext cx="648000" cy="540000"/>
          </a:xfrm>
          <a:prstGeom prst="ellipse">
            <a:avLst/>
          </a:prstGeom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4442138" y="6021288"/>
            <a:ext cx="5619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/>
              <a:t>14</a:t>
            </a:r>
          </a:p>
        </p:txBody>
      </p:sp>
    </p:spTree>
  </p:cSld>
  <p:clrMapOvr>
    <a:masterClrMapping/>
  </p:clrMapOvr>
  <p:transition spd="med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duotone>
              <a:prstClr val="black"/>
              <a:schemeClr val="tx2">
                <a:tint val="45000"/>
                <a:satMod val="400000"/>
              </a:schemeClr>
            </a:duotone>
            <a:lum bright="10000"/>
          </a:blip>
          <a:stretch>
            <a:fillRect/>
          </a:stretch>
        </p:blipFill>
        <p:spPr>
          <a:xfrm>
            <a:off x="1" y="0"/>
            <a:ext cx="9143999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35696" y="274638"/>
            <a:ext cx="6120680" cy="922114"/>
          </a:xfrm>
          <a:gradFill flip="none" rotWithShape="1">
            <a:gsLst>
              <a:gs pos="0">
                <a:schemeClr val="bg1"/>
              </a:gs>
              <a:gs pos="50000">
                <a:schemeClr val="accent3">
                  <a:lumMod val="40000"/>
                  <a:lumOff val="60000"/>
                  <a:shade val="67500"/>
                  <a:satMod val="115000"/>
                </a:schemeClr>
              </a:gs>
              <a:gs pos="100000">
                <a:schemeClr val="accent3">
                  <a:lumMod val="40000"/>
                  <a:lumOff val="60000"/>
                  <a:shade val="100000"/>
                  <a:satMod val="115000"/>
                </a:schemeClr>
              </a:gs>
            </a:gsLst>
            <a:lin ang="0" scaled="1"/>
            <a:tileRect/>
          </a:gradFill>
          <a:ln w="38100">
            <a:solidFill>
              <a:schemeClr val="tx1"/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/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Длительности нот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2060848"/>
            <a:ext cx="8496944" cy="3600400"/>
          </a:xfrm>
          <a:blipFill>
            <a:blip r:embed="rId6" cstate="print"/>
            <a:tile tx="0" ty="0" sx="100000" sy="100000" flip="none" algn="tl"/>
          </a:blipFill>
          <a:ln w="57150">
            <a:solidFill>
              <a:srgbClr val="993366"/>
            </a:solidFill>
          </a:ln>
        </p:spPr>
        <p:txBody>
          <a:bodyPr>
            <a:normAutofit/>
          </a:bodyPr>
          <a:lstStyle/>
          <a:p>
            <a:r>
              <a:rPr lang="ru-RU" b="1" dirty="0">
                <a:ln>
                  <a:solidFill>
                    <a:schemeClr val="tx1"/>
                  </a:solidFill>
                </a:ln>
              </a:rPr>
              <a:t>Целая</a:t>
            </a:r>
          </a:p>
          <a:p>
            <a:r>
              <a:rPr lang="ru-RU" b="1" dirty="0">
                <a:ln>
                  <a:solidFill>
                    <a:schemeClr val="tx1"/>
                  </a:solidFill>
                </a:ln>
              </a:rPr>
              <a:t>Половинная</a:t>
            </a:r>
          </a:p>
          <a:p>
            <a:r>
              <a:rPr lang="ru-RU" b="1" dirty="0">
                <a:ln>
                  <a:solidFill>
                    <a:schemeClr val="tx1"/>
                  </a:solidFill>
                </a:ln>
              </a:rPr>
              <a:t>Четвертная</a:t>
            </a:r>
          </a:p>
          <a:p>
            <a:r>
              <a:rPr lang="ru-RU" b="1" dirty="0">
                <a:ln>
                  <a:solidFill>
                    <a:schemeClr val="tx1"/>
                  </a:solidFill>
                </a:ln>
              </a:rPr>
              <a:t>Восьмая</a:t>
            </a:r>
          </a:p>
          <a:p>
            <a:r>
              <a:rPr lang="ru-RU" b="1" dirty="0">
                <a:ln>
                  <a:solidFill>
                    <a:schemeClr val="tx1"/>
                  </a:solidFill>
                </a:ln>
              </a:rPr>
              <a:t>Шестнадцатая</a:t>
            </a:r>
          </a:p>
        </p:txBody>
      </p:sp>
      <p:pic>
        <p:nvPicPr>
          <p:cNvPr id="5" name="Рисунок 4" descr="http://im2-tub-ru.yandex.net/i?id=acee364f74f479e729d3670ea38428d4-52-144&amp;n=21">
            <a:hlinkClick r:id="rId7"/>
          </p:cNvPr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923928" y="2276872"/>
            <a:ext cx="4320480" cy="3240360"/>
          </a:xfrm>
          <a:prstGeom prst="rect">
            <a:avLst/>
          </a:prstGeom>
          <a:noFill/>
          <a:ln w="57150">
            <a:solidFill>
              <a:srgbClr val="993366"/>
            </a:solidFill>
            <a:miter lim="800000"/>
            <a:headEnd/>
            <a:tailEnd/>
          </a:ln>
        </p:spPr>
      </p:pic>
      <p:pic>
        <p:nvPicPr>
          <p:cNvPr id="6" name="Рисунок 5" descr="Уроки игры на гитаре">
            <a:hlinkClick r:id="rId4" action="ppaction://hlinksldjump"/>
          </p:cNvPr>
          <p:cNvPicPr/>
          <p:nvPr/>
        </p:nvPicPr>
        <p:blipFill>
          <a:blip r:embed="rId9" cstate="print">
            <a:lum bright="-30000"/>
          </a:blip>
          <a:srcRect/>
          <a:stretch>
            <a:fillRect/>
          </a:stretch>
        </p:blipFill>
        <p:spPr bwMode="auto">
          <a:xfrm>
            <a:off x="8100392" y="5805264"/>
            <a:ext cx="900000" cy="900000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7" name="Управляющая кнопка: назад 6">
            <a:hlinkClick r:id="rId10" action="ppaction://hlinksldjump" highlightClick="1"/>
          </p:cNvPr>
          <p:cNvSpPr/>
          <p:nvPr/>
        </p:nvSpPr>
        <p:spPr>
          <a:xfrm>
            <a:off x="251520" y="5733256"/>
            <a:ext cx="900000" cy="90000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4572000" y="6165304"/>
            <a:ext cx="648000" cy="540000"/>
          </a:xfrm>
          <a:prstGeom prst="ellipse">
            <a:avLst/>
          </a:prstGeom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4669102" y="6120489"/>
            <a:ext cx="5509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/>
              <a:t>15</a:t>
            </a:r>
          </a:p>
        </p:txBody>
      </p:sp>
    </p:spTree>
    <p:extLst>
      <p:ext uri="{BB962C8B-B14F-4D97-AF65-F5344CB8AC3E}">
        <p14:creationId xmlns:p14="http://schemas.microsoft.com/office/powerpoint/2010/main" val="2201318749"/>
      </p:ext>
    </p:extLst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>
            <a:duotone>
              <a:prstClr val="black"/>
              <a:schemeClr val="tx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0" y="0"/>
            <a:ext cx="9144000" cy="6858001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864096"/>
          </a:xfrm>
          <a:gradFill flip="none" rotWithShape="1">
            <a:gsLst>
              <a:gs pos="0">
                <a:schemeClr val="bg1"/>
              </a:gs>
              <a:gs pos="50000">
                <a:schemeClr val="accent1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1">
                  <a:lumMod val="60000"/>
                  <a:lumOff val="40000"/>
                  <a:shade val="100000"/>
                  <a:satMod val="115000"/>
                </a:schemeClr>
              </a:gs>
            </a:gsLst>
            <a:lin ang="10800000" scaled="1"/>
            <a:tileRect/>
          </a:gradFill>
          <a:ln w="38100">
            <a:solidFill>
              <a:schemeClr val="bg2">
                <a:lumMod val="1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/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Расположение нот на грифе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7585" y="4637173"/>
            <a:ext cx="7416824" cy="939344"/>
          </a:xfrm>
          <a:ln w="57150">
            <a:solidFill>
              <a:srgbClr val="800000"/>
            </a:solidFill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25000" lnSpcReduction="20000"/>
          </a:bodyPr>
          <a:lstStyle/>
          <a:p>
            <a:pPr>
              <a:buNone/>
            </a:pPr>
            <a:endParaRPr lang="ru-RU" dirty="0"/>
          </a:p>
          <a:p>
            <a:pPr algn="ctr">
              <a:buNone/>
            </a:pPr>
            <a:r>
              <a:rPr lang="ru-RU" sz="9800" i="1" dirty="0">
                <a:ln w="12700">
                  <a:solidFill>
                    <a:schemeClr val="tx1"/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 </a:t>
            </a:r>
            <a:r>
              <a:rPr lang="ru-RU" sz="12800" i="1" dirty="0">
                <a:ln w="12700">
                  <a:solidFill>
                    <a:schemeClr val="tx1"/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Разучиваются в пределах пяти ладов</a:t>
            </a:r>
          </a:p>
        </p:txBody>
      </p:sp>
      <p:pic>
        <p:nvPicPr>
          <p:cNvPr id="6" name="Рисунок 5" descr="http://im0-tub-ru.yandex.net/i?id=2e41967986e861b57acaf5305481dc78-70-144&amp;n=21">
            <a:hlinkClick r:id="rId5"/>
          </p:cNvPr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11661" y="1224774"/>
            <a:ext cx="6048672" cy="3240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Уроки игры на гитаре">
            <a:hlinkClick r:id="rId3" action="ppaction://hlinksldjump"/>
          </p:cNvPr>
          <p:cNvPicPr/>
          <p:nvPr/>
        </p:nvPicPr>
        <p:blipFill>
          <a:blip r:embed="rId7" cstate="print">
            <a:lum bright="-30000"/>
          </a:blip>
          <a:srcRect/>
          <a:stretch>
            <a:fillRect/>
          </a:stretch>
        </p:blipFill>
        <p:spPr bwMode="auto">
          <a:xfrm>
            <a:off x="8028384" y="5805264"/>
            <a:ext cx="900000" cy="900000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8" name="Управляющая кнопка: назад 7">
            <a:hlinkClick r:id="" action="ppaction://hlinkshowjump?jump=previousslide" highlightClick="1"/>
          </p:cNvPr>
          <p:cNvSpPr/>
          <p:nvPr/>
        </p:nvSpPr>
        <p:spPr>
          <a:xfrm>
            <a:off x="8532440" y="3501008"/>
            <a:ext cx="45719" cy="4571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Управляющая кнопка: назад 8">
            <a:hlinkClick r:id="rId8" action="ppaction://hlinksldjump" highlightClick="1"/>
          </p:cNvPr>
          <p:cNvSpPr/>
          <p:nvPr/>
        </p:nvSpPr>
        <p:spPr>
          <a:xfrm>
            <a:off x="179512" y="5805264"/>
            <a:ext cx="900000" cy="90000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381328"/>
            <a:ext cx="899120" cy="340147"/>
          </a:xfrm>
        </p:spPr>
        <p:txBody>
          <a:bodyPr/>
          <a:lstStyle/>
          <a:p>
            <a:fld id="{97FD7F98-31E9-47BC-ADD2-EC7955E97AC9}" type="slidenum">
              <a:rPr lang="ru-RU" smtClean="0"/>
              <a:pPr/>
              <a:t>16</a:t>
            </a:fld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4356047" y="6089254"/>
            <a:ext cx="648000" cy="540000"/>
          </a:xfrm>
          <a:prstGeom prst="ellipse">
            <a:avLst/>
          </a:prstGeom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4427984" y="6093296"/>
            <a:ext cx="5760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/>
              <a:t>16</a:t>
            </a:r>
          </a:p>
        </p:txBody>
      </p:sp>
    </p:spTree>
    <p:extLst>
      <p:ext uri="{BB962C8B-B14F-4D97-AF65-F5344CB8AC3E}">
        <p14:creationId xmlns:p14="http://schemas.microsoft.com/office/powerpoint/2010/main" val="123628585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>
            <a:hlinkClick r:id="rId3" action="ppaction://hlinksldjump"/>
          </p:cNvPr>
          <p:cNvPicPr>
            <a:picLocks noGrp="1" noChangeAspect="1"/>
          </p:cNvPicPr>
          <p:nvPr>
            <p:ph idx="1"/>
          </p:nvPr>
        </p:nvPicPr>
        <p:blipFill>
          <a:blip r:embed="rId4" cstate="print">
            <a:duotone>
              <a:prstClr val="black"/>
              <a:schemeClr val="tx2">
                <a:tint val="45000"/>
                <a:satMod val="400000"/>
              </a:schemeClr>
            </a:duotone>
            <a:lum bright="10000"/>
          </a:blip>
          <a:stretch>
            <a:fillRect/>
          </a:stretch>
        </p:blipFill>
        <p:spPr>
          <a:xfrm>
            <a:off x="1" y="16673"/>
            <a:ext cx="9144000" cy="6858000"/>
          </a:xfrm>
          <a:prstGeom prst="rect">
            <a:avLst/>
          </a:prstGeom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FD7F98-31E9-47BC-ADD2-EC7955E97AC9}" type="slidenum">
              <a:rPr lang="ru-RU" smtClean="0"/>
              <a:pPr/>
              <a:t>17</a:t>
            </a:fld>
            <a:endParaRPr lang="ru-RU"/>
          </a:p>
        </p:txBody>
      </p:sp>
      <p:pic>
        <p:nvPicPr>
          <p:cNvPr id="7" name="Рисунок 6" descr="C:\Users\admin\AppData\Local\Microsoft\Windows\INetCache\Content.Word\WP_20150304_007.jpg"/>
          <p:cNvPicPr/>
          <p:nvPr/>
        </p:nvPicPr>
        <p:blipFill>
          <a:blip r:embed="rId5" cstate="print">
            <a:duotone>
              <a:prstClr val="black"/>
              <a:schemeClr val="accent4">
                <a:tint val="45000"/>
                <a:satMod val="400000"/>
              </a:schemeClr>
            </a:duotone>
            <a:lum contras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127" r="11538" b="14554"/>
          <a:stretch>
            <a:fillRect/>
          </a:stretch>
        </p:blipFill>
        <p:spPr bwMode="auto">
          <a:xfrm rot="10646479">
            <a:off x="1358668" y="3929646"/>
            <a:ext cx="5400600" cy="2501251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8" name="Рисунок 7" descr="C:\Users\admin\AppData\Local\Microsoft\Windows\INetCache\Content.Word\WP_20150304_002.jpg"/>
          <p:cNvPicPr/>
          <p:nvPr/>
        </p:nvPicPr>
        <p:blipFill>
          <a:blip r:embed="rId6" cstate="print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32" t="-881" r="11243" b="71586"/>
          <a:stretch>
            <a:fillRect/>
          </a:stretch>
        </p:blipFill>
        <p:spPr bwMode="auto">
          <a:xfrm rot="1309914">
            <a:off x="3427660" y="3130130"/>
            <a:ext cx="5646154" cy="1466371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9" name="Блок-схема: узел 8"/>
          <p:cNvSpPr/>
          <p:nvPr/>
        </p:nvSpPr>
        <p:spPr>
          <a:xfrm flipH="1">
            <a:off x="4392621" y="6220023"/>
            <a:ext cx="648000" cy="540000"/>
          </a:xfrm>
          <a:prstGeom prst="flowChartConnector">
            <a:avLst/>
          </a:prstGeom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chemeClr val="tx1"/>
                </a:solidFill>
              </a:rPr>
              <a:t> </a:t>
            </a:r>
          </a:p>
        </p:txBody>
      </p:sp>
      <p:sp>
        <p:nvSpPr>
          <p:cNvPr id="10" name="Управляющая кнопка: назад 9">
            <a:hlinkClick r:id="rId7" action="ppaction://hlinksldjump" highlightClick="1"/>
          </p:cNvPr>
          <p:cNvSpPr/>
          <p:nvPr/>
        </p:nvSpPr>
        <p:spPr>
          <a:xfrm>
            <a:off x="191727" y="5570556"/>
            <a:ext cx="900000" cy="90000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Рисунок 10" descr="Уроки игры на гитаре">
            <a:hlinkClick r:id="rId3" action="ppaction://hlinksldjump"/>
          </p:cNvPr>
          <p:cNvPicPr/>
          <p:nvPr/>
        </p:nvPicPr>
        <p:blipFill>
          <a:blip r:embed="rId8" cstate="print">
            <a:lum bright="-30000"/>
          </a:blip>
          <a:srcRect/>
          <a:stretch>
            <a:fillRect/>
          </a:stretch>
        </p:blipFill>
        <p:spPr bwMode="auto">
          <a:xfrm>
            <a:off x="8028384" y="5733256"/>
            <a:ext cx="900000" cy="900000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5" name="Рисунок 4" descr="C:\Users\admin\AppData\Local\Microsoft\Windows\INetCache\Content.Word\WP_20150304_006.jpg"/>
          <p:cNvPicPr/>
          <p:nvPr/>
        </p:nvPicPr>
        <p:blipFill>
          <a:blip r:embed="rId9" cstate="print">
            <a:duotone>
              <a:prstClr val="black"/>
              <a:schemeClr val="accent4">
                <a:tint val="45000"/>
                <a:satMod val="400000"/>
              </a:schemeClr>
            </a:duotone>
            <a:lum contras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86" t="9778" r="15427" b="45517"/>
          <a:stretch>
            <a:fillRect/>
          </a:stretch>
        </p:blipFill>
        <p:spPr bwMode="auto">
          <a:xfrm rot="10301929">
            <a:off x="1254140" y="1479935"/>
            <a:ext cx="5400600" cy="1584176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88640"/>
            <a:ext cx="8640960" cy="1540098"/>
          </a:xfrm>
          <a:gradFill flip="none" rotWithShape="1">
            <a:gsLst>
              <a:gs pos="0">
                <a:schemeClr val="bg1"/>
              </a:gs>
              <a:gs pos="50000">
                <a:schemeClr val="accent1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1">
                  <a:lumMod val="60000"/>
                  <a:lumOff val="40000"/>
                  <a:shade val="100000"/>
                  <a:satMod val="115000"/>
                </a:schemeClr>
              </a:gs>
            </a:gsLst>
            <a:lin ang="13500000" scaled="1"/>
            <a:tileRect/>
          </a:gradFill>
          <a:ln w="57150">
            <a:solidFill>
              <a:srgbClr val="800000"/>
            </a:solidFill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/>
            <a:contourClr>
              <a:srgbClr val="FFFFFF"/>
            </a:contourClr>
          </a:sp3d>
        </p:spPr>
        <p:txBody>
          <a:bodyPr>
            <a:normAutofit fontScale="90000"/>
          </a:bodyPr>
          <a:lstStyle/>
          <a:p>
            <a:r>
              <a:rPr lang="ru-RU" sz="4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Песенки на 1-ой, 2-ой и 3-ей струне  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4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начинающих)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427984" y="6136568"/>
            <a:ext cx="583411" cy="52322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114300" prst="hardEdge"/>
          </a:sp3d>
        </p:spPr>
        <p:txBody>
          <a:bodyPr wrap="square" rtlCol="0">
            <a:spAutoFit/>
          </a:bodyPr>
          <a:lstStyle/>
          <a:p>
            <a:r>
              <a:rPr lang="ru-RU" sz="2800" dirty="0"/>
              <a:t>17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split orient="vert"/>
      </p:transition>
    </mc:Choice>
    <mc:Fallback xmlns=""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duotone>
              <a:prstClr val="black"/>
              <a:schemeClr val="tx2">
                <a:tint val="45000"/>
                <a:satMod val="400000"/>
              </a:schemeClr>
            </a:duotone>
            <a:lum bright="10000"/>
          </a:blip>
          <a:stretch>
            <a:fillRect/>
          </a:stretch>
        </p:blipFill>
        <p:spPr>
          <a:xfrm>
            <a:off x="-92273" y="0"/>
            <a:ext cx="9148018" cy="6962493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15008" y="230021"/>
            <a:ext cx="6933456" cy="1354162"/>
          </a:xfrm>
          <a:gradFill flip="none" rotWithShape="1">
            <a:gsLst>
              <a:gs pos="0">
                <a:schemeClr val="bg1"/>
              </a:gs>
              <a:gs pos="50000">
                <a:schemeClr val="accent1">
                  <a:lumMod val="40000"/>
                  <a:lumOff val="60000"/>
                  <a:shade val="67500"/>
                  <a:satMod val="115000"/>
                </a:schemeClr>
              </a:gs>
              <a:gs pos="100000">
                <a:schemeClr val="accent1">
                  <a:lumMod val="40000"/>
                  <a:lumOff val="60000"/>
                  <a:shade val="100000"/>
                  <a:satMod val="115000"/>
                </a:schemeClr>
              </a:gs>
            </a:gsLst>
            <a:lin ang="10800000" scaled="1"/>
            <a:tileRect/>
          </a:gradFill>
          <a:ln w="38100">
            <a:solidFill>
              <a:srgbClr val="C00000"/>
            </a:solidFill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>
            <a:no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Расположение нот в «Гамме»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FD7F98-31E9-47BC-ADD2-EC7955E97AC9}" type="slidenum">
              <a:rPr lang="ru-RU" smtClean="0"/>
              <a:pPr/>
              <a:t>18</a:t>
            </a:fld>
            <a:endParaRPr lang="ru-RU" dirty="0"/>
          </a:p>
        </p:txBody>
      </p:sp>
      <p:sp>
        <p:nvSpPr>
          <p:cNvPr id="6" name="Овал 5"/>
          <p:cNvSpPr/>
          <p:nvPr/>
        </p:nvSpPr>
        <p:spPr>
          <a:xfrm>
            <a:off x="4460232" y="6385510"/>
            <a:ext cx="648000" cy="540000"/>
          </a:xfrm>
          <a:prstGeom prst="ellipse">
            <a:avLst/>
          </a:prstGeom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9" name="Управляющая кнопка: назад 8">
            <a:hlinkClick r:id="rId6" action="ppaction://hlinksldjump" highlightClick="1"/>
          </p:cNvPr>
          <p:cNvSpPr/>
          <p:nvPr/>
        </p:nvSpPr>
        <p:spPr>
          <a:xfrm>
            <a:off x="320174" y="5796000"/>
            <a:ext cx="900000" cy="90000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Рисунок 9" descr="Уроки игры на гитаре">
            <a:hlinkClick r:id="rId7" action="ppaction://hlinksldjump"/>
          </p:cNvPr>
          <p:cNvPicPr/>
          <p:nvPr/>
        </p:nvPicPr>
        <p:blipFill>
          <a:blip r:embed="rId8" cstate="print">
            <a:lum bright="-30000"/>
          </a:blip>
          <a:srcRect/>
          <a:stretch>
            <a:fillRect/>
          </a:stretch>
        </p:blipFill>
        <p:spPr bwMode="auto">
          <a:xfrm>
            <a:off x="7948464" y="5678330"/>
            <a:ext cx="900000" cy="900000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 flipH="1">
            <a:off x="4493085" y="6356350"/>
            <a:ext cx="582293" cy="540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/>
              <a:t>18</a:t>
            </a:r>
          </a:p>
        </p:txBody>
      </p:sp>
      <p:pic>
        <p:nvPicPr>
          <p:cNvPr id="11266" name="Picture 2" descr="http://www.guitarprofy.ru/wp-content/uploads/2013/04/do-major-gamma.jpg"/>
          <p:cNvPicPr>
            <a:picLocks noChangeAspect="1" noChangeArrowheads="1"/>
          </p:cNvPicPr>
          <p:nvPr/>
        </p:nvPicPr>
        <p:blipFill>
          <a:blip r:embed="rId9" cstate="print">
            <a:duotone>
              <a:prstClr val="black"/>
              <a:schemeClr val="accent4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320174" y="2156244"/>
            <a:ext cx="8424936" cy="1921896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11" name="Овал 10"/>
          <p:cNvSpPr/>
          <p:nvPr/>
        </p:nvSpPr>
        <p:spPr>
          <a:xfrm>
            <a:off x="1359735" y="4641034"/>
            <a:ext cx="6480720" cy="1709170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1711567" y="4676340"/>
            <a:ext cx="579952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spc="300" dirty="0">
                <a:ln w="11430" cmpd="sng">
                  <a:solidFill>
                    <a:srgbClr val="800000"/>
                  </a:solidFill>
                  <a:prstDash val="solid"/>
                  <a:miter lim="800000"/>
                </a:ln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Необходима для технического развития и координации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duotone>
              <a:prstClr val="black"/>
              <a:schemeClr val="tx2">
                <a:tint val="45000"/>
                <a:satMod val="400000"/>
              </a:schemeClr>
            </a:duotone>
            <a:lum bright="10000"/>
          </a:blip>
          <a:stretch>
            <a:fillRect/>
          </a:stretch>
        </p:blipFill>
        <p:spPr>
          <a:xfrm>
            <a:off x="0" y="0"/>
            <a:ext cx="9148018" cy="6962493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15008" y="230021"/>
            <a:ext cx="6933456" cy="1354162"/>
          </a:xfrm>
          <a:gradFill flip="none" rotWithShape="1">
            <a:gsLst>
              <a:gs pos="0">
                <a:schemeClr val="bg1"/>
              </a:gs>
              <a:gs pos="50000">
                <a:schemeClr val="accent3">
                  <a:lumMod val="40000"/>
                  <a:lumOff val="60000"/>
                  <a:shade val="67500"/>
                  <a:satMod val="115000"/>
                </a:schemeClr>
              </a:gs>
              <a:gs pos="100000">
                <a:schemeClr val="accent3">
                  <a:lumMod val="40000"/>
                  <a:lumOff val="60000"/>
                  <a:shade val="100000"/>
                  <a:satMod val="115000"/>
                </a:schemeClr>
              </a:gs>
            </a:gsLst>
            <a:lin ang="10800000" scaled="1"/>
            <a:tileRect/>
          </a:gradFill>
          <a:ln w="38100">
            <a:solidFill>
              <a:srgbClr val="C00000"/>
            </a:solidFill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>
            <a:no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Расположение нот и </a:t>
            </a:r>
            <a:b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игра на трёх струнах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FD7F98-31E9-47BC-ADD2-EC7955E97AC9}" type="slidenum">
              <a:rPr lang="ru-RU" smtClean="0"/>
              <a:pPr/>
              <a:t>19</a:t>
            </a:fld>
            <a:endParaRPr lang="ru-RU" dirty="0"/>
          </a:p>
        </p:txBody>
      </p:sp>
      <p:pic>
        <p:nvPicPr>
          <p:cNvPr id="7" name="Рисунок 6" descr="C:\Users\admin\AppData\Local\Microsoft\Windows\INetCache\Content.Word\WP_20150304_001.jpg"/>
          <p:cNvPicPr/>
          <p:nvPr/>
        </p:nvPicPr>
        <p:blipFill>
          <a:blip r:embed="rId6" cstate="print">
            <a:duotone>
              <a:prstClr val="black"/>
              <a:schemeClr val="accent4">
                <a:tint val="45000"/>
                <a:satMod val="400000"/>
              </a:schemeClr>
            </a:duotone>
            <a:lum bright="-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35" t="3921" r="13056" b="35225"/>
          <a:stretch>
            <a:fillRect/>
          </a:stretch>
        </p:blipFill>
        <p:spPr bwMode="auto">
          <a:xfrm>
            <a:off x="993272" y="3884812"/>
            <a:ext cx="5076056" cy="244827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Овал 5"/>
          <p:cNvSpPr/>
          <p:nvPr/>
        </p:nvSpPr>
        <p:spPr>
          <a:xfrm>
            <a:off x="4355976" y="6246000"/>
            <a:ext cx="648000" cy="540000"/>
          </a:xfrm>
          <a:prstGeom prst="ellipse">
            <a:avLst/>
          </a:prstGeom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dirty="0">
              <a:solidFill>
                <a:schemeClr val="tx1"/>
              </a:solidFill>
            </a:endParaRPr>
          </a:p>
        </p:txBody>
      </p:sp>
      <p:pic>
        <p:nvPicPr>
          <p:cNvPr id="8" name="Рисунок 7" descr="C:\Users\admin\AppData\Local\Microsoft\Windows\INetCache\Content.Word\WP_20150304_008.jpg"/>
          <p:cNvPicPr/>
          <p:nvPr/>
        </p:nvPicPr>
        <p:blipFill>
          <a:blip r:embed="rId7" cstate="print">
            <a:duotone>
              <a:prstClr val="black"/>
              <a:schemeClr val="accent4">
                <a:tint val="45000"/>
                <a:satMod val="400000"/>
              </a:schemeClr>
            </a:duotone>
            <a:lum bright="-10000" contras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84" t="33395" r="4249" b="13939"/>
          <a:stretch>
            <a:fillRect/>
          </a:stretch>
        </p:blipFill>
        <p:spPr bwMode="auto">
          <a:xfrm rot="10800000">
            <a:off x="3779912" y="1857080"/>
            <a:ext cx="5220072" cy="201622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9" name="Управляющая кнопка: назад 8">
            <a:hlinkClick r:id="rId8" action="ppaction://hlinksldjump" highlightClick="1"/>
          </p:cNvPr>
          <p:cNvSpPr/>
          <p:nvPr/>
        </p:nvSpPr>
        <p:spPr>
          <a:xfrm>
            <a:off x="320174" y="5796000"/>
            <a:ext cx="900000" cy="90000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Рисунок 9" descr="Уроки игры на гитаре">
            <a:hlinkClick r:id="rId9" action="ppaction://hlinksldjump"/>
          </p:cNvPr>
          <p:cNvPicPr/>
          <p:nvPr/>
        </p:nvPicPr>
        <p:blipFill>
          <a:blip r:embed="rId10" cstate="print">
            <a:lum bright="-30000"/>
          </a:blip>
          <a:srcRect/>
          <a:stretch>
            <a:fillRect/>
          </a:stretch>
        </p:blipFill>
        <p:spPr bwMode="auto">
          <a:xfrm>
            <a:off x="7948464" y="5678330"/>
            <a:ext cx="900000" cy="900000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 flipH="1">
            <a:off x="4436542" y="6222984"/>
            <a:ext cx="648000" cy="540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/>
              <a:t>19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accent2">
                <a:tint val="45000"/>
                <a:satMod val="400000"/>
              </a:schemeClr>
            </a:duotone>
            <a:lum bright="20000"/>
          </a:blip>
          <a:stretch>
            <a:fillRect/>
          </a:stretch>
        </p:blipFill>
        <p:spPr>
          <a:xfrm>
            <a:off x="0" y="0"/>
            <a:ext cx="9180327" cy="6858000"/>
          </a:xfrm>
          <a:prstGeom prst="rect">
            <a:avLst/>
          </a:prstGeom>
          <a:ln w="76200">
            <a:solidFill>
              <a:srgbClr val="C00000"/>
            </a:solidFill>
            <a:prstDash val="sysDot"/>
          </a:ln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FD7F98-31E9-47BC-ADD2-EC7955E97AC9}" type="slidenum">
              <a:rPr lang="ru-RU" smtClean="0"/>
              <a:pPr/>
              <a:t>2</a:t>
            </a:fld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4680012" y="5969300"/>
            <a:ext cx="648000" cy="540000"/>
          </a:xfrm>
          <a:prstGeom prst="ellipse">
            <a:avLst/>
          </a:prstGeom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9" name="Горизонтальный свиток 8"/>
          <p:cNvSpPr/>
          <p:nvPr/>
        </p:nvSpPr>
        <p:spPr>
          <a:xfrm>
            <a:off x="251520" y="0"/>
            <a:ext cx="8640960" cy="6597352"/>
          </a:xfrm>
          <a:prstGeom prst="horizontalScroll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accent1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1">
                  <a:lumMod val="60000"/>
                  <a:lumOff val="40000"/>
                  <a:shade val="100000"/>
                  <a:satMod val="115000"/>
                </a:schemeClr>
              </a:gs>
            </a:gsLst>
            <a:lin ang="0" scaled="1"/>
            <a:tileRect/>
          </a:gradFill>
          <a:ln>
            <a:solidFill>
              <a:schemeClr val="accent1">
                <a:lumMod val="50000"/>
              </a:schemeClr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dirty="0">
              <a:ln w="18415" cmpd="sng">
                <a:solidFill>
                  <a:sysClr val="windowText" lastClr="000000"/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b="1" dirty="0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Данная   презентация под названием</a:t>
            </a:r>
          </a:p>
          <a:p>
            <a:pPr algn="ctr"/>
            <a:r>
              <a:rPr lang="ru-RU" sz="2800" b="1" dirty="0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«Первые шаги гитариста»  может быть использована в качестве  ознакомления и наглядного пособия в процессе обучения игре на гитаре в начальный период. Применима в дополнительном образовании, в музыкальной школе и школе искусств. Возраст детей от 10 лет и старше. </a:t>
            </a:r>
          </a:p>
          <a:p>
            <a:pPr algn="ctr"/>
            <a:r>
              <a:rPr lang="ru-RU" sz="2800" b="1" dirty="0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Презентация имеет в составе 19 слайдов составленных в программе</a:t>
            </a:r>
            <a:r>
              <a:rPr lang="en-US" sz="2800" b="1" dirty="0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Microsoft PowerPoint</a:t>
            </a:r>
            <a:r>
              <a:rPr lang="ru-RU" sz="2800" b="1" dirty="0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2007</a:t>
            </a:r>
            <a:r>
              <a:rPr lang="en-US" sz="2800" b="1" dirty="0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en-US" sz="2800" b="1" dirty="0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Microsoft</a:t>
            </a:r>
            <a:r>
              <a:rPr lang="ru-RU" sz="2800" b="1" dirty="0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Office</a:t>
            </a:r>
            <a:r>
              <a:rPr lang="ru-RU" sz="2800" b="1" dirty="0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Word</a:t>
            </a:r>
            <a:r>
              <a:rPr lang="ru-RU" sz="2800" b="1" dirty="0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algn="ctr"/>
            <a:endParaRPr lang="ru-RU" sz="2800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6" name="Рисунок 5" descr="Уроки игры на гитаре">
            <a:hlinkClick r:id="rId4" action="ppaction://hlinksldjump"/>
          </p:cNvPr>
          <p:cNvPicPr/>
          <p:nvPr/>
        </p:nvPicPr>
        <p:blipFill>
          <a:blip r:embed="rId5" cstate="print">
            <a:lum bright="-30000"/>
          </a:blip>
          <a:srcRect/>
          <a:stretch>
            <a:fillRect/>
          </a:stretch>
        </p:blipFill>
        <p:spPr bwMode="auto">
          <a:xfrm>
            <a:off x="7799784" y="5625357"/>
            <a:ext cx="900000" cy="900000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duotone>
              <a:prstClr val="black"/>
              <a:schemeClr val="tx2">
                <a:tint val="45000"/>
                <a:satMod val="400000"/>
              </a:schemeClr>
            </a:duotone>
            <a:lum bright="10000"/>
          </a:blip>
          <a:stretch>
            <a:fillRect/>
          </a:stretch>
        </p:blipFill>
        <p:spPr>
          <a:xfrm>
            <a:off x="1" y="0"/>
            <a:ext cx="9143999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91957"/>
            <a:ext cx="8147248" cy="1152128"/>
          </a:xfrm>
          <a:gradFill flip="none" rotWithShape="1">
            <a:gsLst>
              <a:gs pos="0">
                <a:schemeClr val="bg1"/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  <a:ln w="57150">
            <a:solidFill>
              <a:schemeClr val="tx1"/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normAutofit fontScale="90000"/>
          </a:bodyPr>
          <a:lstStyle/>
          <a:p>
            <a:r>
              <a:rPr lang="ru-RU" sz="4900" b="1" dirty="0">
                <a:ln>
                  <a:solidFill>
                    <a:schemeClr val="tx1"/>
                  </a:solidFill>
                </a:ln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Современные </a:t>
            </a:r>
            <a:r>
              <a:rPr lang="ru-RU" sz="4900" b="1" dirty="0" err="1">
                <a:ln>
                  <a:solidFill>
                    <a:schemeClr val="tx1"/>
                  </a:solidFill>
                </a:ln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гаджеты</a:t>
            </a:r>
            <a:br>
              <a:rPr lang="ru-RU" sz="4900" b="1" dirty="0">
                <a:ln>
                  <a:solidFill>
                    <a:schemeClr val="tx1"/>
                  </a:solidFill>
                </a:ln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Тренажёр для рук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79512" y="4841284"/>
            <a:ext cx="8784976" cy="1569660"/>
          </a:xfrm>
          <a:prstGeom prst="rect">
            <a:avLst/>
          </a:prstGeom>
          <a:gradFill flip="none" rotWithShape="1">
            <a:gsLst>
              <a:gs pos="0">
                <a:srgbClr val="FFC000">
                  <a:shade val="30000"/>
                  <a:satMod val="115000"/>
                </a:srgbClr>
              </a:gs>
              <a:gs pos="50000">
                <a:srgbClr val="FFC000">
                  <a:shade val="67500"/>
                  <a:satMod val="115000"/>
                </a:srgbClr>
              </a:gs>
              <a:gs pos="100000">
                <a:srgbClr val="FFC000">
                  <a:shade val="100000"/>
                  <a:satMod val="115000"/>
                </a:srgbClr>
              </a:gs>
            </a:gsLst>
            <a:lin ang="13500000" scaled="1"/>
            <a:tileRect/>
          </a:gradFill>
          <a:ln w="57150"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3200" i="1" dirty="0">
                <a:ln>
                  <a:solidFill>
                    <a:schemeClr val="tx1"/>
                  </a:solidFill>
                </a:ln>
              </a:rPr>
              <a:t>Для силы, ловкости  и подвижности пальцев рук применяются упражнения и разные тренажёры</a:t>
            </a:r>
          </a:p>
        </p:txBody>
      </p:sp>
      <p:pic>
        <p:nvPicPr>
          <p:cNvPr id="5" name="Рисунок 4" descr="http://im1-tub-ru.yandex.net/i?id=b413abea39f284e9f9337cd3c46b372d-128-144&amp;n=21"/>
          <p:cNvPicPr/>
          <p:nvPr/>
        </p:nvPicPr>
        <p:blipFill>
          <a:blip r:embed="rId6" cstate="print">
            <a:duotone>
              <a:prstClr val="black"/>
              <a:schemeClr val="accent4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305781" y="1594636"/>
            <a:ext cx="3744416" cy="2952328"/>
          </a:xfrm>
          <a:prstGeom prst="rect">
            <a:avLst/>
          </a:prstGeom>
          <a:noFill/>
          <a:ln w="76200">
            <a:solidFill>
              <a:srgbClr val="C00000"/>
            </a:solidFill>
            <a:prstDash val="solid"/>
            <a:miter lim="800000"/>
            <a:headEnd/>
            <a:tailEnd/>
          </a:ln>
        </p:spPr>
      </p:pic>
      <p:pic>
        <p:nvPicPr>
          <p:cNvPr id="6" name="Содержимое 5" descr="Описание - PROHANDS VIA VM-13102 Medium/Blue тренажер для рук средний, цвет синий"/>
          <p:cNvPicPr>
            <a:picLocks noGrp="1"/>
          </p:cNvPicPr>
          <p:nvPr>
            <p:ph idx="1"/>
          </p:nvPr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300448" y="1564693"/>
            <a:ext cx="3614928" cy="3068549"/>
          </a:xfrm>
          <a:prstGeom prst="rect">
            <a:avLst/>
          </a:prstGeom>
          <a:noFill/>
          <a:ln w="76200">
            <a:solidFill>
              <a:srgbClr val="C00000"/>
            </a:solidFill>
            <a:prstDash val="solid"/>
            <a:miter lim="800000"/>
            <a:headEnd/>
            <a:tailEnd/>
          </a:ln>
        </p:spPr>
      </p:pic>
      <p:pic>
        <p:nvPicPr>
          <p:cNvPr id="9" name="Рисунок 8" descr="Уроки игры на гитаре">
            <a:hlinkClick r:id="rId8" action="ppaction://hlinksldjump"/>
          </p:cNvPr>
          <p:cNvPicPr/>
          <p:nvPr/>
        </p:nvPicPr>
        <p:blipFill>
          <a:blip r:embed="rId9" cstate="print">
            <a:lum bright="-30000"/>
          </a:blip>
          <a:srcRect/>
          <a:stretch>
            <a:fillRect/>
          </a:stretch>
        </p:blipFill>
        <p:spPr bwMode="auto">
          <a:xfrm>
            <a:off x="8028384" y="5805264"/>
            <a:ext cx="900000" cy="900000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10" name="Управляющая кнопка: назад 9">
            <a:hlinkClick r:id="rId10" action="ppaction://hlinksldjump" highlightClick="1"/>
          </p:cNvPr>
          <p:cNvSpPr/>
          <p:nvPr/>
        </p:nvSpPr>
        <p:spPr>
          <a:xfrm>
            <a:off x="38385" y="5821242"/>
            <a:ext cx="899592" cy="90000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Овал 3"/>
          <p:cNvSpPr/>
          <p:nvPr/>
        </p:nvSpPr>
        <p:spPr>
          <a:xfrm>
            <a:off x="4238270" y="6298767"/>
            <a:ext cx="648000" cy="540000"/>
          </a:xfrm>
          <a:prstGeom prst="ellipse">
            <a:avLst/>
          </a:prstGeom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 flipH="1">
            <a:off x="4283968" y="6250101"/>
            <a:ext cx="648072" cy="540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/>
              <a:t>20</a:t>
            </a:r>
          </a:p>
        </p:txBody>
      </p:sp>
    </p:spTree>
    <p:extLst>
      <p:ext uri="{BB962C8B-B14F-4D97-AF65-F5344CB8AC3E}">
        <p14:creationId xmlns:p14="http://schemas.microsoft.com/office/powerpoint/2010/main" val="4079489257"/>
      </p:ext>
    </p:extLst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duotone>
              <a:prstClr val="black"/>
              <a:schemeClr val="tx2">
                <a:tint val="45000"/>
                <a:satMod val="400000"/>
              </a:schemeClr>
            </a:duotone>
            <a:lum bright="10000"/>
          </a:blip>
          <a:stretch>
            <a:fillRect/>
          </a:stretch>
        </p:blipFill>
        <p:spPr>
          <a:xfrm>
            <a:off x="-3046" y="-4192"/>
            <a:ext cx="9116852" cy="6916018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35696" y="260648"/>
            <a:ext cx="5760640" cy="1049575"/>
          </a:xfrm>
          <a:gradFill flip="none" rotWithShape="1">
            <a:gsLst>
              <a:gs pos="26000">
                <a:schemeClr val="bg1">
                  <a:alpha val="99000"/>
                </a:schemeClr>
              </a:gs>
              <a:gs pos="50000">
                <a:schemeClr val="accent1">
                  <a:lumMod val="75000"/>
                  <a:shade val="67500"/>
                  <a:satMod val="115000"/>
                </a:schemeClr>
              </a:gs>
              <a:gs pos="100000">
                <a:schemeClr val="accent1">
                  <a:lumMod val="75000"/>
                  <a:shade val="100000"/>
                  <a:satMod val="115000"/>
                </a:schemeClr>
              </a:gs>
            </a:gsLst>
            <a:lin ang="13500000" scaled="1"/>
            <a:tileRect/>
          </a:gra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/>
          <a:lstStyle/>
          <a:p>
            <a:r>
              <a:rPr lang="ru-RU" b="1" dirty="0"/>
              <a:t>Метроном</a:t>
            </a:r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5" cstate="print"/>
          <a:stretch>
            <a:fillRect/>
          </a:stretch>
        </p:blipFill>
        <p:spPr>
          <a:xfrm>
            <a:off x="395536" y="1526402"/>
            <a:ext cx="4675144" cy="4049995"/>
          </a:xfrm>
          <a:prstGeom prst="rect">
            <a:avLst/>
          </a:prstGeom>
          <a:ln w="88900" cap="sq" cmpd="thickThin">
            <a:solidFill>
              <a:schemeClr val="accent1">
                <a:lumMod val="50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scene3d>
            <a:camera prst="perspectiveRight"/>
            <a:lightRig rig="threePt" dir="t"/>
          </a:scene3d>
          <a:sp3d>
            <a:bevelT w="139700" h="139700" prst="divot"/>
          </a:sp3d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FD7F98-31E9-47BC-ADD2-EC7955E97AC9}" type="slidenum">
              <a:rPr lang="ru-RU" smtClean="0"/>
              <a:pPr/>
              <a:t>21</a:t>
            </a:fld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4555380" y="6198255"/>
            <a:ext cx="648000" cy="540000"/>
          </a:xfrm>
          <a:prstGeom prst="ellipse">
            <a:avLst/>
          </a:prstGeom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4067944" y="3140967"/>
            <a:ext cx="5045862" cy="2435429"/>
          </a:xfrm>
          <a:prstGeom prst="ellipse">
            <a:avLst/>
          </a:prstGeom>
          <a:solidFill>
            <a:schemeClr val="bg2">
              <a:lumMod val="75000"/>
            </a:schemeClr>
          </a:solidFill>
          <a:ln>
            <a:solidFill>
              <a:schemeClr val="accent1">
                <a:lumMod val="75000"/>
              </a:schemeClr>
            </a:solidFill>
          </a:ln>
          <a:effectLst>
            <a:innerShdw blurRad="63500" dist="50800">
              <a:prstClr val="black">
                <a:alpha val="50000"/>
              </a:prstClr>
            </a:innerShdw>
          </a:effectLst>
          <a:scene3d>
            <a:camera prst="perspectiveContrastingLeftFacing"/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i="1" dirty="0">
                <a:ln w="9525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Прибор для устойчивости ритма и темпа</a:t>
            </a:r>
          </a:p>
        </p:txBody>
      </p:sp>
      <p:pic>
        <p:nvPicPr>
          <p:cNvPr id="10" name="Рисунок 9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19634" y="5759096"/>
            <a:ext cx="900000" cy="900000"/>
          </a:xfrm>
          <a:prstGeom prst="rect">
            <a:avLst/>
          </a:prstGeom>
        </p:spPr>
      </p:pic>
      <p:pic>
        <p:nvPicPr>
          <p:cNvPr id="11" name="Рисунок 10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7996165" y="5838255"/>
            <a:ext cx="905661" cy="9000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 flipH="1">
            <a:off x="4572000" y="6165304"/>
            <a:ext cx="6480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/>
              <a:t>21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tx2">
                <a:tint val="45000"/>
                <a:satMod val="400000"/>
              </a:schemeClr>
            </a:duotone>
            <a:lum bright="10000"/>
          </a:blip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FD7F98-31E9-47BC-ADD2-EC7955E97AC9}" type="slidenum">
              <a:rPr lang="ru-RU" smtClean="0"/>
              <a:pPr/>
              <a:t>22</a:t>
            </a:fld>
            <a:endParaRPr lang="ru-RU" dirty="0"/>
          </a:p>
        </p:txBody>
      </p:sp>
      <p:sp>
        <p:nvSpPr>
          <p:cNvPr id="12" name="Овал 11"/>
          <p:cNvSpPr/>
          <p:nvPr/>
        </p:nvSpPr>
        <p:spPr>
          <a:xfrm>
            <a:off x="4880497" y="5564905"/>
            <a:ext cx="2744833" cy="806994"/>
          </a:xfrm>
          <a:prstGeom prst="ellipse">
            <a:avLst/>
          </a:prstGeom>
          <a:solidFill>
            <a:srgbClr val="99FF66"/>
          </a:solidFill>
          <a:ln w="57150">
            <a:solidFill>
              <a:schemeClr val="accent6">
                <a:lumMod val="50000"/>
              </a:schemeClr>
            </a:solidFill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ContrastingLeftFacing"/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200" b="1" i="1" dirty="0">
                <a:solidFill>
                  <a:schemeClr val="tx1"/>
                </a:solidFill>
              </a:rPr>
              <a:t>тюнер</a:t>
            </a:r>
          </a:p>
        </p:txBody>
      </p:sp>
      <p:pic>
        <p:nvPicPr>
          <p:cNvPr id="9" name="Рисунок 8" descr="Уроки игры на гитаре">
            <a:hlinkClick r:id="rId4" action="ppaction://hlinksldjump"/>
          </p:cNvPr>
          <p:cNvPicPr/>
          <p:nvPr/>
        </p:nvPicPr>
        <p:blipFill>
          <a:blip r:embed="rId5" cstate="print">
            <a:lum bright="-30000"/>
          </a:blip>
          <a:srcRect/>
          <a:stretch>
            <a:fillRect/>
          </a:stretch>
        </p:blipFill>
        <p:spPr bwMode="auto">
          <a:xfrm>
            <a:off x="7956376" y="5805264"/>
            <a:ext cx="900000" cy="900000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11" name="Управляющая кнопка: назад 10">
            <a:hlinkClick r:id="rId6" action="ppaction://hlinksldjump" highlightClick="1"/>
          </p:cNvPr>
          <p:cNvSpPr/>
          <p:nvPr/>
        </p:nvSpPr>
        <p:spPr>
          <a:xfrm>
            <a:off x="151606" y="5718169"/>
            <a:ext cx="900000" cy="90000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Овал 3"/>
          <p:cNvSpPr/>
          <p:nvPr/>
        </p:nvSpPr>
        <p:spPr>
          <a:xfrm>
            <a:off x="1548758" y="5460025"/>
            <a:ext cx="3263818" cy="879369"/>
          </a:xfrm>
          <a:prstGeom prst="ellipse">
            <a:avLst/>
          </a:prstGeom>
          <a:solidFill>
            <a:srgbClr val="99FF66"/>
          </a:solidFill>
          <a:ln w="19050">
            <a:noFill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isometricOffAxis1Right"/>
            <a:lightRig rig="flood" dir="t">
              <a:rot lat="0" lon="0" rev="13800000"/>
            </a:lightRig>
          </a:scene3d>
          <a:sp3d extrusionH="107950" prstMaterial="plastic">
            <a:bevelT w="82550" h="63500" prst="convex"/>
            <a:bevelB/>
          </a:sp3d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i="1" dirty="0"/>
              <a:t>камертон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 rot="20244911">
            <a:off x="590621" y="1998788"/>
            <a:ext cx="3810000" cy="2857500"/>
          </a:xfrm>
          <a:prstGeom prst="rect">
            <a:avLst/>
          </a:prstGeom>
          <a:ln w="88900" cap="sq" cmpd="thickThin">
            <a:solidFill>
              <a:srgbClr val="8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13" name="Овал 12"/>
          <p:cNvSpPr/>
          <p:nvPr/>
        </p:nvSpPr>
        <p:spPr>
          <a:xfrm>
            <a:off x="4644008" y="6165304"/>
            <a:ext cx="648000" cy="540000"/>
          </a:xfrm>
          <a:prstGeom prst="ellipse">
            <a:avLst/>
          </a:prstGeom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4716016" y="6165304"/>
            <a:ext cx="5760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/>
              <a:t>22</a:t>
            </a:r>
          </a:p>
        </p:txBody>
      </p:sp>
      <p:pic>
        <p:nvPicPr>
          <p:cNvPr id="10" name="Содержимое 3" descr="http://im1-tub-ru.yandex.net/i?id=6a7128159be3de5465979c96669f6f83-106-144&amp;n=21"/>
          <p:cNvPicPr>
            <a:picLocks noGrp="1"/>
          </p:cNvPicPr>
          <p:nvPr>
            <p:ph idx="1"/>
          </p:nvPr>
        </p:nvPicPr>
        <p:blipFill>
          <a:blip r:embed="rId8" cstate="print"/>
          <a:srcRect/>
          <a:stretch>
            <a:fillRect/>
          </a:stretch>
        </p:blipFill>
        <p:spPr bwMode="auto">
          <a:xfrm rot="881192">
            <a:off x="4304484" y="2102655"/>
            <a:ext cx="3715698" cy="3111264"/>
          </a:xfrm>
          <a:prstGeom prst="rect">
            <a:avLst/>
          </a:prstGeom>
          <a:ln w="88900" cap="sq" cmpd="thickThin">
            <a:solidFill>
              <a:schemeClr val="accent3">
                <a:lumMod val="50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279932"/>
          </a:xfrm>
          <a:gradFill flip="none" rotWithShape="1">
            <a:gsLst>
              <a:gs pos="0">
                <a:schemeClr val="bg1"/>
              </a:gs>
              <a:gs pos="50000">
                <a:schemeClr val="accent3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3">
                  <a:lumMod val="60000"/>
                  <a:lumOff val="40000"/>
                  <a:shade val="100000"/>
                  <a:satMod val="115000"/>
                </a:schemeClr>
              </a:gs>
            </a:gsLst>
            <a:lin ang="10800000" scaled="1"/>
            <a:tileRect/>
          </a:gradFill>
          <a:ln w="57150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>
            <a:normAutofit fontScale="90000"/>
          </a:bodyPr>
          <a:lstStyle/>
          <a:p>
            <a:r>
              <a:rPr lang="ru-RU" b="1" dirty="0"/>
              <a:t>Приборы для настройки гитары</a:t>
            </a:r>
          </a:p>
        </p:txBody>
      </p:sp>
    </p:spTree>
    <p:extLst>
      <p:ext uri="{BB962C8B-B14F-4D97-AF65-F5344CB8AC3E}">
        <p14:creationId xmlns:p14="http://schemas.microsoft.com/office/powerpoint/2010/main" val="4079489257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5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4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1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tx2">
                <a:tint val="45000"/>
                <a:satMod val="400000"/>
              </a:schemeClr>
            </a:duotone>
            <a:lum bright="10000"/>
          </a:blip>
          <a:stretch>
            <a:fillRect/>
          </a:stretch>
        </p:blipFill>
        <p:spPr>
          <a:xfrm>
            <a:off x="0" y="-1"/>
            <a:ext cx="9143999" cy="6980713"/>
          </a:xfrm>
          <a:prstGeom prst="rect">
            <a:avLst/>
          </a:prstGeom>
          <a:ln w="76200">
            <a:solidFill>
              <a:schemeClr val="tx1"/>
            </a:solidFill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99592" y="764704"/>
            <a:ext cx="7248210" cy="6216008"/>
          </a:xfrm>
          <a:gradFill flip="none" rotWithShape="1">
            <a:gsLst>
              <a:gs pos="0">
                <a:srgbClr val="99FF66">
                  <a:shade val="30000"/>
                  <a:satMod val="115000"/>
                </a:srgbClr>
              </a:gs>
              <a:gs pos="50000">
                <a:srgbClr val="99FF66">
                  <a:shade val="67500"/>
                  <a:satMod val="115000"/>
                </a:srgbClr>
              </a:gs>
              <a:gs pos="100000">
                <a:srgbClr val="99FF66">
                  <a:shade val="100000"/>
                  <a:satMod val="115000"/>
                </a:srgbClr>
              </a:gs>
            </a:gsLst>
            <a:lin ang="10800000" scaled="1"/>
            <a:tileRect/>
          </a:gradFill>
          <a:ln w="38100">
            <a:solidFill>
              <a:schemeClr val="accent3">
                <a:lumMod val="50000"/>
              </a:schemeClr>
            </a:solidFill>
          </a:ln>
        </p:spPr>
        <p:txBody>
          <a:bodyPr>
            <a:normAutofit fontScale="85000" lnSpcReduction="10000"/>
          </a:bodyPr>
          <a:lstStyle/>
          <a:p>
            <a:endParaRPr lang="ru-RU" sz="1800" dirty="0">
              <a:hlinkClick r:id="rId4"/>
            </a:endParaRPr>
          </a:p>
          <a:p>
            <a:r>
              <a:rPr lang="en-US" sz="1800" dirty="0">
                <a:hlinkClick r:id="rId4"/>
              </a:rPr>
              <a:t>http://www.chasedirect.co.uk/images/tuning-fork.jpg</a:t>
            </a:r>
            <a:r>
              <a:rPr lang="ru-RU" sz="1800" dirty="0"/>
              <a:t>   камертон</a:t>
            </a:r>
          </a:p>
          <a:p>
            <a:r>
              <a:rPr lang="en-US" sz="1800" dirty="0">
                <a:hlinkClick r:id="rId5"/>
              </a:rPr>
              <a:t>http://ak-gitara.ru/images/shema_dlitelnost_not.gif</a:t>
            </a:r>
            <a:r>
              <a:rPr lang="ru-RU" sz="1800" dirty="0"/>
              <a:t>  длительности</a:t>
            </a:r>
          </a:p>
          <a:p>
            <a:r>
              <a:rPr lang="en-US" sz="1800" dirty="0">
                <a:hlinkClick r:id="rId6"/>
              </a:rPr>
              <a:t>http://queentime.ru/media/cache/3f/2e/3f2e67e65eebbf40c683f5c5cd48fe89.jpg</a:t>
            </a:r>
            <a:r>
              <a:rPr lang="ru-RU" sz="1800" dirty="0"/>
              <a:t>  гриф гитары  </a:t>
            </a:r>
          </a:p>
          <a:p>
            <a:r>
              <a:rPr lang="en-US" sz="1800" dirty="0">
                <a:hlinkClick r:id="rId7"/>
              </a:rPr>
              <a:t>http://www.rock-and-roll.ru/images/catalog/7294.jpg</a:t>
            </a:r>
            <a:r>
              <a:rPr lang="ru-RU" sz="1800" dirty="0"/>
              <a:t>  тюнер</a:t>
            </a:r>
          </a:p>
          <a:p>
            <a:r>
              <a:rPr lang="en-US" sz="1800" dirty="0">
                <a:hlinkClick r:id="rId8"/>
              </a:rPr>
              <a:t>http://www.mygitara.ru/uploads/posts/2009-08/1249333178_left_05.jpg</a:t>
            </a:r>
            <a:r>
              <a:rPr lang="ru-RU" sz="1800" dirty="0"/>
              <a:t> аппликатура левой руки</a:t>
            </a:r>
          </a:p>
          <a:p>
            <a:r>
              <a:rPr lang="en-US" sz="1800" dirty="0">
                <a:hlinkClick r:id="rId9"/>
              </a:rPr>
              <a:t>http://play-info-guitar.ru/wp-content/uploads/2011/12/gitarnyie-oboznacheniya-2.jpg</a:t>
            </a:r>
            <a:r>
              <a:rPr lang="ru-RU" sz="1800" dirty="0"/>
              <a:t> аппликатура правой руки</a:t>
            </a:r>
          </a:p>
          <a:p>
            <a:r>
              <a:rPr lang="en-US" sz="1800" dirty="0">
                <a:hlinkClick r:id="rId10"/>
              </a:rPr>
              <a:t>http://pro-gitaru.ru/wp-content/uploads/2011/09/classica.jpg</a:t>
            </a:r>
            <a:r>
              <a:rPr lang="ru-RU" sz="1800" dirty="0"/>
              <a:t> посадка</a:t>
            </a:r>
          </a:p>
          <a:p>
            <a:r>
              <a:rPr lang="en-US" sz="1800" dirty="0">
                <a:hlinkClick r:id="rId11"/>
              </a:rPr>
              <a:t>http://midi.pl/pic/_bp4840.jpg</a:t>
            </a:r>
            <a:r>
              <a:rPr lang="ru-RU" sz="1800" dirty="0"/>
              <a:t> подставка</a:t>
            </a:r>
          </a:p>
          <a:p>
            <a:r>
              <a:rPr lang="en-US" sz="1800" dirty="0">
                <a:hlinkClick r:id="rId12"/>
              </a:rPr>
              <a:t>http://s47.radikal.ru/i118/0906/98/705313aba9de.jpg</a:t>
            </a:r>
            <a:r>
              <a:rPr lang="ru-RU" sz="1800" dirty="0"/>
              <a:t>  устройство гитары</a:t>
            </a:r>
          </a:p>
          <a:p>
            <a:r>
              <a:rPr lang="en-US" sz="1800" dirty="0">
                <a:hlinkClick r:id="rId13"/>
              </a:rPr>
              <a:t>http://img0.liveinternet.ru/images/attach/c/6/90/170/90170438_large_4061723_123.jpg</a:t>
            </a:r>
            <a:r>
              <a:rPr lang="ru-RU" sz="1800" dirty="0"/>
              <a:t> нотный стан</a:t>
            </a:r>
          </a:p>
          <a:p>
            <a:r>
              <a:rPr lang="en-US" sz="1800" dirty="0">
                <a:hlinkClick r:id="rId14"/>
              </a:rPr>
              <a:t>http://www.mygitara.ru/uploads/posts/2009-08/1249481222_zv_1.gif</a:t>
            </a:r>
            <a:r>
              <a:rPr lang="ru-RU" sz="1800" dirty="0"/>
              <a:t>  способы </a:t>
            </a:r>
            <a:r>
              <a:rPr lang="ru-RU" sz="1800" dirty="0" err="1"/>
              <a:t>звукоизвлечения</a:t>
            </a:r>
            <a:endParaRPr lang="ru-RU" sz="1800" dirty="0"/>
          </a:p>
          <a:p>
            <a:r>
              <a:rPr lang="en-US" sz="1800" dirty="0">
                <a:hlinkClick r:id="rId15"/>
              </a:rPr>
              <a:t>http://www.graycell.ru/picture/big/metronom2.jpg</a:t>
            </a:r>
            <a:r>
              <a:rPr lang="ru-RU" sz="1800" dirty="0"/>
              <a:t>  метроном</a:t>
            </a:r>
          </a:p>
          <a:p>
            <a:r>
              <a:rPr lang="en-US" sz="1800" dirty="0">
                <a:hlinkClick r:id="rId16"/>
              </a:rPr>
              <a:t>http://www.healthykin.com/images/Product/large/2026_1_.jpg</a:t>
            </a:r>
            <a:r>
              <a:rPr lang="ru-RU" sz="1800" dirty="0"/>
              <a:t> тренажёр</a:t>
            </a:r>
          </a:p>
          <a:p>
            <a:r>
              <a:rPr lang="en-US" sz="1800" dirty="0">
                <a:hlinkClick r:id="rId17"/>
              </a:rPr>
              <a:t>http://www.umelyeruchki.ru/images/folga/razminka-paltsev.gif</a:t>
            </a:r>
            <a:r>
              <a:rPr lang="ru-RU" sz="1800" dirty="0"/>
              <a:t> упражнения для рук</a:t>
            </a:r>
          </a:p>
          <a:p>
            <a:r>
              <a:rPr lang="en-US" sz="1800" dirty="0">
                <a:hlinkClick r:id="rId18"/>
              </a:rPr>
              <a:t>http://vk.com/public61373514</a:t>
            </a:r>
            <a:r>
              <a:rPr lang="ru-RU" sz="1800" dirty="0"/>
              <a:t>                 фон слайда </a:t>
            </a:r>
            <a:r>
              <a:rPr lang="en-US" sz="1800" dirty="0">
                <a:hlinkClick r:id="rId19"/>
              </a:rPr>
              <a:t>http://www.guitarprofy.ru/wp-content/uploads/2013/04/do-major-gamma.jpg</a:t>
            </a:r>
            <a:r>
              <a:rPr lang="ru-RU" sz="1800" dirty="0"/>
              <a:t>  гамма</a:t>
            </a:r>
          </a:p>
          <a:p>
            <a:r>
              <a:rPr lang="ru-RU" sz="1800" dirty="0"/>
              <a:t>Фото из личного сборника нот                      по обучению.</a:t>
            </a:r>
          </a:p>
          <a:p>
            <a:endParaRPr lang="ru-RU" sz="1800" dirty="0"/>
          </a:p>
        </p:txBody>
      </p:sp>
      <p:sp>
        <p:nvSpPr>
          <p:cNvPr id="6" name="Овал 5"/>
          <p:cNvSpPr/>
          <p:nvPr/>
        </p:nvSpPr>
        <p:spPr>
          <a:xfrm>
            <a:off x="4248000" y="6302670"/>
            <a:ext cx="648000" cy="540000"/>
          </a:xfrm>
          <a:prstGeom prst="ellipse">
            <a:avLst/>
          </a:prstGeom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dirty="0">
              <a:solidFill>
                <a:schemeClr val="tx1"/>
              </a:solidFill>
            </a:endParaRPr>
          </a:p>
        </p:txBody>
      </p:sp>
      <p:pic>
        <p:nvPicPr>
          <p:cNvPr id="7" name="Рисунок 6">
            <a:hlinkClick r:id="rId20" action="ppaction://hlinksldjump"/>
          </p:cNvPr>
          <p:cNvPicPr>
            <a:picLocks noChangeAspect="1"/>
          </p:cNvPicPr>
          <p:nvPr/>
        </p:nvPicPr>
        <p:blipFill>
          <a:blip r:embed="rId21" cstate="print"/>
          <a:stretch>
            <a:fillRect/>
          </a:stretch>
        </p:blipFill>
        <p:spPr>
          <a:xfrm>
            <a:off x="8227370" y="6021771"/>
            <a:ext cx="900000" cy="900000"/>
          </a:xfrm>
          <a:prstGeom prst="rect">
            <a:avLst/>
          </a:prstGeom>
        </p:spPr>
      </p:pic>
      <p:pic>
        <p:nvPicPr>
          <p:cNvPr id="8" name="Рисунок 7">
            <a:hlinkClick r:id="rId22" action="ppaction://hlinksldjump"/>
          </p:cNvPr>
          <p:cNvPicPr>
            <a:picLocks noChangeAspect="1"/>
          </p:cNvPicPr>
          <p:nvPr/>
        </p:nvPicPr>
        <p:blipFill>
          <a:blip r:embed="rId23" cstate="print"/>
          <a:stretch>
            <a:fillRect/>
          </a:stretch>
        </p:blipFill>
        <p:spPr>
          <a:xfrm>
            <a:off x="-9497" y="6023207"/>
            <a:ext cx="900000" cy="90000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283968" y="6237312"/>
            <a:ext cx="648000" cy="540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/>
              <a:t>23 </a:t>
            </a:r>
          </a:p>
        </p:txBody>
      </p:sp>
      <p:sp>
        <p:nvSpPr>
          <p:cNvPr id="11" name="Овал 10"/>
          <p:cNvSpPr/>
          <p:nvPr/>
        </p:nvSpPr>
        <p:spPr>
          <a:xfrm>
            <a:off x="179512" y="0"/>
            <a:ext cx="8964488" cy="914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0000">
                <a:srgbClr val="FFC000">
                  <a:shade val="67500"/>
                  <a:satMod val="115000"/>
                </a:srgbClr>
              </a:gs>
              <a:gs pos="100000">
                <a:srgbClr val="FFC000">
                  <a:shade val="100000"/>
                  <a:satMod val="115000"/>
                </a:srgbClr>
              </a:gs>
            </a:gsLst>
            <a:lin ang="0" scaled="1"/>
            <a:tileRect/>
          </a:gradFill>
          <a:ln w="381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3200" b="1" dirty="0">
                <a:ln/>
                <a:solidFill>
                  <a:schemeClr val="accent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Список интернет сайтов</a:t>
            </a:r>
          </a:p>
        </p:txBody>
      </p:sp>
    </p:spTree>
  </p:cSld>
  <p:clrMapOvr>
    <a:masterClrMapping/>
  </p:clrMapOvr>
  <p:transition spd="med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accent2">
                <a:tint val="45000"/>
                <a:satMod val="400000"/>
              </a:schemeClr>
            </a:duotone>
            <a:lum bright="2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76200">
            <a:solidFill>
              <a:srgbClr val="C00000"/>
            </a:solidFill>
            <a:prstDash val="sysDot"/>
          </a:ln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FD7F98-31E9-47BC-ADD2-EC7955E97AC9}" type="slidenum">
              <a:rPr lang="ru-RU" smtClean="0"/>
              <a:pPr/>
              <a:t>3</a:t>
            </a:fld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4644008" y="6093296"/>
            <a:ext cx="648072" cy="540000"/>
          </a:xfrm>
          <a:prstGeom prst="ellipse">
            <a:avLst/>
          </a:prstGeom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9" name="Горизонтальный свиток 8"/>
          <p:cNvSpPr/>
          <p:nvPr/>
        </p:nvSpPr>
        <p:spPr>
          <a:xfrm>
            <a:off x="179512" y="116632"/>
            <a:ext cx="8640960" cy="6497960"/>
          </a:xfrm>
          <a:prstGeom prst="horizontalScroll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0" scaled="1"/>
            <a:tileRect/>
          </a:gra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/>
          </a:p>
          <a:p>
            <a:pPr algn="ctr"/>
            <a:endParaRPr lang="ru-RU" sz="2400" dirty="0"/>
          </a:p>
          <a:p>
            <a:pPr algn="ctr"/>
            <a:endParaRPr lang="ru-RU" sz="2400" dirty="0"/>
          </a:p>
          <a:p>
            <a:pPr algn="ctr"/>
            <a:endParaRPr lang="ru-RU" sz="2800" b="1" u="sng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b="1" u="sng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Краткие пояснения и рекомендации к слайдам:</a:t>
            </a:r>
          </a:p>
          <a:p>
            <a:r>
              <a:rPr lang="ru-RU" sz="2400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№5– необходимо выучить детали инструмента, чтобы во время процесса обучения, можно было понять, о чём ведёт речь педагог.</a:t>
            </a:r>
          </a:p>
          <a:p>
            <a:r>
              <a:rPr lang="ru-RU" sz="2400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№6  -с первых занятий необходимо  сидеть с подставкой или найти  какую- либо коробку высотой 12-18 см. </a:t>
            </a:r>
          </a:p>
          <a:p>
            <a:r>
              <a:rPr lang="ru-RU" sz="2400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№7, №8 -положение рук и пальцев желательно сохранять при работе с упражнениями.</a:t>
            </a:r>
          </a:p>
          <a:p>
            <a:r>
              <a:rPr lang="ru-RU" sz="2400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№9,№10 –чтобы уметь играть по нотам, следует прежде познакомиться с аппликатурой. Как правило, указываются удобные варианты.</a:t>
            </a:r>
            <a:endParaRPr lang="ru-RU" sz="2800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endParaRPr lang="ru-RU" sz="2400" dirty="0"/>
          </a:p>
          <a:p>
            <a:pPr algn="ctr"/>
            <a:endParaRPr lang="ru-RU" dirty="0"/>
          </a:p>
          <a:p>
            <a:pPr algn="ctr"/>
            <a:endParaRPr lang="ru-RU" dirty="0"/>
          </a:p>
          <a:p>
            <a:pPr algn="ctr"/>
            <a:endParaRPr lang="ru-RU" dirty="0"/>
          </a:p>
        </p:txBody>
      </p:sp>
      <p:pic>
        <p:nvPicPr>
          <p:cNvPr id="6" name="Рисунок 5" descr="Уроки игры на гитаре">
            <a:hlinkClick r:id="rId4" action="ppaction://hlinksldjump"/>
          </p:cNvPr>
          <p:cNvPicPr/>
          <p:nvPr/>
        </p:nvPicPr>
        <p:blipFill>
          <a:blip r:embed="rId5" cstate="print">
            <a:lum bright="-30000"/>
          </a:blip>
          <a:srcRect/>
          <a:stretch>
            <a:fillRect/>
          </a:stretch>
        </p:blipFill>
        <p:spPr bwMode="auto">
          <a:xfrm>
            <a:off x="8099984" y="5768034"/>
            <a:ext cx="900000" cy="900000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accent2">
                <a:tint val="45000"/>
                <a:satMod val="400000"/>
              </a:schemeClr>
            </a:duotone>
            <a:lum bright="10000"/>
          </a:blip>
          <a:stretch>
            <a:fillRect/>
          </a:stretch>
        </p:blipFill>
        <p:spPr>
          <a:xfrm>
            <a:off x="0" y="0"/>
            <a:ext cx="9180327" cy="6858000"/>
          </a:xfrm>
          <a:prstGeom prst="rect">
            <a:avLst/>
          </a:prstGeom>
          <a:ln w="76200">
            <a:solidFill>
              <a:srgbClr val="C00000"/>
            </a:solidFill>
            <a:prstDash val="sysDot"/>
          </a:ln>
        </p:spPr>
      </p:pic>
      <p:pic>
        <p:nvPicPr>
          <p:cNvPr id="6" name="Рисунок 5" descr="Уроки игры на гитаре">
            <a:hlinkClick r:id="rId4" action="ppaction://hlinksldjump"/>
          </p:cNvPr>
          <p:cNvPicPr/>
          <p:nvPr/>
        </p:nvPicPr>
        <p:blipFill>
          <a:blip r:embed="rId5" cstate="print">
            <a:lum bright="-30000"/>
          </a:blip>
          <a:srcRect/>
          <a:stretch>
            <a:fillRect/>
          </a:stretch>
        </p:blipFill>
        <p:spPr bwMode="auto">
          <a:xfrm>
            <a:off x="7799784" y="5625357"/>
            <a:ext cx="900000" cy="900000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FD7F98-31E9-47BC-ADD2-EC7955E97AC9}" type="slidenum">
              <a:rPr lang="ru-RU" smtClean="0"/>
              <a:pPr/>
              <a:t>4</a:t>
            </a:fld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4680012" y="5969300"/>
            <a:ext cx="648000" cy="540000"/>
          </a:xfrm>
          <a:prstGeom prst="ellipse">
            <a:avLst/>
          </a:prstGeom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chemeClr val="tx1"/>
                </a:solidFill>
              </a:rPr>
              <a:t>4</a:t>
            </a:r>
          </a:p>
        </p:txBody>
      </p:sp>
      <p:sp>
        <p:nvSpPr>
          <p:cNvPr id="10" name="Горизонтальный свиток 9"/>
          <p:cNvSpPr/>
          <p:nvPr/>
        </p:nvSpPr>
        <p:spPr>
          <a:xfrm>
            <a:off x="395536" y="449288"/>
            <a:ext cx="8424936" cy="5427984"/>
          </a:xfrm>
          <a:prstGeom prst="horizontalScroll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№11 –процесс обучения построен на основе нотной грамоты. </a:t>
            </a:r>
          </a:p>
          <a:p>
            <a:r>
              <a:rPr lang="ru-RU" sz="2400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№12, №13 –с помощью нот записывается строй гитары, чтобы ориентироваться во время нотной записи и длительностях.</a:t>
            </a:r>
          </a:p>
          <a:p>
            <a:r>
              <a:rPr lang="ru-RU" sz="2400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№14 –расположение нот на струнах также надо хорошо запомнить и чаще повторять.</a:t>
            </a:r>
          </a:p>
          <a:p>
            <a:r>
              <a:rPr lang="ru-RU" sz="2400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№15,№16,№17 первые мотивы и мелодии в обучении на гитаре, а также «гамма» нужны, чтобы закрепить знания нот и их расположение на грифе.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accent2">
                <a:tint val="45000"/>
                <a:satMod val="400000"/>
              </a:schemeClr>
            </a:duotone>
            <a:lum bright="10000"/>
          </a:blip>
          <a:stretch>
            <a:fillRect/>
          </a:stretch>
        </p:blipFill>
        <p:spPr>
          <a:xfrm>
            <a:off x="0" y="0"/>
            <a:ext cx="9180327" cy="6858000"/>
          </a:xfrm>
          <a:prstGeom prst="rect">
            <a:avLst/>
          </a:prstGeom>
          <a:ln w="76200">
            <a:solidFill>
              <a:srgbClr val="C00000"/>
            </a:solidFill>
            <a:prstDash val="sysDot"/>
          </a:ln>
        </p:spPr>
      </p:pic>
      <p:pic>
        <p:nvPicPr>
          <p:cNvPr id="6" name="Рисунок 5" descr="Уроки игры на гитаре">
            <a:hlinkClick r:id="rId4" action="ppaction://hlinksldjump"/>
          </p:cNvPr>
          <p:cNvPicPr/>
          <p:nvPr/>
        </p:nvPicPr>
        <p:blipFill>
          <a:blip r:embed="rId5" cstate="print">
            <a:lum bright="-30000"/>
          </a:blip>
          <a:srcRect/>
          <a:stretch>
            <a:fillRect/>
          </a:stretch>
        </p:blipFill>
        <p:spPr bwMode="auto">
          <a:xfrm>
            <a:off x="7799784" y="5625357"/>
            <a:ext cx="900000" cy="900000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FD7F98-31E9-47BC-ADD2-EC7955E97AC9}" type="slidenum">
              <a:rPr lang="ru-RU" smtClean="0"/>
              <a:pPr/>
              <a:t>5</a:t>
            </a:fld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4644008" y="5877272"/>
            <a:ext cx="648000" cy="540000"/>
          </a:xfrm>
          <a:prstGeom prst="ellipse">
            <a:avLst/>
          </a:prstGeom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chemeClr val="tx1"/>
                </a:solidFill>
              </a:rPr>
              <a:t>5</a:t>
            </a:r>
          </a:p>
        </p:txBody>
      </p:sp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>
          <a:xfrm>
            <a:off x="6804248" y="3886200"/>
            <a:ext cx="968152" cy="13430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9" name="Горизонтальный свиток 8"/>
          <p:cNvSpPr/>
          <p:nvPr/>
        </p:nvSpPr>
        <p:spPr>
          <a:xfrm>
            <a:off x="323528" y="0"/>
            <a:ext cx="8424936" cy="6309320"/>
          </a:xfrm>
          <a:prstGeom prst="horizontalScroll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№18 –чтобы развить гибкость пальцев, растяжку связок, полезно делать упражнения и  использовать </a:t>
            </a:r>
          </a:p>
          <a:p>
            <a:r>
              <a:rPr lang="ru-RU" sz="2400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тренажёры для рук.</a:t>
            </a:r>
          </a:p>
          <a:p>
            <a:r>
              <a:rPr lang="ru-RU" sz="2400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№19- с  метрономом полезно играть с первых занятий для развития слуха и ритма.</a:t>
            </a:r>
          </a:p>
          <a:p>
            <a:r>
              <a:rPr lang="ru-RU" sz="2400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№20  камертон настроен на тон» ля»,надо найти эту ноту на 1- ой или 3-ей струне и по слуху( на сколько он развит) соединить звучание  струны и камертона</a:t>
            </a:r>
            <a:r>
              <a:rPr lang="ru-RU" sz="2400" dirty="0">
                <a:solidFill>
                  <a:schemeClr val="tx2">
                    <a:lumMod val="50000"/>
                  </a:schemeClr>
                </a:solidFill>
              </a:rPr>
              <a:t>.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accent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36004" y="-594"/>
            <a:ext cx="9144000" cy="6858594"/>
          </a:xfrm>
          <a:prstGeom prst="rect">
            <a:avLst/>
          </a:prstGeom>
          <a:ln w="76200">
            <a:solidFill>
              <a:srgbClr val="C00000"/>
            </a:solidFill>
            <a:prstDash val="sysDot"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71600" y="1889226"/>
            <a:ext cx="7272808" cy="3844030"/>
          </a:xfr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  <a:ln w="76200">
            <a:solidFill>
              <a:srgbClr val="002060"/>
            </a:solidFill>
          </a:ln>
        </p:spPr>
        <p:txBody>
          <a:bodyPr>
            <a:noAutofit/>
          </a:bodyPr>
          <a:lstStyle/>
          <a:p>
            <a:r>
              <a:rPr lang="ru-RU" sz="4400" b="1" i="1" dirty="0">
                <a:ln>
                  <a:solidFill>
                    <a:schemeClr val="tx1"/>
                  </a:solidFill>
                </a:ln>
                <a:solidFill>
                  <a:srgbClr val="002060"/>
                </a:solidFill>
                <a:hlinkClick r:id="rId3" action="ppaction://hlinksldjump"/>
              </a:rPr>
              <a:t>Устройство гитары, посадка</a:t>
            </a:r>
            <a:endParaRPr lang="ru-RU" sz="4400" b="1" i="1" dirty="0">
              <a:ln>
                <a:solidFill>
                  <a:schemeClr val="tx1"/>
                </a:solidFill>
              </a:ln>
              <a:solidFill>
                <a:srgbClr val="002060"/>
              </a:solidFill>
            </a:endParaRPr>
          </a:p>
          <a:p>
            <a:r>
              <a:rPr lang="ru-RU" sz="4400" b="1" i="1" dirty="0">
                <a:ln>
                  <a:solidFill>
                    <a:schemeClr val="tx1"/>
                  </a:solidFill>
                </a:ln>
                <a:solidFill>
                  <a:srgbClr val="002060"/>
                </a:solidFill>
                <a:hlinkClick r:id="rId4" action="ppaction://hlinksldjump"/>
              </a:rPr>
              <a:t>Игровой аппарат</a:t>
            </a:r>
            <a:endParaRPr lang="ru-RU" sz="4400" b="1" i="1" dirty="0">
              <a:ln>
                <a:solidFill>
                  <a:schemeClr val="tx1"/>
                </a:solidFill>
              </a:ln>
              <a:solidFill>
                <a:srgbClr val="002060"/>
              </a:solidFill>
            </a:endParaRPr>
          </a:p>
          <a:p>
            <a:r>
              <a:rPr lang="ru-RU" sz="4400" b="1" i="1" dirty="0">
                <a:ln>
                  <a:solidFill>
                    <a:schemeClr val="tx1"/>
                  </a:solidFill>
                </a:ln>
                <a:solidFill>
                  <a:srgbClr val="002060"/>
                </a:solidFill>
                <a:hlinkClick r:id="rId5" action="ppaction://hlinksldjump"/>
              </a:rPr>
              <a:t>Нотная грамота</a:t>
            </a:r>
            <a:endParaRPr lang="ru-RU" sz="4400" b="1" i="1" dirty="0">
              <a:ln>
                <a:solidFill>
                  <a:schemeClr val="tx1"/>
                </a:solidFill>
              </a:ln>
              <a:solidFill>
                <a:srgbClr val="002060"/>
              </a:solidFill>
            </a:endParaRPr>
          </a:p>
          <a:p>
            <a:r>
              <a:rPr lang="ru-RU" sz="4400" b="1" i="1" dirty="0">
                <a:ln>
                  <a:solidFill>
                    <a:schemeClr val="tx1"/>
                  </a:solidFill>
                </a:ln>
                <a:solidFill>
                  <a:srgbClr val="002060"/>
                </a:solidFill>
                <a:hlinkClick r:id="rId6" action="ppaction://hlinksldjump"/>
              </a:rPr>
              <a:t>Современные </a:t>
            </a:r>
            <a:r>
              <a:rPr lang="ru-RU" sz="4400" b="1" i="1" dirty="0" err="1">
                <a:ln>
                  <a:solidFill>
                    <a:schemeClr val="tx1"/>
                  </a:solidFill>
                </a:ln>
                <a:solidFill>
                  <a:srgbClr val="002060"/>
                </a:solidFill>
                <a:hlinkClick r:id="rId6" action="ppaction://hlinksldjump"/>
              </a:rPr>
              <a:t>гаджеты</a:t>
            </a:r>
            <a:endParaRPr lang="ru-RU" sz="4400" b="1" i="1" dirty="0">
              <a:ln>
                <a:solidFill>
                  <a:schemeClr val="tx1"/>
                </a:solidFill>
              </a:ln>
              <a:solidFill>
                <a:srgbClr val="00206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FD7F98-31E9-47BC-ADD2-EC7955E97AC9}" type="slidenum">
              <a:rPr lang="ru-RU" smtClean="0"/>
              <a:pPr/>
              <a:t>6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4572000" y="5949280"/>
            <a:ext cx="648000" cy="540000"/>
          </a:xfrm>
          <a:prstGeom prst="ellipse">
            <a:avLst/>
          </a:prstGeom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4644008" y="5949280"/>
            <a:ext cx="5760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/>
              <a:t>6</a:t>
            </a:r>
          </a:p>
        </p:txBody>
      </p:sp>
      <p:sp>
        <p:nvSpPr>
          <p:cNvPr id="10" name="Заголовок 1"/>
          <p:cNvSpPr>
            <a:spLocks noGrp="1"/>
          </p:cNvSpPr>
          <p:nvPr>
            <p:ph type="title"/>
          </p:nvPr>
        </p:nvSpPr>
        <p:spPr>
          <a:blipFill>
            <a:blip r:embed="rId7" cstate="print"/>
            <a:tile tx="0" ty="0" sx="100000" sy="100000" flip="none" algn="tl"/>
          </a:blipFill>
          <a:ln w="38100">
            <a:solidFill>
              <a:srgbClr val="800000"/>
            </a:solidFill>
            <a:prstDash val="solid"/>
          </a:ln>
          <a:effectLst>
            <a:innerShdw blurRad="63500" dist="50800" dir="27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>
            <a:normAutofit fontScale="90000"/>
          </a:bodyPr>
          <a:lstStyle/>
          <a:p>
            <a:r>
              <a:rPr lang="ru-RU" sz="5400" b="1" dirty="0"/>
              <a:t>Первые шаги гитариста</a:t>
            </a:r>
          </a:p>
        </p:txBody>
      </p:sp>
    </p:spTree>
  </p:cSld>
  <p:clrMapOvr>
    <a:masterClrMapping/>
  </p:clrMapOvr>
  <p:transition spd="slow">
    <p:wedg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duotone>
              <a:prstClr val="black"/>
              <a:schemeClr val="accent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1520" y="490364"/>
            <a:ext cx="8229600" cy="1143000"/>
          </a:xfrm>
          <a:blipFill>
            <a:blip r:embed="rId5" cstate="print"/>
            <a:tile tx="0" ty="0" sx="100000" sy="100000" flip="none" algn="tl"/>
          </a:blipFill>
          <a:ln w="38100">
            <a:solidFill>
              <a:schemeClr val="tx1"/>
            </a:solidFill>
          </a:ln>
          <a:effectLst>
            <a:innerShdw blurRad="63500" dist="50800" dir="189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/>
          <a:lstStyle/>
          <a:p>
            <a:r>
              <a:rPr lang="ru-RU" b="1" dirty="0">
                <a:ln>
                  <a:solidFill>
                    <a:schemeClr val="tx1"/>
                  </a:solidFill>
                </a:ln>
                <a:solidFill>
                  <a:srgbClr val="800000"/>
                </a:solidFill>
              </a:rPr>
              <a:t>Устройство гитары</a:t>
            </a:r>
          </a:p>
        </p:txBody>
      </p:sp>
      <p:pic>
        <p:nvPicPr>
          <p:cNvPr id="4098" name="Picture 2" descr="G:\ФОН\500px-Classical_Guitar_labelled_russian.jpg"/>
          <p:cNvPicPr>
            <a:picLocks noGrp="1" noChangeAspect="1" noChangeArrowheads="1"/>
          </p:cNvPicPr>
          <p:nvPr>
            <p:ph idx="1"/>
          </p:nvPr>
        </p:nvPicPr>
        <p:blipFill>
          <a:blip r:embed="rId6" cstate="print">
            <a:duotone>
              <a:prstClr val="black"/>
              <a:schemeClr val="accent4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1763688" y="2348880"/>
            <a:ext cx="5558511" cy="3456384"/>
          </a:xfrm>
          <a:prstGeom prst="rect">
            <a:avLst/>
          </a:prstGeom>
          <a:noFill/>
          <a:ln w="57150">
            <a:solidFill>
              <a:srgbClr val="C00000"/>
            </a:solidFill>
          </a:ln>
        </p:spPr>
      </p:pic>
      <p:pic>
        <p:nvPicPr>
          <p:cNvPr id="6" name="Рисунок 5" descr="Уроки игры на гитаре">
            <a:hlinkClick r:id="rId7" action="ppaction://hlinksldjump"/>
          </p:cNvPr>
          <p:cNvPicPr/>
          <p:nvPr/>
        </p:nvPicPr>
        <p:blipFill>
          <a:blip r:embed="rId8" cstate="print">
            <a:lum bright="-30000"/>
          </a:blip>
          <a:srcRect/>
          <a:stretch>
            <a:fillRect/>
          </a:stretch>
        </p:blipFill>
        <p:spPr bwMode="auto">
          <a:xfrm>
            <a:off x="8028384" y="5805264"/>
            <a:ext cx="900000" cy="900000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7" name="Управляющая кнопка: назад 6">
            <a:hlinkClick r:id="rId9" action="ppaction://hlinksldjump" highlightClick="1"/>
          </p:cNvPr>
          <p:cNvSpPr/>
          <p:nvPr/>
        </p:nvSpPr>
        <p:spPr>
          <a:xfrm>
            <a:off x="251520" y="5733256"/>
            <a:ext cx="900000" cy="90000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588224" y="6381328"/>
            <a:ext cx="1368152" cy="221109"/>
          </a:xfrm>
        </p:spPr>
        <p:txBody>
          <a:bodyPr/>
          <a:lstStyle/>
          <a:p>
            <a:fld id="{97FD7F98-31E9-47BC-ADD2-EC7955E97AC9}" type="slidenum">
              <a:rPr lang="ru-RU" smtClean="0"/>
              <a:pPr/>
              <a:t>7</a:t>
            </a:fld>
            <a:endParaRPr lang="ru-RU" dirty="0"/>
          </a:p>
        </p:txBody>
      </p:sp>
      <p:sp>
        <p:nvSpPr>
          <p:cNvPr id="9" name="Овал 8"/>
          <p:cNvSpPr/>
          <p:nvPr/>
        </p:nvSpPr>
        <p:spPr>
          <a:xfrm>
            <a:off x="4355976" y="6165304"/>
            <a:ext cx="648000" cy="540000"/>
          </a:xfrm>
          <a:prstGeom prst="ellipse">
            <a:avLst/>
          </a:prstGeom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4499992" y="6093296"/>
            <a:ext cx="5760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/>
              <a:t>7</a:t>
            </a:r>
          </a:p>
        </p:txBody>
      </p:sp>
    </p:spTree>
  </p:cSld>
  <p:clrMapOvr>
    <a:masterClrMapping/>
  </p:clrMapOvr>
  <p:transition spd="med">
    <p:sndAc>
      <p:stSnd>
        <p:snd r:embed="rId3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Рисунок2.png"/>
          <p:cNvPicPr>
            <a:picLocks noChangeAspect="1"/>
          </p:cNvPicPr>
          <p:nvPr/>
        </p:nvPicPr>
        <p:blipFill>
          <a:blip r:embed="rId4" cstate="print">
            <a:duotone>
              <a:prstClr val="black"/>
              <a:schemeClr val="accent2">
                <a:tint val="45000"/>
                <a:satMod val="400000"/>
              </a:schemeClr>
            </a:duotone>
            <a:lum bright="10000"/>
          </a:blip>
          <a:stretch>
            <a:fillRect/>
          </a:stretch>
        </p:blipFill>
        <p:spPr>
          <a:xfrm>
            <a:off x="4057" y="0"/>
            <a:ext cx="9139943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09732" y="156749"/>
            <a:ext cx="5328592" cy="864095"/>
          </a:xfrm>
          <a:gradFill flip="none" rotWithShape="1">
            <a:gsLst>
              <a:gs pos="0">
                <a:schemeClr val="bg1"/>
              </a:gs>
              <a:gs pos="50000">
                <a:schemeClr val="accent3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3">
                  <a:lumMod val="60000"/>
                  <a:lumOff val="40000"/>
                  <a:shade val="100000"/>
                  <a:satMod val="115000"/>
                </a:schemeClr>
              </a:gs>
            </a:gsLst>
            <a:path path="circle">
              <a:fillToRect l="50000" t="50000" r="50000" b="50000"/>
            </a:path>
            <a:tileRect/>
          </a:gradFill>
          <a:ln w="28575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>
            <a:normAutofit/>
          </a:bodyPr>
          <a:lstStyle/>
          <a:p>
            <a:r>
              <a:rPr lang="ru-RU" sz="4400" dirty="0">
                <a:ln>
                  <a:solidFill>
                    <a:schemeClr val="tx1"/>
                  </a:solidFill>
                </a:ln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посадка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34748" y="1241375"/>
            <a:ext cx="4176464" cy="2757267"/>
          </a:xfrm>
          <a:gradFill flip="none" rotWithShape="1">
            <a:gsLst>
              <a:gs pos="0">
                <a:schemeClr val="bg1"/>
              </a:gs>
              <a:gs pos="50000">
                <a:schemeClr val="accent4">
                  <a:lumMod val="75000"/>
                  <a:shade val="67500"/>
                  <a:satMod val="115000"/>
                </a:schemeClr>
              </a:gs>
              <a:gs pos="100000">
                <a:schemeClr val="accent4">
                  <a:lumMod val="75000"/>
                  <a:shade val="100000"/>
                  <a:satMod val="115000"/>
                </a:schemeClr>
              </a:gs>
            </a:gsLst>
            <a:path path="circle">
              <a:fillToRect l="50000" t="50000" r="50000" b="50000"/>
            </a:path>
            <a:tileRect/>
          </a:gradFill>
          <a:ln w="57150">
            <a:solidFill>
              <a:srgbClr val="800000"/>
            </a:solidFill>
          </a:ln>
        </p:spPr>
        <p:txBody>
          <a:bodyPr>
            <a:normAutofit lnSpcReduction="10000"/>
          </a:bodyPr>
          <a:lstStyle/>
          <a:p>
            <a:pPr algn="ctr"/>
            <a:r>
              <a:rPr lang="ru-RU" sz="3200" dirty="0">
                <a:ln>
                  <a:solidFill>
                    <a:schemeClr val="tx1"/>
                  </a:solidFill>
                </a:ln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Удерживать инструмент с помощью подставки под </a:t>
            </a:r>
            <a:r>
              <a:rPr lang="ru-RU" sz="3200" i="1" dirty="0">
                <a:ln>
                  <a:solidFill>
                    <a:schemeClr val="tx1"/>
                  </a:solidFill>
                </a:ln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левую </a:t>
            </a:r>
            <a:r>
              <a:rPr lang="ru-RU" sz="3200" dirty="0">
                <a:ln>
                  <a:solidFill>
                    <a:schemeClr val="tx1"/>
                  </a:solidFill>
                </a:ln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ногу- </a:t>
            </a:r>
            <a:r>
              <a:rPr lang="ru-RU" sz="3200" b="1" dirty="0">
                <a:ln>
                  <a:solidFill>
                    <a:schemeClr val="tx1"/>
                  </a:solidFill>
                </a:ln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главное условие</a:t>
            </a:r>
            <a:r>
              <a:rPr lang="ru-RU" sz="3200" b="1" i="1" dirty="0">
                <a:ln>
                  <a:solidFill>
                    <a:schemeClr val="tx1"/>
                  </a:solidFill>
                </a:ln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ru-RU" sz="3200" b="1" i="1" dirty="0">
                <a:ln>
                  <a:solidFill>
                    <a:schemeClr val="tx1"/>
                  </a:solidFill>
                </a:ln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>
                <a:ln>
                  <a:solidFill>
                    <a:schemeClr val="tx1"/>
                  </a:solidFill>
                </a:ln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обучении</a:t>
            </a:r>
          </a:p>
        </p:txBody>
      </p:sp>
      <p:pic>
        <p:nvPicPr>
          <p:cNvPr id="6" name="Picture 2" descr="G:\ФОН\MwEHs7kx0Zo.jpg"/>
          <p:cNvPicPr>
            <a:picLocks noChangeAspect="1" noChangeArrowheads="1"/>
          </p:cNvPicPr>
          <p:nvPr/>
        </p:nvPicPr>
        <p:blipFill>
          <a:blip r:embed="rId5" cstate="print">
            <a:duotone>
              <a:prstClr val="black"/>
              <a:schemeClr val="accent4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>
          <a:xfrm>
            <a:off x="899592" y="1196752"/>
            <a:ext cx="3526221" cy="4678126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7" name="Picture 3" descr="G:\ФОН\i.jpg"/>
          <p:cNvPicPr>
            <a:picLocks noChangeAspect="1" noChangeArrowheads="1"/>
          </p:cNvPicPr>
          <p:nvPr/>
        </p:nvPicPr>
        <p:blipFill>
          <a:blip r:embed="rId6" cstate="print"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7369859" y="4293096"/>
            <a:ext cx="1706287" cy="1455207"/>
          </a:xfrm>
          <a:prstGeom prst="rect">
            <a:avLst/>
          </a:prstGeom>
          <a:blipFill>
            <a:blip r:embed="rId7" cstate="print"/>
            <a:tile tx="0" ty="0" sx="100000" sy="100000" flip="none" algn="tl"/>
          </a:blipFill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Рисунок 7" descr="Уроки игры на гитаре">
            <a:hlinkClick r:id="rId8" action="ppaction://hlinksldjump"/>
          </p:cNvPr>
          <p:cNvPicPr/>
          <p:nvPr/>
        </p:nvPicPr>
        <p:blipFill>
          <a:blip r:embed="rId9" cstate="print">
            <a:lum bright="-30000"/>
          </a:blip>
          <a:srcRect/>
          <a:stretch>
            <a:fillRect/>
          </a:stretch>
        </p:blipFill>
        <p:spPr bwMode="auto">
          <a:xfrm>
            <a:off x="7982758" y="5851356"/>
            <a:ext cx="900000" cy="900000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9" name="Управляющая кнопка: назад 8">
            <a:hlinkClick r:id="rId8" action="ppaction://hlinksldjump" highlightClick="1"/>
          </p:cNvPr>
          <p:cNvSpPr/>
          <p:nvPr/>
        </p:nvSpPr>
        <p:spPr>
          <a:xfrm>
            <a:off x="251520" y="5733256"/>
            <a:ext cx="898400" cy="90000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FD7F98-31E9-47BC-ADD2-EC7955E97AC9}" type="slidenum">
              <a:rPr lang="ru-RU" smtClean="0"/>
              <a:pPr/>
              <a:t>8</a:t>
            </a:fld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4505475" y="6155820"/>
            <a:ext cx="648000" cy="540000"/>
          </a:xfrm>
          <a:prstGeom prst="ellipse">
            <a:avLst/>
          </a:prstGeom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4634748" y="6165304"/>
            <a:ext cx="4413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/>
              <a:t>8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0.02315 L -0.19826 0.03334 " pathEditMode="relative" rAng="0" ptsTypes="AA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913" y="5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accent2">
                <a:tint val="45000"/>
                <a:satMod val="400000"/>
              </a:schemeClr>
            </a:duotone>
            <a:lum bright="10000"/>
          </a:blip>
          <a:stretch>
            <a:fillRect/>
          </a:stretch>
        </p:blipFill>
        <p:spPr>
          <a:xfrm>
            <a:off x="14167" y="8359"/>
            <a:ext cx="9143999" cy="685859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188639"/>
            <a:ext cx="6768752" cy="1256253"/>
          </a:xfr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8100000" scaled="1"/>
            <a:tileRect/>
          </a:gradFill>
          <a:ln w="57150">
            <a:solidFill>
              <a:srgbClr val="C00000"/>
            </a:solidFill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>
            <a:normAutofit fontScale="90000"/>
          </a:bodyPr>
          <a:lstStyle/>
          <a:p>
            <a:r>
              <a:rPr lang="ru-RU" sz="4900" b="1" dirty="0">
                <a:ln>
                  <a:solidFill>
                    <a:srgbClr val="C00000"/>
                  </a:solidFill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Игровой аппарат</a:t>
            </a:r>
            <a:br>
              <a:rPr lang="ru-RU" sz="4900" b="1" dirty="0">
                <a:ln>
                  <a:solidFill>
                    <a:srgbClr val="C00000"/>
                  </a:solidFill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Положение левой руки</a:t>
            </a:r>
          </a:p>
        </p:txBody>
      </p:sp>
      <p:pic>
        <p:nvPicPr>
          <p:cNvPr id="2052" name="Picture 4" descr="G:\ФОН\posadka-gitarista-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7729" y="1625172"/>
            <a:ext cx="3705225" cy="4000500"/>
          </a:xfrm>
          <a:prstGeom prst="rect">
            <a:avLst/>
          </a:prstGeom>
          <a:ln w="76200" cap="sq" cmpd="thickThin">
            <a:solidFill>
              <a:srgbClr val="800000"/>
            </a:solidFill>
            <a:prstDash val="solid"/>
            <a:miter lim="800000"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4572000" y="3068960"/>
            <a:ext cx="3816424" cy="2573199"/>
          </a:xfrm>
          <a:gradFill flip="none" rotWithShape="1">
            <a:gsLst>
              <a:gs pos="0">
                <a:schemeClr val="bg1"/>
              </a:gs>
              <a:gs pos="50000">
                <a:srgbClr val="FFC000">
                  <a:shade val="67500"/>
                  <a:satMod val="115000"/>
                </a:srgbClr>
              </a:gs>
              <a:gs pos="100000">
                <a:srgbClr val="FFC000">
                  <a:shade val="100000"/>
                  <a:satMod val="115000"/>
                </a:srgbClr>
              </a:gs>
            </a:gsLst>
            <a:lin ang="10800000" scaled="1"/>
            <a:tileRect/>
          </a:gradFill>
          <a:ln w="76200">
            <a:solidFill>
              <a:srgbClr val="C00000"/>
            </a:solidFill>
            <a:prstDash val="sysDash"/>
          </a:ln>
        </p:spPr>
        <p:txBody>
          <a:bodyPr>
            <a:normAutofit lnSpcReduction="10000"/>
          </a:bodyPr>
          <a:lstStyle/>
          <a:p>
            <a:r>
              <a:rPr lang="ru-RU" b="1" dirty="0">
                <a:ln>
                  <a:solidFill>
                    <a:schemeClr val="tx1"/>
                  </a:solidFill>
                </a:ln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Пальцы левой руки </a:t>
            </a:r>
            <a:r>
              <a:rPr lang="ru-RU" b="1" i="1" dirty="0">
                <a:ln>
                  <a:solidFill>
                    <a:schemeClr val="tx1"/>
                  </a:solidFill>
                </a:ln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закруглённые,</a:t>
            </a:r>
          </a:p>
          <a:p>
            <a:r>
              <a:rPr lang="ru-RU" b="1" i="1" dirty="0">
                <a:ln>
                  <a:solidFill>
                    <a:schemeClr val="tx1"/>
                  </a:solidFill>
                </a:ln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расчленённые,</a:t>
            </a:r>
          </a:p>
          <a:p>
            <a:r>
              <a:rPr lang="ru-RU" b="1" i="1" dirty="0">
                <a:ln>
                  <a:solidFill>
                    <a:schemeClr val="tx1"/>
                  </a:solidFill>
                </a:ln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склеивания</a:t>
            </a:r>
          </a:p>
        </p:txBody>
      </p:sp>
      <p:pic>
        <p:nvPicPr>
          <p:cNvPr id="8" name="Рисунок 7" descr="Уроки игры на гитаре">
            <a:hlinkClick r:id="rId5" action="ppaction://hlinksldjump"/>
          </p:cNvPr>
          <p:cNvPicPr/>
          <p:nvPr/>
        </p:nvPicPr>
        <p:blipFill>
          <a:blip r:embed="rId6" cstate="print">
            <a:lum bright="-30000"/>
          </a:blip>
          <a:srcRect/>
          <a:stretch>
            <a:fillRect/>
          </a:stretch>
        </p:blipFill>
        <p:spPr bwMode="auto">
          <a:xfrm>
            <a:off x="8068147" y="5783046"/>
            <a:ext cx="900000" cy="900000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9" name="Управляющая кнопка: назад 8">
            <a:hlinkClick r:id="rId7" action="ppaction://hlinksldjump" highlightClick="1"/>
          </p:cNvPr>
          <p:cNvSpPr/>
          <p:nvPr/>
        </p:nvSpPr>
        <p:spPr>
          <a:xfrm>
            <a:off x="251520" y="5757034"/>
            <a:ext cx="898400" cy="90000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FD7F98-31E9-47BC-ADD2-EC7955E97AC9}" type="slidenum">
              <a:rPr lang="ru-RU" smtClean="0"/>
              <a:pPr/>
              <a:t>9</a:t>
            </a:fld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4572000" y="6165304"/>
            <a:ext cx="576064" cy="540000"/>
          </a:xfrm>
          <a:prstGeom prst="ellipse">
            <a:avLst/>
          </a:prstGeom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4644008" y="6093296"/>
            <a:ext cx="5760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/>
              <a:t>9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5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25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25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25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25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</p:bldLst>
  </p:timing>
</p:sld>
</file>

<file path=ppt/theme/theme1.xml><?xml version="1.0" encoding="utf-8"?>
<a:theme xmlns:a="http://schemas.openxmlformats.org/drawingml/2006/main" name="Тема Office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Презентация2</Template>
  <TotalTime>2529</TotalTime>
  <Words>872</Words>
  <Application>Microsoft Office PowerPoint</Application>
  <PresentationFormat>Экран (4:3)</PresentationFormat>
  <Paragraphs>153</Paragraphs>
  <Slides>23</Slides>
  <Notes>15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8" baseType="lpstr">
      <vt:lpstr>Arial</vt:lpstr>
      <vt:lpstr>Calibri</vt:lpstr>
      <vt:lpstr>Constantia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Первые шаги гитариста</vt:lpstr>
      <vt:lpstr>Устройство гитары</vt:lpstr>
      <vt:lpstr>         посадка</vt:lpstr>
      <vt:lpstr>Игровой аппарат  Положение левой руки</vt:lpstr>
      <vt:lpstr>Положение правой руки</vt:lpstr>
      <vt:lpstr>Аппликатура  правой  руки</vt:lpstr>
      <vt:lpstr>Аппликатура  левой  руки</vt:lpstr>
      <vt:lpstr>Нотная грамота</vt:lpstr>
      <vt:lpstr>Строй инструмента</vt:lpstr>
      <vt:lpstr>Длительности нот</vt:lpstr>
      <vt:lpstr>Расположение нот на грифе</vt:lpstr>
      <vt:lpstr>Песенки на 1-ой, 2-ой и 3-ей струне  (для начинающих)</vt:lpstr>
      <vt:lpstr>Расположение нот в «Гамме»</vt:lpstr>
      <vt:lpstr>Расположение нот и  игра на трёх струнах</vt:lpstr>
      <vt:lpstr>Современные гаджеты Тренажёр для рук</vt:lpstr>
      <vt:lpstr>Метроном</vt:lpstr>
      <vt:lpstr>Приборы для настройки гитары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Олаьь м</dc:title>
  <dc:creator>кабинет6</dc:creator>
  <cp:lastModifiedBy>Татьяна</cp:lastModifiedBy>
  <cp:revision>274</cp:revision>
  <dcterms:created xsi:type="dcterms:W3CDTF">2015-01-28T06:49:20Z</dcterms:created>
  <dcterms:modified xsi:type="dcterms:W3CDTF">2023-01-26T17:23:07Z</dcterms:modified>
</cp:coreProperties>
</file>