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  <p:sldId id="266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403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60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260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684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61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07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1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67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270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467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2D40A-B4D4-4F59-911A-A48F1AE44867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E163E-FCD4-4A31-BF95-6C35447A47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33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3461"/>
            <a:ext cx="8208911" cy="6199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813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римеры рефлексии на английском язы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664"/>
            <a:ext cx="9396536" cy="73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и по запросу примеры рефлексии на английском языке">
            <a:extLst>
              <a:ext uri="{FF2B5EF4-FFF2-40B4-BE49-F238E27FC236}">
                <a16:creationId xmlns:a16="http://schemas.microsoft.com/office/drawing/2014/main" xmlns="" id="{007BABFA-ADD9-47AD-9FA1-F1AB8983C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95"/>
            <a:ext cx="9396536" cy="73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примеры рефлексии на английском языке">
            <a:extLst>
              <a:ext uri="{FF2B5EF4-FFF2-40B4-BE49-F238E27FC236}">
                <a16:creationId xmlns:a16="http://schemas.microsoft.com/office/drawing/2014/main" xmlns="" id="{E0778396-C29B-4E58-B7EE-93A58FE9B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139"/>
            <a:ext cx="9396536" cy="73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примеры рефлексии на английском языке">
            <a:extLst>
              <a:ext uri="{FF2B5EF4-FFF2-40B4-BE49-F238E27FC236}">
                <a16:creationId xmlns:a16="http://schemas.microsoft.com/office/drawing/2014/main" xmlns="" id="{247CFB1D-1AC2-4873-B60C-BEF8A137E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727"/>
            <a:ext cx="9396536" cy="73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313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0099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717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2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effectLst/>
                <a:latin typeface="Times New Roman"/>
                <a:ea typeface="Times New Roman"/>
              </a:rPr>
              <a:t>Если инфинитив глагола оканчивается на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-o</a:t>
            </a:r>
            <a:r>
              <a:rPr lang="ru-RU" sz="3200" dirty="0">
                <a:effectLst/>
                <a:latin typeface="Times New Roman"/>
                <a:ea typeface="Times New Roman"/>
              </a:rPr>
              <a:t> или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–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sh</a:t>
            </a:r>
            <a:r>
              <a:rPr lang="ru-RU" sz="3200" dirty="0">
                <a:effectLst/>
                <a:latin typeface="Times New Roman"/>
                <a:ea typeface="Times New Roman"/>
              </a:rPr>
              <a:t>,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ch</a:t>
            </a:r>
            <a:r>
              <a:rPr lang="ru-RU" sz="3200" dirty="0">
                <a:effectLst/>
                <a:latin typeface="Times New Roman"/>
                <a:ea typeface="Times New Roman"/>
              </a:rPr>
              <a:t>,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-x</a:t>
            </a:r>
            <a:r>
              <a:rPr lang="ru-RU" sz="3200" dirty="0">
                <a:effectLst/>
                <a:latin typeface="Times New Roman"/>
                <a:ea typeface="Times New Roman"/>
              </a:rPr>
              <a:t>,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ss</a:t>
            </a:r>
            <a:r>
              <a:rPr lang="ru-RU" sz="3200" dirty="0">
                <a:effectLst/>
                <a:latin typeface="Times New Roman"/>
                <a:ea typeface="Times New Roman"/>
              </a:rPr>
              <a:t>,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tch</a:t>
            </a:r>
            <a:r>
              <a:rPr lang="ru-RU" sz="3200" dirty="0">
                <a:effectLst/>
                <a:latin typeface="Times New Roman"/>
                <a:ea typeface="Times New Roman"/>
              </a:rPr>
              <a:t>, тогда к слову прибавляется окончание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–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es</a:t>
            </a:r>
            <a:r>
              <a:rPr lang="ru-RU" sz="3200" dirty="0">
                <a:effectLst/>
                <a:latin typeface="Times New Roman"/>
                <a:ea typeface="Times New Roman"/>
              </a:rPr>
              <a:t>. </a:t>
            </a:r>
            <a:r>
              <a:rPr lang="ru-RU" sz="3200" dirty="0" err="1">
                <a:effectLst/>
                <a:latin typeface="Times New Roman"/>
                <a:ea typeface="Times New Roman"/>
              </a:rPr>
              <a:t>to</a:t>
            </a:r>
            <a:r>
              <a:rPr lang="ru-RU" sz="3200" dirty="0">
                <a:effectLst/>
                <a:latin typeface="Times New Roman"/>
                <a:ea typeface="Times New Roman"/>
              </a:rPr>
              <a:t> </a:t>
            </a:r>
            <a:r>
              <a:rPr lang="ru-RU" sz="3200" dirty="0" err="1">
                <a:effectLst/>
                <a:latin typeface="Times New Roman"/>
                <a:ea typeface="Times New Roman"/>
              </a:rPr>
              <a:t>rela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x</a:t>
            </a:r>
            <a:r>
              <a:rPr lang="ru-RU" sz="3200" dirty="0">
                <a:effectLst/>
                <a:latin typeface="Times New Roman"/>
                <a:ea typeface="Times New Roman"/>
              </a:rPr>
              <a:t> – </a:t>
            </a:r>
            <a:r>
              <a:rPr lang="ru-RU" sz="3200" dirty="0" err="1">
                <a:effectLst/>
                <a:latin typeface="Times New Roman"/>
                <a:ea typeface="Times New Roman"/>
              </a:rPr>
              <a:t>relax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es</a:t>
            </a:r>
            <a:r>
              <a:rPr lang="ru-RU" sz="3200" dirty="0">
                <a:effectLst/>
                <a:latin typeface="Times New Roman"/>
                <a:ea typeface="Times New Roman"/>
              </a:rPr>
              <a:t> </a:t>
            </a:r>
          </a:p>
          <a:p>
            <a:r>
              <a:rPr lang="ru-RU" sz="3200" dirty="0">
                <a:effectLst/>
                <a:latin typeface="Times New Roman"/>
                <a:ea typeface="Times New Roman"/>
              </a:rPr>
              <a:t> Если  инфинитив глагола оканчивается на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-y</a:t>
            </a:r>
            <a:r>
              <a:rPr lang="ru-RU" sz="3200" dirty="0">
                <a:effectLst/>
                <a:latin typeface="Times New Roman"/>
                <a:ea typeface="Times New Roman"/>
              </a:rPr>
              <a:t> </a:t>
            </a:r>
            <a:r>
              <a:rPr lang="ru-RU" sz="3200" i="1" dirty="0">
                <a:effectLst/>
                <a:latin typeface="Times New Roman"/>
                <a:ea typeface="Times New Roman"/>
              </a:rPr>
              <a:t>с предшествующей согласной</a:t>
            </a:r>
            <a:r>
              <a:rPr lang="ru-RU" sz="3200" dirty="0">
                <a:effectLst/>
                <a:latin typeface="Times New Roman"/>
                <a:ea typeface="Times New Roman"/>
              </a:rPr>
              <a:t>, то прибавляется окончание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–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es</a:t>
            </a:r>
            <a:r>
              <a:rPr lang="ru-RU" sz="3200" dirty="0">
                <a:effectLst/>
                <a:latin typeface="Times New Roman"/>
                <a:ea typeface="Times New Roman"/>
              </a:rPr>
              <a:t>, при этом происходит замена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–y</a:t>
            </a:r>
            <a:r>
              <a:rPr lang="ru-RU" sz="3200" dirty="0">
                <a:effectLst/>
                <a:latin typeface="Times New Roman"/>
                <a:ea typeface="Times New Roman"/>
              </a:rPr>
              <a:t> на </a:t>
            </a:r>
            <a:r>
              <a:rPr lang="ru-RU" sz="3200" b="1" dirty="0">
                <a:effectLst/>
                <a:latin typeface="Times New Roman"/>
                <a:ea typeface="Times New Roman"/>
              </a:rPr>
              <a:t>-i</a:t>
            </a:r>
            <a:r>
              <a:rPr lang="ru-RU" sz="3200" dirty="0">
                <a:effectLst/>
                <a:latin typeface="Times New Roman"/>
                <a:ea typeface="Times New Roman"/>
              </a:rPr>
              <a:t>. </a:t>
            </a:r>
            <a:r>
              <a:rPr lang="ru-RU" sz="3200" dirty="0" err="1">
                <a:effectLst/>
                <a:latin typeface="Times New Roman"/>
                <a:ea typeface="Times New Roman"/>
              </a:rPr>
              <a:t>fl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y</a:t>
            </a:r>
            <a:r>
              <a:rPr lang="ru-RU" sz="3200" dirty="0">
                <a:effectLst/>
                <a:latin typeface="Times New Roman"/>
                <a:ea typeface="Times New Roman"/>
              </a:rPr>
              <a:t> – </a:t>
            </a:r>
            <a:r>
              <a:rPr lang="ru-RU" sz="3200" dirty="0" err="1">
                <a:effectLst/>
                <a:latin typeface="Times New Roman"/>
                <a:ea typeface="Times New Roman"/>
              </a:rPr>
              <a:t>fl</a:t>
            </a:r>
            <a:r>
              <a:rPr lang="ru-RU" sz="3200" b="1" dirty="0" err="1">
                <a:effectLst/>
                <a:latin typeface="Times New Roman"/>
                <a:ea typeface="Times New Roman"/>
              </a:rPr>
              <a:t>ies</a:t>
            </a:r>
            <a:r>
              <a:rPr lang="ru-RU" sz="3200" dirty="0">
                <a:effectLst/>
                <a:latin typeface="Times New Roman"/>
                <a:ea typeface="Times New Roman"/>
              </a:rPr>
              <a:t> – летать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effectLst/>
                <a:latin typeface="Times New Roman"/>
                <a:ea typeface="Times New Roman"/>
                <a:cs typeface="Times New Roman"/>
              </a:rPr>
              <a:t>Но если перед </a:t>
            </a:r>
            <a:r>
              <a:rPr lang="ru-RU" sz="3200" b="1" dirty="0">
                <a:effectLst/>
                <a:latin typeface="Times New Roman"/>
                <a:ea typeface="Times New Roman"/>
                <a:cs typeface="Times New Roman"/>
              </a:rPr>
              <a:t>-y</a:t>
            </a:r>
            <a:r>
              <a:rPr lang="ru-RU" sz="3200" dirty="0">
                <a:effectLst/>
                <a:latin typeface="Times New Roman"/>
                <a:ea typeface="Times New Roman"/>
                <a:cs typeface="Times New Roman"/>
              </a:rPr>
              <a:t> стоит </a:t>
            </a:r>
            <a:r>
              <a:rPr lang="ru-RU" sz="3200" i="1" dirty="0">
                <a:effectLst/>
                <a:latin typeface="Times New Roman"/>
                <a:ea typeface="Times New Roman"/>
                <a:cs typeface="Times New Roman"/>
              </a:rPr>
              <a:t>гласная</a:t>
            </a:r>
            <a:r>
              <a:rPr lang="ru-RU" sz="3200" dirty="0">
                <a:effectLst/>
                <a:latin typeface="Times New Roman"/>
                <a:ea typeface="Times New Roman"/>
                <a:cs typeface="Times New Roman"/>
              </a:rPr>
              <a:t>, то </a:t>
            </a:r>
            <a:r>
              <a:rPr lang="ru-RU" sz="3200" b="1" dirty="0">
                <a:effectLst/>
                <a:latin typeface="Times New Roman"/>
                <a:ea typeface="Times New Roman"/>
                <a:cs typeface="Times New Roman"/>
              </a:rPr>
              <a:t>y</a:t>
            </a:r>
            <a:r>
              <a:rPr lang="ru-RU" sz="3200" dirty="0">
                <a:effectLst/>
                <a:latin typeface="Times New Roman"/>
                <a:ea typeface="Times New Roman"/>
                <a:cs typeface="Times New Roman"/>
              </a:rPr>
              <a:t> сохраняется.</a:t>
            </a:r>
            <a:endParaRPr lang="ru-RU" sz="3200" dirty="0">
              <a:ea typeface="Calibri"/>
              <a:cs typeface="Times New Roman"/>
            </a:endParaRPr>
          </a:p>
          <a:p>
            <a:r>
              <a:rPr lang="ru-RU" sz="3200" i="1" dirty="0">
                <a:effectLst/>
                <a:latin typeface="Times New Roman"/>
                <a:ea typeface="Times New Roman"/>
              </a:rPr>
              <a:t>Пример</a:t>
            </a:r>
            <a:r>
              <a:rPr lang="en-US" sz="3200" i="1" dirty="0">
                <a:effectLst/>
                <a:latin typeface="Times New Roman"/>
                <a:ea typeface="Times New Roman"/>
              </a:rPr>
              <a:t>:</a:t>
            </a:r>
            <a:r>
              <a:rPr lang="en-US" sz="3200" dirty="0">
                <a:effectLst/>
                <a:latin typeface="Times New Roman"/>
                <a:ea typeface="Times New Roman"/>
              </a:rPr>
              <a:t>to pl</a:t>
            </a:r>
            <a:r>
              <a:rPr lang="en-US" sz="3200" b="1" dirty="0">
                <a:effectLst/>
                <a:latin typeface="Times New Roman"/>
                <a:ea typeface="Times New Roman"/>
              </a:rPr>
              <a:t>ay</a:t>
            </a:r>
            <a:r>
              <a:rPr lang="en-US" sz="3200" dirty="0">
                <a:effectLst/>
                <a:latin typeface="Times New Roman"/>
                <a:ea typeface="Times New Roman"/>
              </a:rPr>
              <a:t> – pla</a:t>
            </a:r>
            <a:r>
              <a:rPr lang="en-US" sz="3200" b="1" dirty="0">
                <a:effectLst/>
                <a:latin typeface="Times New Roman"/>
                <a:ea typeface="Times New Roman"/>
              </a:rPr>
              <a:t>yed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5019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7630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66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81"/>
          <a:stretch/>
        </p:blipFill>
        <p:spPr bwMode="auto">
          <a:xfrm>
            <a:off x="-8562" y="1484784"/>
            <a:ext cx="886086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093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3144"/>
            <a:ext cx="6408712" cy="660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96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4224486" cy="608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78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7704856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Д</a:t>
            </a:r>
            <a:r>
              <a:rPr lang="ru-RU" sz="4800" dirty="0">
                <a:effectLst/>
                <a:latin typeface="Times New Roman"/>
                <a:ea typeface="Calibri"/>
                <a:cs typeface="Times New Roman"/>
              </a:rPr>
              <a:t>омашнее задание:</a:t>
            </a:r>
            <a:endParaRPr lang="ru-RU" sz="4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4800" dirty="0">
                <a:effectLst/>
                <a:latin typeface="Times New Roman"/>
                <a:ea typeface="Calibri"/>
                <a:cs typeface="Times New Roman"/>
              </a:rPr>
              <a:t>Стандартный минимум№8 учить выражения.</a:t>
            </a:r>
            <a:endParaRPr lang="ru-RU" sz="4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4800" dirty="0">
                <a:effectLst/>
                <a:latin typeface="Times New Roman"/>
                <a:ea typeface="Calibri"/>
                <a:cs typeface="Times New Roman"/>
              </a:rPr>
              <a:t>Повышенный. </a:t>
            </a:r>
            <a:r>
              <a:rPr lang="ru-RU" sz="4800" dirty="0" smtClean="0">
                <a:latin typeface="Times New Roman"/>
                <a:ea typeface="Calibri"/>
                <a:cs typeface="Times New Roman"/>
              </a:rPr>
              <a:t>Задание в </a:t>
            </a:r>
            <a:r>
              <a:rPr lang="en-US" sz="4800" dirty="0" smtClean="0">
                <a:latin typeface="Times New Roman"/>
                <a:ea typeface="Calibri"/>
                <a:cs typeface="Times New Roman"/>
              </a:rPr>
              <a:t>resh.edu</a:t>
            </a:r>
            <a:r>
              <a:rPr lang="ru-RU" sz="4800" dirty="0" smtClean="0">
                <a:effectLst/>
                <a:latin typeface="Times New Roman"/>
                <a:ea typeface="Calibri"/>
                <a:cs typeface="Times New Roman"/>
              </a:rPr>
              <a:t>.  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№</a:t>
            </a:r>
            <a:r>
              <a:rPr lang="en-US" sz="4800" dirty="0" smtClean="0">
                <a:effectLst/>
                <a:latin typeface="Times New Roman"/>
                <a:ea typeface="Calibri"/>
                <a:cs typeface="Times New Roman"/>
              </a:rPr>
              <a:t>15</a:t>
            </a:r>
            <a:endParaRPr lang="ru-RU" sz="4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*"/>
            </a:pPr>
            <a:r>
              <a:rPr lang="ru-RU" sz="4800" dirty="0">
                <a:effectLst/>
                <a:latin typeface="Times New Roman"/>
                <a:ea typeface="Calibri"/>
                <a:cs typeface="Times New Roman"/>
              </a:rPr>
              <a:t>Творческий.№9 Рассказать о своем дне.</a:t>
            </a:r>
            <a:r>
              <a:rPr lang="ru-RU" dirty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6340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547297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effectLst/>
                <a:latin typeface="Times New Roman"/>
                <a:ea typeface="Calibri"/>
              </a:rPr>
              <a:t>«</a:t>
            </a:r>
            <a:r>
              <a:rPr lang="en-US" sz="6600" dirty="0">
                <a:effectLst/>
                <a:latin typeface="Times New Roman"/>
                <a:ea typeface="Calibri"/>
              </a:rPr>
              <a:t>Now I know</a:t>
            </a:r>
            <a:r>
              <a:rPr lang="ru-RU" sz="6600" dirty="0">
                <a:effectLst/>
                <a:latin typeface="Times New Roman"/>
                <a:ea typeface="Calibri"/>
              </a:rPr>
              <a:t>»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5932587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38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Lenovo</cp:lastModifiedBy>
  <cp:revision>9</cp:revision>
  <dcterms:created xsi:type="dcterms:W3CDTF">2018-11-15T15:11:46Z</dcterms:created>
  <dcterms:modified xsi:type="dcterms:W3CDTF">2020-11-10T17:52:57Z</dcterms:modified>
</cp:coreProperties>
</file>