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4" r:id="rId7"/>
    <p:sldId id="269" r:id="rId8"/>
    <p:sldId id="270" r:id="rId9"/>
    <p:sldId id="271" r:id="rId10"/>
    <p:sldId id="272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7B8CD-B225-4291-9256-7E4D74BC7CA4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2D1BA-60ED-4079-B560-A7193D64C2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1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3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8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1"/>
            <a:ext cx="6619244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6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828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338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5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7802" y="3771174"/>
            <a:ext cx="5459737" cy="342175"/>
          </a:xfrm>
        </p:spPr>
        <p:txBody>
          <a:bodyPr vert="horz" lIns="68580" tIns="34290" rIns="68580" bIns="34290" rtlCol="0" anchor="t">
            <a:normAutofit/>
          </a:bodyPr>
          <a:lstStyle>
            <a:lvl1pPr marL="0" indent="0">
              <a:buNone/>
              <a:defRPr lang="en-US" sz="11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marL="0" lvl="0" indent="0">
              <a:buNone/>
            </a:pPr>
            <a:r>
              <a:rPr lang="ru-RU" dirty="0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8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721" y="971254"/>
            <a:ext cx="601434" cy="19466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7868" y="2613788"/>
            <a:ext cx="601434" cy="19466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5201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3124202"/>
            <a:ext cx="6619245" cy="165318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602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2"/>
            <a:ext cx="2210150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7" y="1981202"/>
            <a:ext cx="2202181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7" y="1981202"/>
            <a:ext cx="2199085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7" y="2667000"/>
            <a:ext cx="2199085" cy="358933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15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50"/>
            <a:ext cx="2205038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50"/>
            <a:ext cx="2197894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8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7" y="4250950"/>
            <a:ext cx="2199085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7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1670" y="2133600"/>
            <a:ext cx="0" cy="396688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513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942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60" y="430213"/>
            <a:ext cx="131445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6"/>
            <a:ext cx="5567362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60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49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8" y="2861734"/>
            <a:ext cx="6619243" cy="191564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9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7"/>
            <a:ext cx="3297254" cy="419576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2"/>
            <a:ext cx="3297256" cy="420024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61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2"/>
            <a:ext cx="3297254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9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2"/>
            <a:ext cx="3297254" cy="576263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9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93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27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42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1447800"/>
            <a:ext cx="2550798" cy="144780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3129283"/>
            <a:ext cx="2550797" cy="2895599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59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31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1" y="2669686"/>
            <a:ext cx="3027759" cy="41883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9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5999560" y="3"/>
            <a:ext cx="1202540" cy="11414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6454410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7"/>
            <a:ext cx="7053542" cy="1400531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7" y="1828803"/>
            <a:ext cx="990599" cy="228599"/>
          </a:xfrm>
          <a:prstGeom prst="rect">
            <a:avLst/>
          </a:prstGeom>
        </p:spPr>
        <p:txBody>
          <a:bodyPr vert="horz" lIns="68580" tIns="34290" rIns="68580" bIns="34290" rtlCol="0" anchor="t"/>
          <a:lstStyle>
            <a:lvl1pPr algn="l">
              <a:defRPr sz="8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1D298D9-DAA9-4FE6-A876-6C37586F6B12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lvl1pPr algn="l">
              <a:defRPr sz="8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95731"/>
            <a:ext cx="628649" cy="767687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lvl1pPr algn="ctr">
              <a:defRPr sz="21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6FAC6-0C57-4655-80F1-52A9DDF4D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7086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3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7950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1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59932" y="410149"/>
            <a:ext cx="6619244" cy="1074061"/>
          </a:xfrm>
        </p:spPr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Игорь Рыбаков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84339" y="7566301"/>
            <a:ext cx="34289" cy="6894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14351" y="1876358"/>
            <a:ext cx="138564" cy="40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800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 smtClean="0">
              <a:latin typeface="Arial" panose="020B0604020202020204" pitchFamily="34" charset="0"/>
            </a:endParaRPr>
          </a:p>
        </p:txBody>
      </p:sp>
      <p:pic>
        <p:nvPicPr>
          <p:cNvPr id="1026" name="Рисунок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410" y="1484210"/>
            <a:ext cx="8473218" cy="4779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703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6DDEA12F76E00E48CA54B636CC022D1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1783" y="2669308"/>
            <a:ext cx="4130345" cy="2761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04799" y="329141"/>
            <a:ext cx="76015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2013 году компания  открывает филиал в Италии по выпуску строительных материалов.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2015 году в Германии – по выпуску гидроизоляционных строительных материалов.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2018 году в Белграде – по выпуску  теплоизоляционных материалов.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091" y="5488832"/>
            <a:ext cx="8321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В конце 2018 года Игорь Рыбаков и Сергей Колесников стали победителями в Российском конкурсе «Предприниматель года».</a:t>
            </a:r>
            <a:endParaRPr lang="ru-RU" sz="2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Главные критерии успешного бизнеса от Рыбакова:</a:t>
            </a:r>
            <a:b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80290" y="2187217"/>
            <a:ext cx="820102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Ставьте перед собой высокие амбициозные цели. Чем выше планка, тем больше работоспособность;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Наблюдайте за работой конкурентов и бизнеса в целом. Нужно строить дело исходя из удач и неудач в бизнесе других предпринимателей;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Следуйте «логике захватчика». Не позволяйте конкурентам работать в том же направлении, что и вы. Полностью вытесните всех.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6905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364" y="275425"/>
            <a:ext cx="7795018" cy="5972977"/>
          </a:xfrm>
        </p:spPr>
        <p:txBody>
          <a:bodyPr>
            <a:norm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Игорь состоит в супружеском браке с женщиной по имени Екатерина. У них четверо детей. Познакомились они в 90е годы. На тот момент Игорю было 19, а Екатерине – 18 лет. </a:t>
            </a:r>
          </a:p>
          <a:p>
            <a:pPr indent="0">
              <a:spcBef>
                <a:spcPts val="0"/>
              </a:spcBef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Впервые отцом Рыбаков стал в 28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лет.</a:t>
            </a:r>
          </a:p>
          <a:p>
            <a:pPr indent="0">
              <a:spcBef>
                <a:spcPts val="0"/>
              </a:spcBef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Миллиардер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признается, что рождение детей – это самые лучшие моменты в его жизни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3" name="Picture 1" descr="Рисунок 9. С семьей. Источник: сайт Woman.ru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7126" y="3075709"/>
            <a:ext cx="5436809" cy="3606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8679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1818" y="444500"/>
            <a:ext cx="7629237" cy="4926013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Игорь Владимирович Рыбаков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предприниматель, участник списка богатейших людей мира по версии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журнала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Forbs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в 2019 году с состоянием в 1,3 млрд. долларов США, совладелец корпорации 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Технониколь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сооснователь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Рыбаков Фонда.</a:t>
            </a:r>
          </a:p>
          <a:p>
            <a:pPr marL="0">
              <a:spcBef>
                <a:spcPts val="0"/>
              </a:spcBef>
              <a:buNone/>
            </a:pPr>
            <a:endParaRPr lang="ru-RU" sz="2400" dirty="0"/>
          </a:p>
        </p:txBody>
      </p:sp>
      <p:pic>
        <p:nvPicPr>
          <p:cNvPr id="2050" name="Рисунок 1" descr="https://i.ytimg.com/vi/NM4hg5_IVvk/maxresdefaul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0256" y="3103417"/>
            <a:ext cx="6152726" cy="3473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693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60582" y="670791"/>
            <a:ext cx="6890325" cy="2367973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Рыбаков Игорь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Владимирович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родился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мая 1972 года в городе Магнитогорск (Челябинская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область).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Рисунок 3. Мальчишка из Магнитогорска, 1979. Источник: Facebook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108" y="2447636"/>
            <a:ext cx="3212343" cy="323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m-news.ru/wp-content/uploads/2019/11/06/gde_samoe_deshevoe_zhile_v_rossii_2-e157302209947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7609" y="3531756"/>
            <a:ext cx="4588537" cy="306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575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272" y="379251"/>
            <a:ext cx="7454746" cy="2290059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 окончании двух школ поступил в Московский физико-технический институт на факультет квантовой и физической электроники.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Спустя семь лет учебы в 1996 году он вышел из стен родного вуза с дипломом по специальности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физика-инженера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7126" y="2828349"/>
            <a:ext cx="5394037" cy="3852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890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145" y="438117"/>
            <a:ext cx="7560772" cy="2115239"/>
          </a:xfrm>
        </p:spPr>
        <p:txBody>
          <a:bodyPr>
            <a:noAutofit/>
          </a:bodyPr>
          <a:lstStyle/>
          <a:p>
            <a:pPr indent="0" fontAlgn="base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Институт стал важным этапом в жизни будущего миллиардера: здесь он не только обрел профессию, но также познакомился со своим бизнес-партнером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Сергеем Колесниковым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соседом по комнате общежития, и встретил свою любовь –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Екатерину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/>
            <a:endParaRPr lang="ru-RU" sz="2400" dirty="0"/>
          </a:p>
        </p:txBody>
      </p:sp>
      <p:pic>
        <p:nvPicPr>
          <p:cNvPr id="11265" name="Picture 1" descr="Рисунок 4. Студенческие годы – Игорь и Екатерина, 1996. Источник: сайт Рамблер-развлечения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7962" y="2983344"/>
            <a:ext cx="5541819" cy="3581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372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technonikol-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3854" y="1866463"/>
            <a:ext cx="6123709" cy="4228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3492" y="459647"/>
            <a:ext cx="6954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Игорь и Сергей сразу поняли общность своих целей и интересов.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80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Рисунок 5. Рыбаков и Колесников в родном Физтехе, 2017. Источник: YouTub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185" y="2890981"/>
            <a:ext cx="6480762" cy="3575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491" y="482723"/>
            <a:ext cx="69549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начале 1993 года студенты МФТИ придумывают название компании -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Технониколь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»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регистрируют её.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1994 году запущено первое производство кровельных материалов в Башкирии.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818" y="328927"/>
            <a:ext cx="71951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Выбор ниши для деятельности был оптимальным: даже в годы кризисов людям и предприятиям нужны были качественные и недорогие кровли. Это предопределило перспективы дальнейшего расширения бизнеса.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scale_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071" y="2697018"/>
            <a:ext cx="3476479" cy="2309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mon-tyl-kr-chas-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945" y="3777672"/>
            <a:ext cx="3934691" cy="271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636" y="452007"/>
            <a:ext cx="74722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2003 году число подразделений компании «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Технониколь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 в России достигло 50 предприятий, а в 2005 – компания вышла на первое место в Европейском союзе  по производству мембранных панелей для кровли.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ba913635-ccfc-4390-9e41-45be0072f0c7__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581" y="2715490"/>
            <a:ext cx="3749963" cy="2499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proizvodstvennaya-kompaniya-tehnoniko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2910" y="4008582"/>
            <a:ext cx="3879272" cy="2591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108</TotalTime>
  <Words>373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Wingdings</vt:lpstr>
      <vt:lpstr>Wingdings 3</vt:lpstr>
      <vt:lpstr>Ион</vt:lpstr>
      <vt:lpstr>Игорь Рыбаков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Главные критерии успешного бизнеса от Рыбакова: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Игорь Рыбаков</dc:title>
  <dc:creator>Гость Библиотеки</dc:creator>
  <cp:lastModifiedBy>Пользователь Windows</cp:lastModifiedBy>
  <cp:revision>22</cp:revision>
  <dcterms:created xsi:type="dcterms:W3CDTF">2019-11-22T03:50:58Z</dcterms:created>
  <dcterms:modified xsi:type="dcterms:W3CDTF">2022-01-04T07:05:44Z</dcterms:modified>
</cp:coreProperties>
</file>