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74" r:id="rId2"/>
    <p:sldId id="275" r:id="rId3"/>
    <p:sldId id="276" r:id="rId4"/>
    <p:sldId id="277" r:id="rId5"/>
    <p:sldId id="278" r:id="rId6"/>
    <p:sldId id="279" r:id="rId7"/>
    <p:sldId id="291" r:id="rId8"/>
    <p:sldId id="281" r:id="rId9"/>
    <p:sldId id="292" r:id="rId10"/>
    <p:sldId id="284" r:id="rId11"/>
    <p:sldId id="283" r:id="rId12"/>
    <p:sldId id="285" r:id="rId13"/>
    <p:sldId id="286" r:id="rId14"/>
    <p:sldId id="287" r:id="rId15"/>
    <p:sldId id="288" r:id="rId16"/>
    <p:sldId id="289" r:id="rId17"/>
    <p:sldId id="290" r:id="rId18"/>
    <p:sldId id="296" r:id="rId19"/>
    <p:sldId id="29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5E8E"/>
    <a:srgbClr val="D6F8EA"/>
    <a:srgbClr val="ECDAF4"/>
    <a:srgbClr val="D7D9F7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03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2FF6F0-80CF-40EF-B9B7-4AE79C754F59}" type="datetimeFigureOut">
              <a:rPr lang="ru-RU" smtClean="0"/>
              <a:pPr>
                <a:defRPr/>
              </a:pPr>
              <a:t>02.03.2025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F4459E-D99A-4517-8909-73756CC9808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64361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77876B-0200-40CB-A1DE-C800824F3C1C}" type="datetimeFigureOut">
              <a:rPr lang="ru-RU" smtClean="0"/>
              <a:pPr>
                <a:defRPr/>
              </a:pPr>
              <a:t>02.03.2025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A3B0C6-E2B8-4F12-B6C1-45F81CF19A8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5018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77876B-0200-40CB-A1DE-C800824F3C1C}" type="datetimeFigureOut">
              <a:rPr lang="ru-RU" smtClean="0"/>
              <a:pPr>
                <a:defRPr/>
              </a:pPr>
              <a:t>02.03.2025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A3B0C6-E2B8-4F12-B6C1-45F81CF19A8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1365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77876B-0200-40CB-A1DE-C800824F3C1C}" type="datetimeFigureOut">
              <a:rPr lang="ru-RU" smtClean="0"/>
              <a:pPr>
                <a:defRPr/>
              </a:pPr>
              <a:t>02.03.2025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A3B0C6-E2B8-4F12-B6C1-45F81CF19A8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906464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77876B-0200-40CB-A1DE-C800824F3C1C}" type="datetimeFigureOut">
              <a:rPr lang="ru-RU" smtClean="0"/>
              <a:pPr>
                <a:defRPr/>
              </a:pPr>
              <a:t>02.03.2025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A3B0C6-E2B8-4F12-B6C1-45F81CF19A8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0153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77876B-0200-40CB-A1DE-C800824F3C1C}" type="datetimeFigureOut">
              <a:rPr lang="ru-RU" smtClean="0"/>
              <a:pPr>
                <a:defRPr/>
              </a:pPr>
              <a:t>02.03.2025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A3B0C6-E2B8-4F12-B6C1-45F81CF19A8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95195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4D5F12-4C59-494D-A131-91CC361223A7}" type="datetimeFigureOut">
              <a:rPr lang="ru-RU" smtClean="0"/>
              <a:pPr>
                <a:defRPr/>
              </a:pPr>
              <a:t>02.03.2025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8032CE-4BA7-4E58-94D5-BD4E26C46BE7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25336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F839E4-1127-4335-9228-7427A9F38A44}" type="datetimeFigureOut">
              <a:rPr lang="ru-RU" smtClean="0"/>
              <a:pPr>
                <a:defRPr/>
              </a:pPr>
              <a:t>02.03.2025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908635-8929-4744-A830-C4B599A23FE7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1405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E54CA4-C17B-476C-8B1F-B5416FD6F39D}" type="datetimeFigureOut">
              <a:rPr lang="ru-RU" smtClean="0"/>
              <a:pPr>
                <a:defRPr/>
              </a:pPr>
              <a:t>02.03.2025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86E495-5FE3-4D96-B795-044AE4EE246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328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97C3CE-D7F3-4C9D-85C1-F7BBEBD2A507}" type="datetimeFigureOut">
              <a:rPr lang="ru-RU" smtClean="0"/>
              <a:pPr>
                <a:defRPr/>
              </a:pPr>
              <a:t>02.03.2025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D274B4-69E1-4C93-B97A-36D6F2625B6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7381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5F32B1-1821-43E6-80D0-B2F351038963}" type="datetimeFigureOut">
              <a:rPr lang="ru-RU" smtClean="0"/>
              <a:pPr>
                <a:defRPr/>
              </a:pPr>
              <a:t>02.03.2025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AE8963-AC42-4D9B-BFAA-D0149A4181E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4753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6D8902-DE7E-4BC2-81AE-FCCE1E9EE06E}" type="datetimeFigureOut">
              <a:rPr lang="ru-RU" smtClean="0"/>
              <a:pPr>
                <a:defRPr/>
              </a:pPr>
              <a:t>02.03.2025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1E32FE-285E-4F07-82FF-96A5B65D2AC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0868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764221-C31B-4E6E-A2A6-4A5DFA320D5C}" type="datetimeFigureOut">
              <a:rPr lang="ru-RU" smtClean="0"/>
              <a:pPr>
                <a:defRPr/>
              </a:pPr>
              <a:t>02.03.2025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A26EC5-5024-42F0-828E-3F04A61FEAF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1185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37F511-4A2D-420E-A488-3C1BED74FEC3}" type="datetimeFigureOut">
              <a:rPr lang="ru-RU" smtClean="0"/>
              <a:pPr>
                <a:defRPr/>
              </a:pPr>
              <a:t>02.03.2025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D6A3A3-99AE-4E93-A9A4-361715BEE64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926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E3C5A4-ECCE-471F-85C6-82C84BDB0132}" type="datetimeFigureOut">
              <a:rPr lang="ru-RU" smtClean="0"/>
              <a:pPr>
                <a:defRPr/>
              </a:pPr>
              <a:t>02.03.2025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EEF1E3-28AD-4256-BA1A-19CCDE41A86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1312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EE425E-88F2-4A68-ACB3-C337FD87E9E7}" type="datetimeFigureOut">
              <a:rPr lang="ru-RU" smtClean="0"/>
              <a:pPr>
                <a:defRPr/>
              </a:pPr>
              <a:t>02.03.2025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1B081D-3331-42D8-BF9C-19C0410A7A2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2839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977876B-0200-40CB-A1DE-C800824F3C1C}" type="datetimeFigureOut">
              <a:rPr lang="ru-RU" smtClean="0"/>
              <a:pPr>
                <a:defRPr/>
              </a:pPr>
              <a:t>02.03.2025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81A3B0C6-E2B8-4F12-B6C1-45F81CF19A8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44709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wmf"/><Relationship Id="rId5" Type="http://schemas.openxmlformats.org/officeDocument/2006/relationships/slide" Target="slide2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" Type="http://schemas.openxmlformats.org/officeDocument/2006/relationships/image" Target="../media/image4.jpeg"/><Relationship Id="rId16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5" Type="http://schemas.openxmlformats.org/officeDocument/2006/relationships/slide" Target="slide16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39909"/>
            <a:ext cx="8057428" cy="2195283"/>
          </a:xfrm>
          <a:ln>
            <a:miter lim="800000"/>
            <a:headEnd/>
            <a:tailEnd/>
          </a:ln>
          <a:extLst/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200" dirty="0">
                <a:latin typeface="TimesET Chuvash" pitchFamily="2" charset="0"/>
              </a:rPr>
              <a:t>Чувашия- </a:t>
            </a:r>
            <a:r>
              <a:rPr lang="en-US" sz="7200" dirty="0" smtClean="0">
                <a:latin typeface="TimesET Chuvash" pitchFamily="2" charset="0"/>
              </a:rPr>
              <a:t/>
            </a:r>
            <a:br>
              <a:rPr lang="en-US" sz="7200" dirty="0" smtClean="0">
                <a:latin typeface="TimesET Chuvash" pitchFamily="2" charset="0"/>
              </a:rPr>
            </a:br>
            <a:r>
              <a:rPr lang="ru-RU" sz="7200" dirty="0" smtClean="0">
                <a:latin typeface="TimesET Chuvash" pitchFamily="2" charset="0"/>
              </a:rPr>
              <a:t>мой </a:t>
            </a:r>
            <a:r>
              <a:rPr lang="ru-RU" sz="7200" dirty="0">
                <a:latin typeface="TimesET Chuvash" pitchFamily="2" charset="0"/>
              </a:rPr>
              <a:t>край родной</a:t>
            </a:r>
          </a:p>
        </p:txBody>
      </p:sp>
      <p:pic>
        <p:nvPicPr>
          <p:cNvPr id="3" name="Picture 2" descr="L:\KINGST (H)\Жемчужина\Base\Data\1\2\3\4\images\5m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5553">
            <a:off x="6417518" y="4641562"/>
            <a:ext cx="2262188" cy="190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L:\KINGST (H)\Жемчужина\Base\Data\1\2\3\4\images\19mai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79421">
            <a:off x="222018" y="4529644"/>
            <a:ext cx="19526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5" descr="chuv_fl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039" y="4703475"/>
            <a:ext cx="241935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WordArt 3"/>
          <p:cNvSpPr>
            <a:spLocks noChangeArrowheads="1" noChangeShapeType="1" noTextEdit="1"/>
          </p:cNvSpPr>
          <p:nvPr/>
        </p:nvSpPr>
        <p:spPr bwMode="auto">
          <a:xfrm>
            <a:off x="744317" y="171321"/>
            <a:ext cx="7074342" cy="162240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79646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Своя игра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1488" y="3794408"/>
            <a:ext cx="47548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учитель начальных  классов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МАОУ «Лицей №4 им. Героя РФ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Шалаева Р. Е.» г. Чебоксары ЧР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altLang="ru-RU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Карсакова</a:t>
            </a:r>
            <a:r>
              <a:rPr lang="ru-RU" alt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 И.</a:t>
            </a:r>
            <a:endParaRPr lang="ru-RU" altLang="ru-RU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67063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507" y="667709"/>
            <a:ext cx="8229600" cy="14652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  <a:defRPr/>
            </a:pPr>
            <a:r>
              <a:rPr lang="ru-RU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один из старейших театров нашего города, который стоит на берегу Чебоксарского залива? </a:t>
            </a:r>
            <a:endParaRPr lang="ru-RU" sz="3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endParaRPr lang="ru-RU" dirty="0" smtClean="0"/>
          </a:p>
          <a:p>
            <a:pPr marL="0" indent="0">
              <a:buNone/>
              <a:defRPr/>
            </a:pPr>
            <a:endParaRPr lang="ru-RU" dirty="0" smtClean="0"/>
          </a:p>
          <a:p>
            <a:pPr marL="0" indent="0">
              <a:buNone/>
              <a:defRPr/>
            </a:pPr>
            <a:endParaRPr lang="ru-RU" dirty="0"/>
          </a:p>
        </p:txBody>
      </p:sp>
      <p:sp>
        <p:nvSpPr>
          <p:cNvPr id="1638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15215" y="5573715"/>
            <a:ext cx="585784" cy="473075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9BBB5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9BBB5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>
              <a:solidFill>
                <a:prstClr val="black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pic>
        <p:nvPicPr>
          <p:cNvPr id="16388" name="Picture 8" descr="тер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2" t="22932" r="9869" b="12070"/>
          <a:stretch>
            <a:fillRect/>
          </a:stretch>
        </p:blipFill>
        <p:spPr bwMode="auto">
          <a:xfrm>
            <a:off x="-9525" y="-17463"/>
            <a:ext cx="9144000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8" descr="тер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2" t="22932" r="9869" b="12070"/>
          <a:stretch>
            <a:fillRect/>
          </a:stretch>
        </p:blipFill>
        <p:spPr bwMode="auto">
          <a:xfrm>
            <a:off x="-9525" y="6016627"/>
            <a:ext cx="9144000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3043" y="316748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4572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а) Чувашский </a:t>
            </a: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драматический </a:t>
            </a:r>
            <a:r>
              <a:rPr lang="ru-RU" altLang="ru-RU" sz="2800" b="1" kern="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kumimoji="0" lang="ru-RU" alt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еатр</a:t>
            </a:r>
            <a:endParaRPr kumimoji="0" lang="ru-RU" altLang="ru-RU" sz="2800" b="1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4572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б) Русский </a:t>
            </a: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драматический </a:t>
            </a:r>
            <a:r>
              <a:rPr lang="ru-RU" altLang="ru-RU" sz="2800" b="1" kern="0" noProof="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еатр</a:t>
            </a:r>
            <a:endParaRPr kumimoji="0" lang="ru-RU" altLang="ru-RU" sz="2800" b="1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45720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в) Театр оперы и балета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07"/>
          <a:stretch/>
        </p:blipFill>
        <p:spPr>
          <a:xfrm>
            <a:off x="4735043" y="2741836"/>
            <a:ext cx="3973064" cy="247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084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317" y="825502"/>
            <a:ext cx="9023158" cy="166687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rgbClr val="000099"/>
                </a:solidFill>
              </a:rPr>
              <a:t> </a:t>
            </a:r>
            <a:r>
              <a:rPr lang="ru-RU" b="1" dirty="0" smtClean="0">
                <a:solidFill>
                  <a:srgbClr val="000099"/>
                </a:solidFill>
              </a:rPr>
              <a:t>   </a:t>
            </a:r>
            <a:r>
              <a:rPr lang="ru-RU" sz="2000" b="1" dirty="0" smtClean="0">
                <a:solidFill>
                  <a:srgbClr val="000099"/>
                </a:solidFill>
              </a:rPr>
              <a:t>В </a:t>
            </a:r>
            <a:r>
              <a:rPr lang="ru-RU" sz="2000" b="1" dirty="0">
                <a:solidFill>
                  <a:srgbClr val="000099"/>
                </a:solidFill>
              </a:rPr>
              <a:t>годы Великой Отечественной войны </a:t>
            </a:r>
            <a:r>
              <a:rPr lang="ru-RU" sz="2000" b="1" dirty="0" smtClean="0">
                <a:solidFill>
                  <a:srgbClr val="000099"/>
                </a:solidFill>
              </a:rPr>
              <a:t>город Чебоксары стал </a:t>
            </a:r>
            <a:r>
              <a:rPr lang="ru-RU" sz="2000" b="1" dirty="0">
                <a:solidFill>
                  <a:srgbClr val="000099"/>
                </a:solidFill>
              </a:rPr>
              <a:t>одним из центров </a:t>
            </a:r>
            <a:r>
              <a:rPr lang="ru-RU" sz="2000" b="1" dirty="0" smtClean="0">
                <a:solidFill>
                  <a:srgbClr val="000099"/>
                </a:solidFill>
              </a:rPr>
              <a:t>эвакуированной промышленности</a:t>
            </a:r>
            <a:r>
              <a:rPr lang="ru-RU" sz="2000" b="1" dirty="0">
                <a:solidFill>
                  <a:srgbClr val="000099"/>
                </a:solidFill>
              </a:rPr>
              <a:t>. Помимо вклада в строительство Сурского и Казанского оборонительных рубежей, жители республики трудились над укреплением оборонной мощи страны в целом.</a:t>
            </a:r>
            <a:r>
              <a:rPr lang="ru-RU" sz="2000" b="1" dirty="0"/>
              <a:t> </a:t>
            </a:r>
            <a:r>
              <a:rPr lang="ru-RU" sz="2000" b="1" dirty="0" smtClean="0">
                <a:solidFill>
                  <a:srgbClr val="000099"/>
                </a:solidFill>
              </a:rPr>
              <a:t>Каким званием удостоены Чебоксары Указом </a:t>
            </a:r>
            <a:r>
              <a:rPr lang="ru-RU" sz="2000" b="1" dirty="0">
                <a:solidFill>
                  <a:srgbClr val="000099"/>
                </a:solidFill>
              </a:rPr>
              <a:t>Президента России Владимира Путина в мае 2021 </a:t>
            </a:r>
            <a:r>
              <a:rPr lang="ru-RU" sz="2000" b="1" dirty="0" smtClean="0">
                <a:solidFill>
                  <a:srgbClr val="000099"/>
                </a:solidFill>
              </a:rPr>
              <a:t>года? </a:t>
            </a:r>
            <a:endParaRPr lang="ru-RU" sz="2000" b="1" dirty="0">
              <a:solidFill>
                <a:srgbClr val="000099"/>
              </a:solidFill>
            </a:endParaRPr>
          </a:p>
        </p:txBody>
      </p:sp>
      <p:pic>
        <p:nvPicPr>
          <p:cNvPr id="15363" name="Picture 8" descr="те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2" t="22932" r="9869" b="12070"/>
          <a:stretch>
            <a:fillRect/>
          </a:stretch>
        </p:blipFill>
        <p:spPr bwMode="auto">
          <a:xfrm>
            <a:off x="-9525" y="-17463"/>
            <a:ext cx="9144000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8" descr="те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2" t="22932" r="9869" b="12070"/>
          <a:stretch>
            <a:fillRect/>
          </a:stretch>
        </p:blipFill>
        <p:spPr bwMode="auto">
          <a:xfrm>
            <a:off x="0" y="6015038"/>
            <a:ext cx="9144000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73696" y="3583506"/>
            <a:ext cx="450869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«Город военной доблести»</a:t>
            </a:r>
            <a:endParaRPr lang="ru-RU" altLang="ru-RU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 </a:t>
            </a:r>
            <a:r>
              <a:rPr lang="ru-RU" alt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«Город мужества» </a:t>
            </a:r>
            <a:endParaRPr lang="ru-RU" altLang="ru-RU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 </a:t>
            </a:r>
            <a:r>
              <a:rPr lang="ru-RU" alt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«Город трудовой доблести»</a:t>
            </a:r>
            <a:endParaRPr lang="ru-RU" altLang="ru-RU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7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04115" y="5516563"/>
            <a:ext cx="530225" cy="498475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9BBB5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9BBB5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>
              <a:solidFill>
                <a:prstClr val="black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Picture backgroun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26"/>
          <a:stretch/>
        </p:blipFill>
        <p:spPr bwMode="auto">
          <a:xfrm>
            <a:off x="5158410" y="2859296"/>
            <a:ext cx="3681107" cy="264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1539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8" descr="те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2" t="22932" r="9869" b="12070"/>
          <a:stretch>
            <a:fillRect/>
          </a:stretch>
        </p:blipFill>
        <p:spPr bwMode="auto">
          <a:xfrm>
            <a:off x="0" y="-28575"/>
            <a:ext cx="9144000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8" descr="те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2" t="22932" r="9869" b="12070"/>
          <a:stretch>
            <a:fillRect/>
          </a:stretch>
        </p:blipFill>
        <p:spPr bwMode="auto">
          <a:xfrm>
            <a:off x="0" y="6015038"/>
            <a:ext cx="9144000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50825" y="814390"/>
            <a:ext cx="8229600" cy="1462087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ru-RU" altLang="ru-RU" sz="2800" b="1" dirty="0">
                <a:solidFill>
                  <a:srgbClr val="000099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птицы изображены на гербе </a:t>
            </a:r>
          </a:p>
          <a:p>
            <a:pPr marL="0" indent="0" algn="ctr">
              <a:buNone/>
              <a:defRPr/>
            </a:pPr>
            <a:r>
              <a:rPr lang="ru-RU" altLang="ru-RU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 Чебоксары </a:t>
            </a:r>
            <a:r>
              <a:rPr lang="ru-RU" altLang="ru-RU" sz="36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сколько их?</a:t>
            </a:r>
            <a:endParaRPr lang="ru-RU" alt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611190" y="2865438"/>
            <a:ext cx="223202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7 гусей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5 уток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4 лебедя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800" b="1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0_71d8c_275a5e20_XX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825" y="2636838"/>
            <a:ext cx="1943100" cy="2527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415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08863" y="5583238"/>
            <a:ext cx="572494" cy="4318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9BBB5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9BBB5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>
              <a:solidFill>
                <a:prstClr val="black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538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вик\Рабочий стол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713040"/>
            <a:ext cx="2373312" cy="307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652" y="338140"/>
            <a:ext cx="7993063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Педагог, просветитель чувашского народа, основатель чувашской письменности  </a:t>
            </a:r>
            <a:endParaRPr lang="ru-RU" alt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6" name="Прямоугольник 2"/>
          <p:cNvSpPr>
            <a:spLocks noChangeArrowheads="1"/>
          </p:cNvSpPr>
          <p:nvPr/>
        </p:nvSpPr>
        <p:spPr bwMode="auto">
          <a:xfrm>
            <a:off x="3995738" y="3789363"/>
            <a:ext cx="457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8437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96300" y="5732463"/>
            <a:ext cx="647700" cy="4318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9BBB5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9BBB5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>
              <a:solidFill>
                <a:prstClr val="black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68313" y="3141663"/>
            <a:ext cx="4572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А.Г. Николаев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И.Я. Яковлев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Н.И. Ашмарин</a:t>
            </a:r>
            <a:endParaRPr lang="ru-RU" altLang="ru-RU" sz="2800" b="1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9" name="Рисунок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2677"/>
            <a:ext cx="92075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0321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Объект 2"/>
          <p:cNvSpPr>
            <a:spLocks noGrp="1"/>
          </p:cNvSpPr>
          <p:nvPr>
            <p:ph idx="1"/>
          </p:nvPr>
        </p:nvSpPr>
        <p:spPr>
          <a:xfrm>
            <a:off x="395288" y="698502"/>
            <a:ext cx="8229600" cy="1566863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ru-RU" alt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</a:t>
            </a:r>
            <a:r>
              <a:rPr lang="ru-RU" altLang="ru-RU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первого космонавта Чувашии</a:t>
            </a: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95288" y="5103332"/>
            <a:ext cx="83914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М.Х. </a:t>
            </a:r>
            <a:r>
              <a:rPr lang="ru-RU" altLang="ru-RU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Манаров</a:t>
            </a:r>
            <a:r>
              <a:rPr lang="ru-RU" altLang="ru-RU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б</a:t>
            </a:r>
            <a:r>
              <a:rPr lang="ru-RU" altLang="ru-RU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Н.М. </a:t>
            </a:r>
            <a:r>
              <a:rPr lang="ru-RU" altLang="ru-RU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Бударин</a:t>
            </a:r>
            <a:r>
              <a:rPr lang="ru-RU" alt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в) А.Г. Николаев</a:t>
            </a:r>
            <a:endParaRPr lang="ru-RU" alt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4" name="Picture 5" descr="https://avatars.mds.yandex.net/i?id=aa2f5c4c5b6eb47592fc9905fc1124924a8558c4-10779221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957" y="1938340"/>
            <a:ext cx="23241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Рисунок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6184900"/>
            <a:ext cx="9215438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24888" y="5732463"/>
            <a:ext cx="519112" cy="4318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9BBB5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9BBB5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>
              <a:solidFill>
                <a:prstClr val="black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Picture background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48" r="25122"/>
          <a:stretch/>
        </p:blipFill>
        <p:spPr bwMode="auto">
          <a:xfrm>
            <a:off x="635299" y="1983019"/>
            <a:ext cx="2261964" cy="295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avatars.mds.yandex.net/get-entity_search/479903/964248198/S600xU_2x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021" y="1983019"/>
            <a:ext cx="2393769" cy="3034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009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48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Объект 2"/>
          <p:cNvSpPr>
            <a:spLocks noGrp="1"/>
          </p:cNvSpPr>
          <p:nvPr>
            <p:ph idx="1"/>
          </p:nvPr>
        </p:nvSpPr>
        <p:spPr>
          <a:xfrm>
            <a:off x="469106" y="420511"/>
            <a:ext cx="8229600" cy="1728787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соответствия</a:t>
            </a:r>
            <a:endParaRPr lang="ru-RU" alt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3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6184900"/>
            <a:ext cx="9215438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96300" y="5732463"/>
            <a:ext cx="647700" cy="4318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9BBB5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9BBB5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>
              <a:solidFill>
                <a:prstClr val="black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125775" y="1775979"/>
            <a:ext cx="8201023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</a:t>
            </a:r>
            <a:r>
              <a:rPr lang="ru-RU" alt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ru-RU" alt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ружба велика, будет Родина сильна.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Жить- Родине служить.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Родина- мать, умей за нее постоять.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altLang="ru-RU" sz="28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C:\Documents and Settings\Администратор\Рабочий стол\Ar6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7" y="790577"/>
            <a:ext cx="371157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40752" y="1284904"/>
            <a:ext cx="4572000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3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для всех.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Группа, которая выполнит задание быстро и правильно, </a:t>
            </a:r>
            <a:r>
              <a:rPr lang="ru-RU" alt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 </a:t>
            </a:r>
            <a:r>
              <a:rPr lang="ru-RU" altLang="ru-RU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баллы.</a:t>
            </a:r>
          </a:p>
        </p:txBody>
      </p:sp>
    </p:spTree>
    <p:extLst>
      <p:ext uri="{BB962C8B-B14F-4D97-AF65-F5344CB8AC3E}">
        <p14:creationId xmlns:p14="http://schemas.microsoft.com/office/powerpoint/2010/main" val="490267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Объект 2"/>
          <p:cNvSpPr>
            <a:spLocks noGrp="1"/>
          </p:cNvSpPr>
          <p:nvPr>
            <p:ph idx="1"/>
          </p:nvPr>
        </p:nvSpPr>
        <p:spPr>
          <a:xfrm>
            <a:off x="30164" y="718561"/>
            <a:ext cx="9070975" cy="2016125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ru-RU" altLang="ru-RU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координатам соберите фамилию </a:t>
            </a:r>
            <a:r>
              <a:rPr lang="ru-RU" alt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легендарного Героя Гражданской войны</a:t>
            </a:r>
            <a:endParaRPr lang="ru-RU" alt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7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6184900"/>
            <a:ext cx="9215438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96300" y="5732463"/>
            <a:ext cx="647700" cy="4318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9BBB5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9BBB5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>
              <a:solidFill>
                <a:prstClr val="black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034757" y="3369401"/>
            <a:ext cx="267176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Василий Иванович Чапаев </a:t>
            </a:r>
            <a:endParaRPr lang="ru-RU" alt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C:\Documents and Settings\Администратор\Рабочий стол\Ar6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77" y="679452"/>
            <a:ext cx="371157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65638" y="1066802"/>
            <a:ext cx="4572000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3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для всех.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Группа, которая выполнит задание быстро и правильно, </a:t>
            </a:r>
            <a:r>
              <a:rPr lang="ru-RU" alt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 </a:t>
            </a:r>
            <a:r>
              <a:rPr lang="ru-RU" altLang="ru-RU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баллы.</a:t>
            </a:r>
          </a:p>
        </p:txBody>
      </p:sp>
      <p:pic>
        <p:nvPicPr>
          <p:cNvPr id="9" name="Picture 6" descr="Picture backgrou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243" y="2353553"/>
            <a:ext cx="2391646" cy="3609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19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266700" y="284163"/>
            <a:ext cx="8229600" cy="12954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  <a:defRPr/>
            </a:pPr>
            <a:r>
              <a:rPr lang="ru-RU" altLang="ru-RU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Соберите мозаику и назовите </a:t>
            </a:r>
            <a:r>
              <a:rPr lang="ru-RU" alt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одну из главных </a:t>
            </a:r>
            <a:r>
              <a:rPr lang="ru-RU" alt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достопримечательностей</a:t>
            </a:r>
            <a:r>
              <a:rPr lang="ru-RU" alt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нашего города</a:t>
            </a:r>
            <a:endParaRPr lang="ru-RU" alt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31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6184900"/>
            <a:ext cx="9215438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96300" y="5732463"/>
            <a:ext cx="647700" cy="4318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9BBB5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9BBB5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>
              <a:solidFill>
                <a:prstClr val="black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pic>
        <p:nvPicPr>
          <p:cNvPr id="7" name="Picture 2" descr="C:\Documents and Settings\Администратор\Рабочий стол\Ar6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2" y="692152"/>
            <a:ext cx="371157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78338" y="931863"/>
            <a:ext cx="4572000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3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для всех.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Группа, которая выполнит задание быстро и правильно, </a:t>
            </a:r>
            <a:r>
              <a:rPr lang="ru-RU" alt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 </a:t>
            </a:r>
            <a:r>
              <a:rPr lang="ru-RU" altLang="ru-RU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баллы.</a:t>
            </a:r>
          </a:p>
        </p:txBody>
      </p:sp>
    </p:spTree>
    <p:extLst>
      <p:ext uri="{BB962C8B-B14F-4D97-AF65-F5344CB8AC3E}">
        <p14:creationId xmlns:p14="http://schemas.microsoft.com/office/powerpoint/2010/main" val="845796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9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8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9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46775" y="3459110"/>
            <a:ext cx="479577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 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территории парка находятся: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• Монумент Воинской славы с Вечным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огнём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• Аллея памяти и Аллея Героев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• Памятники воинам-интернационалистам, ликвидаторам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аварии на 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Чернобыльской АЭС;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солдатам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погибшим 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Чечне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• Часовня памяти Святого Иоанна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• Музей боевой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техники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62174" cy="938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89" y="1191198"/>
            <a:ext cx="2531543" cy="250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312" y="1193906"/>
            <a:ext cx="3015314" cy="253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98595" y="327729"/>
            <a:ext cx="56798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ru-RU" sz="2800" b="1" dirty="0">
                <a:solidFill>
                  <a:srgbClr val="000099"/>
                </a:solidFill>
              </a:rPr>
              <a:t>Мемориальный парк «Победа»</a:t>
            </a:r>
          </a:p>
        </p:txBody>
      </p:sp>
      <p:sp>
        <p:nvSpPr>
          <p:cNvPr id="8" name="AutoShape 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02870" y="5687651"/>
            <a:ext cx="539750" cy="533400"/>
          </a:xfrm>
          <a:prstGeom prst="actionButtonHome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9BBB5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9BBB5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pic>
        <p:nvPicPr>
          <p:cNvPr id="9" name="Рисунок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" y="6221051"/>
            <a:ext cx="9215438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8382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277EF82-C28A-4609-B54F-FBA8A9C5830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500187"/>
            <a:ext cx="4614863" cy="282892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8E68D19-B3FC-43F7-A4B9-E6C4D5366AAC}"/>
              </a:ext>
            </a:extLst>
          </p:cNvPr>
          <p:cNvSpPr txBox="1"/>
          <p:nvPr/>
        </p:nvSpPr>
        <p:spPr>
          <a:xfrm>
            <a:off x="4664869" y="1398697"/>
            <a:ext cx="4572000" cy="3550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>
              <a:lnSpc>
                <a:spcPct val="107000"/>
              </a:lnSpc>
              <a:spcAft>
                <a:spcPts val="600"/>
              </a:spcAft>
            </a:pPr>
            <a:r>
              <a:rPr lang="bg-BG" sz="21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Президент РФ В. Путин объявил 2025 год Годом защитника Отечества. Это решение имеет особую значимость в преддверии празднования 80-летия победы в Великой Отечественной войне.</a:t>
            </a:r>
            <a:r>
              <a:rPr lang="bg-BG" sz="21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1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Глава государства подчеркнул, что год будет посвящен героям, сражавшихся за Родину в разные периоды.</a:t>
            </a:r>
            <a:endParaRPr lang="ru-RU" sz="21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658" y="6216774"/>
            <a:ext cx="9292528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04250" y="5683374"/>
            <a:ext cx="539750" cy="533400"/>
          </a:xfrm>
          <a:prstGeom prst="actionButtonHome">
            <a:avLst/>
          </a:prstGeom>
          <a:solidFill>
            <a:srgbClr val="C00000"/>
          </a:soli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9BBB5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9BBB5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 panose="05020102010507070707" pitchFamily="18" charset="2"/>
              <a:buNone/>
              <a:tabLst/>
              <a:defRPr/>
            </a:pPr>
            <a:endParaRPr kumimoji="0" lang="ru-RU" altLang="ru-RU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718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воспитатель года 2020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369885"/>
              </p:ext>
            </p:extLst>
          </p:nvPr>
        </p:nvGraphicFramePr>
        <p:xfrm>
          <a:off x="900115" y="404815"/>
          <a:ext cx="8243887" cy="5976937"/>
        </p:xfrm>
        <a:graphic>
          <a:graphicData uri="http://schemas.openxmlformats.org/drawingml/2006/table">
            <a:tbl>
              <a:tblPr/>
              <a:tblGrid>
                <a:gridCol w="2403112">
                  <a:extLst>
                    <a:ext uri="{9D8B030D-6E8A-4147-A177-3AD203B41FA5}">
                      <a16:colId xmlns:a16="http://schemas.microsoft.com/office/drawing/2014/main" val="3624419511"/>
                    </a:ext>
                  </a:extLst>
                </a:gridCol>
                <a:gridCol w="1173357">
                  <a:extLst>
                    <a:ext uri="{9D8B030D-6E8A-4147-A177-3AD203B41FA5}">
                      <a16:colId xmlns:a16="http://schemas.microsoft.com/office/drawing/2014/main" val="3734130280"/>
                    </a:ext>
                  </a:extLst>
                </a:gridCol>
                <a:gridCol w="1137037">
                  <a:extLst>
                    <a:ext uri="{9D8B030D-6E8A-4147-A177-3AD203B41FA5}">
                      <a16:colId xmlns:a16="http://schemas.microsoft.com/office/drawing/2014/main" val="3958502063"/>
                    </a:ext>
                  </a:extLst>
                </a:gridCol>
                <a:gridCol w="1176793">
                  <a:extLst>
                    <a:ext uri="{9D8B030D-6E8A-4147-A177-3AD203B41FA5}">
                      <a16:colId xmlns:a16="http://schemas.microsoft.com/office/drawing/2014/main" val="98630123"/>
                    </a:ext>
                  </a:extLst>
                </a:gridCol>
                <a:gridCol w="1208598">
                  <a:extLst>
                    <a:ext uri="{9D8B030D-6E8A-4147-A177-3AD203B41FA5}">
                      <a16:colId xmlns:a16="http://schemas.microsoft.com/office/drawing/2014/main" val="349827622"/>
                    </a:ext>
                  </a:extLst>
                </a:gridCol>
                <a:gridCol w="1144990">
                  <a:extLst>
                    <a:ext uri="{9D8B030D-6E8A-4147-A177-3AD203B41FA5}">
                      <a16:colId xmlns:a16="http://schemas.microsoft.com/office/drawing/2014/main" val="1594771657"/>
                    </a:ext>
                  </a:extLst>
                </a:gridCol>
              </a:tblGrid>
              <a:tr h="18763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Малая Родина</a:t>
                      </a:r>
                    </a:p>
                  </a:txBody>
                  <a:tcPr marL="91465" marR="9146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3" action="ppaction://hlinksldjump"/>
                        </a:rPr>
                        <a:t>10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65" marR="9146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4" action="ppaction://hlinksldjump"/>
                        </a:rPr>
                        <a:t>20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65" marR="9146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5" action="ppaction://hlinksldjump"/>
                        </a:rPr>
                        <a:t>30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65" marR="9146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6" action="ppaction://hlinksldjump"/>
                        </a:rPr>
                        <a:t>40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65" marR="9146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7" action="ppaction://hlinksldjump"/>
                        </a:rPr>
                        <a:t>50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65" marR="9146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9062880"/>
                  </a:ext>
                </a:extLst>
              </a:tr>
              <a:tr h="21211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Любимый город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Чебоксары </a:t>
                      </a:r>
                    </a:p>
                  </a:txBody>
                  <a:tcPr marL="91465" marR="9146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8" action="ppaction://hlinksldjump"/>
                        </a:rPr>
                        <a:t>10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65" marR="9146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9" action="ppaction://hlinksldjump"/>
                        </a:rPr>
                        <a:t>20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65" marR="9146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0" action="ppaction://hlinksldjump"/>
                        </a:rPr>
                        <a:t>30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65" marR="9146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1" action="ppaction://hlinksldjump"/>
                        </a:rPr>
                        <a:t>40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65" marR="9146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2" action="ppaction://hlinksldjump"/>
                        </a:rPr>
                        <a:t>50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65" marR="9146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3987977"/>
                  </a:ext>
                </a:extLst>
              </a:tr>
              <a:tr h="19794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Известные люди Чувашии</a:t>
                      </a:r>
                    </a:p>
                  </a:txBody>
                  <a:tcPr marL="91465" marR="91465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3" action="ppaction://hlinksldjump"/>
                        </a:rPr>
                        <a:t>10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65" marR="9146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4" action="ppaction://hlinksldjump"/>
                        </a:rPr>
                        <a:t>20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65" marR="9146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5" action="ppaction://hlinksldjump"/>
                        </a:rPr>
                        <a:t>30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65" marR="9146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6" action="ppaction://hlinksldjump"/>
                        </a:rPr>
                        <a:t>40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65" marR="9146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7" action="ppaction://hlinksldjump"/>
                        </a:rPr>
                        <a:t>50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65" marR="91465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736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452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819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8196" name="Picture 2" descr="G:\воспитатель года 2020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275"/>
            <a:ext cx="9144000" cy="689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973140" y="788990"/>
            <a:ext cx="7488237" cy="1570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берегу какой реки расположена столица Чувашской Республики город Чебоксары?</a:t>
            </a:r>
            <a:endParaRPr lang="ru-RU" sz="32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936625" y="3789363"/>
            <a:ext cx="345598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на берегу Суры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на берегу Волги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на брегу </a:t>
            </a:r>
            <a:r>
              <a:rPr lang="ru-RU" altLang="ru-RU" sz="2800" b="1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Цивиля</a:t>
            </a:r>
            <a:endParaRPr lang="ru-RU" altLang="ru-RU" sz="28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61375" y="6213282"/>
            <a:ext cx="53975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9BBB5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9BBB5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>
              <a:solidFill>
                <a:prstClr val="black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pic>
        <p:nvPicPr>
          <p:cNvPr id="12" name="Рисунок 11" descr="0_71d8c_275a5e20_XX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613" y="3387725"/>
            <a:ext cx="4068762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9860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9220" name="Picture 2" descr="G:\воспитатель года 2020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974" y="0"/>
            <a:ext cx="9197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31915" y="877888"/>
            <a:ext cx="6624637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Цвет основного фона флага  Чувашской Республики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03352" y="3429000"/>
            <a:ext cx="22320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 красный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 жёлтый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белый</a:t>
            </a:r>
          </a:p>
        </p:txBody>
      </p:sp>
      <p:pic>
        <p:nvPicPr>
          <p:cNvPr id="7" name="Рисунок 6" descr="chuv_f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40" y="3141665"/>
            <a:ext cx="3267075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43099" y="6186115"/>
            <a:ext cx="539750" cy="583866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9BBB5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9BBB5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>
              <a:solidFill>
                <a:prstClr val="black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6878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0244" name="Picture 2" descr="G:\воспитатель года 2020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974" y="-34925"/>
            <a:ext cx="9197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35152" y="738190"/>
            <a:ext cx="5743575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городов в Чувашской Республике?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76375" y="2928938"/>
            <a:ext cx="1277938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7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9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8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7" y="2420938"/>
            <a:ext cx="422592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00883" y="6217919"/>
            <a:ext cx="539750" cy="566261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9BBB5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9BBB5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>
              <a:solidFill>
                <a:prstClr val="black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403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8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1268" name="Picture 2" descr="G:\воспитатель года 2020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974" y="-34925"/>
            <a:ext cx="9197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92275" y="492125"/>
            <a:ext cx="6840538" cy="1568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Чувашский художник, скульптор. Автор  герба и флага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Чувашской Республики</a:t>
            </a:r>
            <a:endParaRPr lang="ru-RU" sz="3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70" name="Рисунок 5" descr="chuv_f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1122363"/>
            <a:ext cx="1589088" cy="117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Рисунок 17" descr="3188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2" y="1118325"/>
            <a:ext cx="1317098" cy="125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572000" y="3860800"/>
            <a:ext cx="4572000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Н.В. Овчинников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Н.П. Карачарсков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Э.М. Юрьев  </a:t>
            </a:r>
            <a:endParaRPr lang="ru-RU" altLang="ru-RU" sz="2800" b="1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73" name="Picture 2" descr="I:\uriev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665" y="3278188"/>
            <a:ext cx="2325687" cy="255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4" name="AutoShape 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220621"/>
            <a:ext cx="530753" cy="506412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9BBB5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9BBB5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>
              <a:solidFill>
                <a:prstClr val="black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3135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" name="Picture 2" descr="G:\воспитатель года 2020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817" cy="6858000"/>
          </a:xfrm>
          <a:prstGeom prst="flowChartProcess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0797" y="273373"/>
            <a:ext cx="79990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Как называется Мемориал, посвященный трудовому подвигу строителей Сурского и Казанского оборонительных рубежей в годы Великой Отечественной войны? </a:t>
            </a:r>
          </a:p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здесь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в России Вечный огонь зажжён в честь тружеников тыла.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920796" y="3326422"/>
            <a:ext cx="3764545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alt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«Строителям безмолвных рубежей»</a:t>
            </a:r>
            <a:endParaRPr lang="ru-RU" altLang="ru-RU" sz="28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alt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Оборонительные рубежи</a:t>
            </a:r>
            <a:endParaRPr lang="ru-RU" altLang="ru-RU" sz="28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altLang="ru-RU" sz="2800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Сурский</a:t>
            </a:r>
            <a:r>
              <a:rPr lang="ru-RU" alt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рубеж</a:t>
            </a:r>
            <a:endParaRPr lang="ru-RU" altLang="ru-RU" sz="28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15847" y="6245089"/>
            <a:ext cx="550222" cy="504825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9BBB5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9BBB5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>
              <a:solidFill>
                <a:prstClr val="black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20" y="3038344"/>
            <a:ext cx="4176389" cy="296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533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8" descr="те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2" t="22932" r="9869" b="12070"/>
          <a:stretch>
            <a:fillRect/>
          </a:stretch>
        </p:blipFill>
        <p:spPr bwMode="auto">
          <a:xfrm>
            <a:off x="-9525" y="-17463"/>
            <a:ext cx="9144000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8" descr="те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2" t="22932" r="9869" b="12070"/>
          <a:stretch>
            <a:fillRect/>
          </a:stretch>
        </p:blipFill>
        <p:spPr bwMode="auto">
          <a:xfrm>
            <a:off x="-9525" y="6015038"/>
            <a:ext cx="9144000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46125" y="1052513"/>
            <a:ext cx="7632700" cy="1262062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переводится </a:t>
            </a:r>
            <a:r>
              <a:rPr lang="ru-RU" altLang="ru-RU" sz="4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Чебоксары</a:t>
            </a:r>
            <a:r>
              <a:rPr lang="ru-RU" altLang="ru-RU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 чувашский язык?</a:t>
            </a:r>
          </a:p>
        </p:txBody>
      </p:sp>
      <p:pic>
        <p:nvPicPr>
          <p:cNvPr id="13317" name="Picture 2" descr="https://s00.yaplakal.com/pics/pics_original/5/0/5/160175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997200"/>
            <a:ext cx="4252912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651502" y="3178177"/>
            <a:ext cx="20304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Шупашкар</a:t>
            </a:r>
          </a:p>
        </p:txBody>
      </p:sp>
      <p:sp>
        <p:nvSpPr>
          <p:cNvPr id="13319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23166" y="5583238"/>
            <a:ext cx="566392" cy="4318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9BBB5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9BBB5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>
              <a:solidFill>
                <a:prstClr val="black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525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9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Объект 2"/>
          <p:cNvSpPr>
            <a:spLocks noGrp="1"/>
          </p:cNvSpPr>
          <p:nvPr>
            <p:ph idx="1"/>
          </p:nvPr>
        </p:nvSpPr>
        <p:spPr>
          <a:xfrm>
            <a:off x="337144" y="656431"/>
            <a:ext cx="8608861" cy="1811338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ru-RU" alt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Какой из перечисленных памятников стоит на берегу Чебоксарского залива?</a:t>
            </a:r>
            <a:endParaRPr lang="ru-RU" altLang="ru-RU" sz="2800" dirty="0"/>
          </a:p>
          <a:p>
            <a:pPr marL="0" indent="0">
              <a:buNone/>
              <a:defRPr/>
            </a:pPr>
            <a:endParaRPr lang="ru-RU" altLang="ru-RU" dirty="0" smtClean="0"/>
          </a:p>
        </p:txBody>
      </p:sp>
      <p:pic>
        <p:nvPicPr>
          <p:cNvPr id="14339" name="Picture 8" descr="те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2" t="22932" r="9869" b="12070"/>
          <a:stretch>
            <a:fillRect/>
          </a:stretch>
        </p:blipFill>
        <p:spPr bwMode="auto">
          <a:xfrm>
            <a:off x="-9525" y="-17463"/>
            <a:ext cx="9144000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8" descr="те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2" t="22932" r="9869" b="12070"/>
          <a:stretch>
            <a:fillRect/>
          </a:stretch>
        </p:blipFill>
        <p:spPr bwMode="auto">
          <a:xfrm>
            <a:off x="-9525" y="6015038"/>
            <a:ext cx="9144000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AutoShape 7" descr="https://3.bp.blogspot.com/-wpKZwi1Fapk/Vximjr8GjII/AAAAAAAAIyA/SfPt4QGIrkwA3XV8Hok9mfI5gO_m8gC7QCLcB/s1600/20160420_152735.jpg"/>
          <p:cNvSpPr>
            <a:spLocks noChangeAspect="1" noChangeArrowheads="1"/>
          </p:cNvSpPr>
          <p:nvPr/>
        </p:nvSpPr>
        <p:spPr bwMode="auto">
          <a:xfrm>
            <a:off x="18256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1434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15780" y="5516563"/>
            <a:ext cx="530225" cy="498475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9BBB5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9BBB5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>
              <a:solidFill>
                <a:prstClr val="black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pic>
        <p:nvPicPr>
          <p:cNvPr id="2056" name="Picture 8" descr="Picture backgroun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214"/>
          <a:stretch/>
        </p:blipFill>
        <p:spPr bwMode="auto">
          <a:xfrm>
            <a:off x="3414569" y="2704249"/>
            <a:ext cx="2055106" cy="2039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86255" y="4801460"/>
            <a:ext cx="2311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Мать- Покровительница </a:t>
            </a:r>
            <a:endParaRPr lang="ru-RU" altLang="ru-RU" sz="1400" dirty="0"/>
          </a:p>
        </p:txBody>
      </p:sp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8" r="19553"/>
          <a:stretch/>
        </p:blipFill>
        <p:spPr bwMode="auto">
          <a:xfrm>
            <a:off x="489247" y="2724061"/>
            <a:ext cx="2085164" cy="2044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4963" y="4933415"/>
            <a:ext cx="23937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alt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Родина – мать зовёт!</a:t>
            </a:r>
            <a:endParaRPr lang="ru-RU" altLang="ru-RU" sz="1400" dirty="0"/>
          </a:p>
        </p:txBody>
      </p:sp>
      <p:pic>
        <p:nvPicPr>
          <p:cNvPr id="4100" name="Picture 4" descr="Picture background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8" r="17470" b="22709"/>
          <a:stretch/>
        </p:blipFill>
        <p:spPr bwMode="auto">
          <a:xfrm>
            <a:off x="6194067" y="2736871"/>
            <a:ext cx="2357032" cy="1974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85148" y="5025321"/>
            <a:ext cx="25748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alt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Христос - Искупитель</a:t>
            </a:r>
            <a:endParaRPr lang="ru-RU" altLang="ru-RU" sz="1400" dirty="0"/>
          </a:p>
        </p:txBody>
      </p:sp>
    </p:spTree>
    <p:extLst>
      <p:ext uri="{BB962C8B-B14F-4D97-AF65-F5344CB8AC3E}">
        <p14:creationId xmlns:p14="http://schemas.microsoft.com/office/powerpoint/2010/main" val="75127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370</TotalTime>
  <Words>582</Words>
  <Application>Microsoft Office PowerPoint</Application>
  <PresentationFormat>Экран (4:3)</PresentationFormat>
  <Paragraphs>98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9" baseType="lpstr">
      <vt:lpstr>Arial</vt:lpstr>
      <vt:lpstr>Calibri</vt:lpstr>
      <vt:lpstr>Comic Sans MS</vt:lpstr>
      <vt:lpstr>Constantia</vt:lpstr>
      <vt:lpstr>Times New Roman</vt:lpstr>
      <vt:lpstr>TimesET Chuvash</vt:lpstr>
      <vt:lpstr>Trebuchet MS</vt:lpstr>
      <vt:lpstr>Wingdings 2</vt:lpstr>
      <vt:lpstr>Wingdings 3</vt:lpstr>
      <vt:lpstr>Аспект</vt:lpstr>
      <vt:lpstr>Чувашия-  мой край родной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Чувашия- мой край родной</dc:title>
  <dc:creator>Пользователь Windows</dc:creator>
  <cp:lastModifiedBy>Пользователь Windows</cp:lastModifiedBy>
  <cp:revision>39</cp:revision>
  <dcterms:created xsi:type="dcterms:W3CDTF">2024-01-24T19:08:13Z</dcterms:created>
  <dcterms:modified xsi:type="dcterms:W3CDTF">2025-03-02T15:11:24Z</dcterms:modified>
</cp:coreProperties>
</file>