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84" r:id="rId3"/>
    <p:sldId id="297" r:id="rId4"/>
    <p:sldId id="286" r:id="rId5"/>
    <p:sldId id="287" r:id="rId6"/>
    <p:sldId id="299" r:id="rId7"/>
    <p:sldId id="300" r:id="rId8"/>
    <p:sldId id="298" r:id="rId9"/>
    <p:sldId id="301" r:id="rId10"/>
    <p:sldId id="291" r:id="rId11"/>
    <p:sldId id="290" r:id="rId12"/>
    <p:sldId id="293" r:id="rId13"/>
    <p:sldId id="29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9" autoAdjust="0"/>
    <p:restoredTop sz="94660"/>
  </p:normalViewPr>
  <p:slideViewPr>
    <p:cSldViewPr snapToGrid="0">
      <p:cViewPr varScale="1">
        <p:scale>
          <a:sx n="85" d="100"/>
          <a:sy n="85" d="100"/>
        </p:scale>
        <p:origin x="84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122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5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5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292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03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759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40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50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67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60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7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20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30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51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2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52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23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096E4ED-0D33-49B0-8975-B02F4547FC85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03C254F-1127-45F6-8F59-9B3A3D764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7471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wm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wmf"/><Relationship Id="rId9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Users\&#1055;&#1086;&#1083;&#1100;&#1079;&#1086;&#1074;&#1072;&#1090;&#1077;&#1083;&#1100;\Desktop\&#1072;&#1090;&#1090;&#1077;&#1089;&#1090;&#1072;&#1094;&#1080;&#1103;\&#1042;&#1077;&#1082;&#1090;&#1086;&#1088;&#1085;&#1072;&#1103;%20&#1075;&#1088;&#1072;&#1092;&#1080;&#1082;&#1072;\kompas.mp4" TargetMode="Externa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0039" y="797931"/>
            <a:ext cx="11446829" cy="1947333"/>
          </a:xfrm>
        </p:spPr>
        <p:txBody>
          <a:bodyPr>
            <a:noAutofit/>
          </a:bodyPr>
          <a:lstStyle/>
          <a:p>
            <a:r>
              <a:rPr lang="ru-RU" sz="5400" b="1" i="1" dirty="0" smtClean="0"/>
              <a:t>Все </a:t>
            </a:r>
            <a:r>
              <a:rPr lang="ru-RU" sz="5400" b="1" i="1" dirty="0"/>
              <a:t>дети от природы талантливы, и я вам пожелаю на уроке дать возможность вашему таланту реализоваться в творчестве. 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5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960" y="136212"/>
            <a:ext cx="11669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/>
              <a:t/>
            </a:r>
            <a:br>
              <a:rPr lang="ru-RU" sz="4000" b="1" i="1" dirty="0" smtClean="0"/>
            </a:b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15943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507" y="0"/>
            <a:ext cx="1158240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</a:rPr>
              <a:t>Тест</a:t>
            </a:r>
            <a:endParaRPr lang="ru-RU" sz="4000" dirty="0"/>
          </a:p>
          <a:p>
            <a:endParaRPr lang="ru-RU" sz="2200" b="1" dirty="0" smtClean="0"/>
          </a:p>
          <a:p>
            <a:endParaRPr lang="ru-RU" sz="2200" b="1" dirty="0"/>
          </a:p>
          <a:p>
            <a:r>
              <a:rPr lang="ru-RU" sz="3600" b="1" dirty="0" smtClean="0"/>
              <a:t>Критерии </a:t>
            </a:r>
            <a:r>
              <a:rPr lang="ru-RU" sz="3600" b="1" dirty="0"/>
              <a:t>оценивания: </a:t>
            </a:r>
          </a:p>
          <a:p>
            <a:r>
              <a:rPr lang="ru-RU" sz="3600" dirty="0"/>
              <a:t>Нет ошибок – 2 балла</a:t>
            </a:r>
          </a:p>
          <a:p>
            <a:r>
              <a:rPr lang="ru-RU" sz="3600" dirty="0"/>
              <a:t>1-2 ошибки – 1 балл</a:t>
            </a:r>
          </a:p>
          <a:p>
            <a:r>
              <a:rPr lang="ru-RU" sz="3600" dirty="0"/>
              <a:t>3 ошибки и больше – 0 </a:t>
            </a:r>
            <a:r>
              <a:rPr lang="ru-RU" sz="3600" dirty="0" smtClean="0"/>
              <a:t>баллов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2700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594" y="50576"/>
            <a:ext cx="114604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</a:rPr>
              <a:t>Практическая работа</a:t>
            </a:r>
          </a:p>
          <a:p>
            <a:pPr algn="ctr">
              <a:spcAft>
                <a:spcPts val="0"/>
              </a:spcAft>
            </a:pPr>
            <a:endParaRPr lang="ru-RU" sz="1200" b="1" dirty="0"/>
          </a:p>
          <a:p>
            <a:pPr algn="just"/>
            <a:r>
              <a:rPr lang="ru-RU" sz="2800" b="1" dirty="0"/>
              <a:t>	</a:t>
            </a:r>
          </a:p>
        </p:txBody>
      </p:sp>
      <p:pic>
        <p:nvPicPr>
          <p:cNvPr id="7" name="Picture 2" descr="Полезные новинки строительной конфигурации КОМПАС-3D V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82" y="2168039"/>
            <a:ext cx="4108708" cy="290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Конкурс! Строим 3D-дом для встречи Нового года: дача, бассейн или  космическая станция?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9303" y="2168039"/>
            <a:ext cx="4032069" cy="290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Планировка комнаты инженерного отдела 3D - Чертежи, 3D Модели, Проекты,  Промышленные здания, Строительство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3290" y="2168040"/>
            <a:ext cx="3816013" cy="291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42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5096" y="306700"/>
            <a:ext cx="11164389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</a:rPr>
              <a:t> Домашнее задание</a:t>
            </a:r>
          </a:p>
          <a:p>
            <a:pPr algn="ctr"/>
            <a:endParaRPr lang="ru-RU" sz="12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3600" dirty="0"/>
              <a:t>Задание № </a:t>
            </a:r>
            <a:r>
              <a:rPr lang="ru-RU" sz="3600" dirty="0" smtClean="0"/>
              <a:t>1. </a:t>
            </a:r>
          </a:p>
          <a:p>
            <a:r>
              <a:rPr lang="ru-RU" sz="3600" dirty="0" smtClean="0"/>
              <a:t>п</a:t>
            </a:r>
            <a:r>
              <a:rPr lang="ru-RU" sz="3600" dirty="0"/>
              <a:t>. 3.3.3: выучить определения, </a:t>
            </a:r>
          </a:p>
          <a:p>
            <a:r>
              <a:rPr lang="ru-RU" sz="3600" dirty="0"/>
              <a:t>Задание № 2. </a:t>
            </a:r>
          </a:p>
          <a:p>
            <a:r>
              <a:rPr lang="ru-RU" sz="3600" dirty="0"/>
              <a:t>Базовый уровень: отвечать на вопросы после параграфа.</a:t>
            </a:r>
          </a:p>
          <a:p>
            <a:r>
              <a:rPr lang="ru-RU" sz="3600" dirty="0"/>
              <a:t>Задание № 3.</a:t>
            </a:r>
          </a:p>
          <a:p>
            <a:r>
              <a:rPr lang="ru-RU" sz="3600" dirty="0"/>
              <a:t>Повышенный уровень: построить рисунок на координатной плоскости и записать его координаты.</a:t>
            </a:r>
          </a:p>
        </p:txBody>
      </p:sp>
    </p:spTree>
    <p:extLst>
      <p:ext uri="{BB962C8B-B14F-4D97-AF65-F5344CB8AC3E}">
        <p14:creationId xmlns:p14="http://schemas.microsoft.com/office/powerpoint/2010/main" val="666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840" y="215427"/>
            <a:ext cx="1177398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</a:rPr>
              <a:t>Телеграмма</a:t>
            </a:r>
          </a:p>
          <a:p>
            <a:pPr algn="ctr">
              <a:spcAft>
                <a:spcPts val="0"/>
              </a:spcAft>
            </a:pPr>
            <a:endParaRPr lang="ru-RU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just">
              <a:spcAft>
                <a:spcPts val="0"/>
              </a:spcAft>
            </a:pPr>
            <a:r>
              <a:rPr lang="ru-RU" sz="3200" b="1" dirty="0" smtClean="0"/>
              <a:t>       Кратко </a:t>
            </a:r>
            <a:r>
              <a:rPr lang="ru-RU" sz="3200" b="1" dirty="0"/>
              <a:t>записать самое важное, что запомнил или что понравилось на уроке и отправить другу</a:t>
            </a:r>
            <a:r>
              <a:rPr lang="ru-RU" sz="3200" b="1" dirty="0" smtClean="0"/>
              <a:t>.</a:t>
            </a:r>
          </a:p>
          <a:p>
            <a:endParaRPr lang="ru-RU" sz="3200" b="1" dirty="0"/>
          </a:p>
          <a:p>
            <a:endParaRPr lang="ru-RU" sz="32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3200" b="1" dirty="0" smtClean="0"/>
              <a:t>Критерии </a:t>
            </a:r>
            <a:r>
              <a:rPr lang="ru-RU" sz="3200" b="1" smtClean="0"/>
              <a:t>выставления </a:t>
            </a:r>
          </a:p>
          <a:p>
            <a:r>
              <a:rPr lang="ru-RU" sz="3200" b="1" smtClean="0"/>
              <a:t>оценки </a:t>
            </a:r>
            <a:r>
              <a:rPr lang="ru-RU" sz="3200" b="1" dirty="0" smtClean="0"/>
              <a:t>за урок: </a:t>
            </a:r>
            <a:endParaRPr lang="ru-RU" sz="3200" b="1" dirty="0"/>
          </a:p>
          <a:p>
            <a:r>
              <a:rPr lang="ru-RU" sz="3200" b="1" dirty="0"/>
              <a:t>1 - 4 балла – оценка «3»</a:t>
            </a:r>
          </a:p>
          <a:p>
            <a:r>
              <a:rPr lang="ru-RU" sz="3200" b="1" dirty="0"/>
              <a:t>5 - 6 баллов за урок – оценка «4»</a:t>
            </a:r>
          </a:p>
          <a:p>
            <a:r>
              <a:rPr lang="ru-RU" sz="3200" b="1" dirty="0"/>
              <a:t>7 и более баллов – оценка «5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  <p:pic>
        <p:nvPicPr>
          <p:cNvPr id="2050" name="Picture 2" descr="Файл:Телеграмма Минсвязи России 1993 бланк.jpg — Википедия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3613" y="2945720"/>
            <a:ext cx="4894216" cy="351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28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8343" y="0"/>
            <a:ext cx="1166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2">
                    <a:lumMod val="75000"/>
                  </a:schemeClr>
                </a:solidFill>
              </a:rPr>
              <a:t>Проверка домашнего задания</a:t>
            </a:r>
            <a:endParaRPr lang="ru-RU" sz="4000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342" y="1136529"/>
            <a:ext cx="115736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 Дайте определение компьютерной графике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Как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можно классифицировать КГ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Расскажите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 интерфейсе графических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редакторов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чего состоят растровые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изображения?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 Что такое растровая сетка, разрешение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 Из чего состоят векторные изображения?</a:t>
            </a:r>
          </a:p>
          <a:p>
            <a:pPr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графические примитивы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 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3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графика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 строятся 3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изображения?</a:t>
            </a:r>
          </a:p>
          <a:p>
            <a:pPr>
              <a:spcAft>
                <a:spcPts val="0"/>
              </a:spcAft>
            </a:pP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66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343" y="0"/>
            <a:ext cx="1166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2">
                    <a:lumMod val="75000"/>
                  </a:schemeClr>
                </a:solidFill>
              </a:rPr>
              <a:t>Проверка домашнего задания</a:t>
            </a:r>
            <a:endParaRPr lang="ru-RU" sz="4000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343" y="883649"/>
            <a:ext cx="117130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фрактальная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графика?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 строится фрактальное изображение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преимущества растровой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графики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 Назовите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преимущества векторной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графики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недостатки растровой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графики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недостатки векторной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графики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основные цветовые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 опишите цветовую схему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RGB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Какая цветовая схема используется при печати?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4137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509" y="131359"/>
            <a:ext cx="11582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09897" y="269858"/>
            <a:ext cx="107986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4000" b="1" i="1" dirty="0">
                <a:solidFill>
                  <a:schemeClr val="bg2">
                    <a:lumMod val="75000"/>
                  </a:schemeClr>
                </a:solidFill>
              </a:rPr>
              <a:t>Создайте следующее </a:t>
            </a:r>
            <a:r>
              <a:rPr lang="ru-RU" sz="4000" b="1" i="1" dirty="0" smtClean="0">
                <a:solidFill>
                  <a:schemeClr val="bg2">
                    <a:lumMod val="75000"/>
                  </a:schemeClr>
                </a:solidFill>
              </a:rPr>
              <a:t>изображение с помощью инструментов текстового процессора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80" y="2046514"/>
            <a:ext cx="3971109" cy="408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9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760" y="79294"/>
            <a:ext cx="11468731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</a:rPr>
              <a:t>Тема урока: </a:t>
            </a:r>
            <a:r>
              <a:rPr lang="ru-RU" sz="3200" b="1" dirty="0"/>
              <a:t>Создание векторных </a:t>
            </a:r>
            <a:r>
              <a:rPr lang="ru-RU" sz="3200" b="1" dirty="0" smtClean="0"/>
              <a:t>изображений</a:t>
            </a:r>
          </a:p>
          <a:p>
            <a:pPr algn="ctr"/>
            <a:endParaRPr lang="ru-RU" sz="36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Цели 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</a:rPr>
              <a:t>и </a:t>
            </a: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задачи урока:</a:t>
            </a:r>
            <a:endParaRPr lang="ru-RU" sz="36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ru-RU" dirty="0" smtClean="0"/>
          </a:p>
          <a:p>
            <a:r>
              <a:rPr lang="ru-RU" sz="3200" b="1" dirty="0" smtClean="0"/>
              <a:t>Что </a:t>
            </a:r>
            <a:r>
              <a:rPr lang="ru-RU" sz="3200" b="1" dirty="0"/>
              <a:t>я хочу узнать</a:t>
            </a:r>
            <a:r>
              <a:rPr lang="ru-RU" sz="3200" b="1" dirty="0" smtClean="0"/>
              <a:t>…?</a:t>
            </a:r>
          </a:p>
          <a:p>
            <a:endParaRPr lang="ru-RU" sz="3200" b="1" dirty="0"/>
          </a:p>
          <a:p>
            <a:r>
              <a:rPr lang="ru-RU" sz="3200" b="1" dirty="0"/>
              <a:t>Чему я хочу научиться</a:t>
            </a:r>
            <a:r>
              <a:rPr lang="ru-RU" sz="3200" b="1" dirty="0" smtClean="0"/>
              <a:t>…?</a:t>
            </a:r>
          </a:p>
          <a:p>
            <a:endParaRPr lang="ru-RU" sz="3200" b="1" dirty="0"/>
          </a:p>
          <a:p>
            <a:r>
              <a:rPr lang="ru-RU" sz="3200" b="1" dirty="0"/>
              <a:t>Что я буду развивать</a:t>
            </a:r>
            <a:r>
              <a:rPr lang="ru-RU" sz="3200" b="1" dirty="0" smtClean="0"/>
              <a:t>…?</a:t>
            </a:r>
          </a:p>
          <a:p>
            <a:endParaRPr lang="ru-RU" sz="3200" b="1" dirty="0"/>
          </a:p>
          <a:p>
            <a:r>
              <a:rPr lang="ru-RU" sz="3200" b="1" dirty="0"/>
              <a:t>Где мне это пригодится в жизни</a:t>
            </a:r>
            <a:r>
              <a:rPr lang="ru-RU" sz="3200" b="1" dirty="0" smtClean="0"/>
              <a:t>…?</a:t>
            </a:r>
          </a:p>
          <a:p>
            <a:endParaRPr lang="ru-RU" sz="3200" b="1" dirty="0"/>
          </a:p>
          <a:p>
            <a:r>
              <a:rPr lang="ru-RU" sz="3200" b="1" dirty="0"/>
              <a:t>На уроке мне нужно научиться…</a:t>
            </a:r>
          </a:p>
        </p:txBody>
      </p:sp>
    </p:spTree>
    <p:extLst>
      <p:ext uri="{BB962C8B-B14F-4D97-AF65-F5344CB8AC3E}">
        <p14:creationId xmlns:p14="http://schemas.microsoft.com/office/powerpoint/2010/main" val="412090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5303838" y="2708275"/>
            <a:ext cx="1511300" cy="144145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5735639" y="5157789"/>
            <a:ext cx="720725" cy="719137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>
            <a:off x="3359151" y="3141664"/>
            <a:ext cx="720725" cy="719137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19" name="Oval 7"/>
          <p:cNvSpPr>
            <a:spLocks noChangeArrowheads="1"/>
          </p:cNvSpPr>
          <p:nvPr/>
        </p:nvSpPr>
        <p:spPr bwMode="auto">
          <a:xfrm>
            <a:off x="5664201" y="1052514"/>
            <a:ext cx="720725" cy="719137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auto">
          <a:xfrm>
            <a:off x="8040689" y="3141664"/>
            <a:ext cx="720725" cy="719137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719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8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8885E-6 L 1.38889E-6 0.30418 " pathEditMode="relative" rAng="0" ptsTypes="AA">
                                      <p:cBhvr>
                                        <p:cTn id="49" dur="2000" spd="-100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.01064 L 1.38889E-6 -0.30396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4" dur="2000" spd="-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6" dur="2000" spd="-100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8" presetID="56" presetClass="path" presetSubtype="0" repeatCount="300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8885E-6 L 0.25191 0.3145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87" y="1573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9" presetClass="path" presetSubtype="0" repeatCount="300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023 L -0.25191 0.3150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4" y="1573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9" presetClass="path" presetSubtype="0" repeatCount="300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227E-8 L -0.25208 -0.3041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4" y="-152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9" presetClass="path" presetSubtype="0" repeatCount="300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1041 L 0.25208 -0.31459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-15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67" presetID="33" presetClass="path" presetSubtype="0" repeatCount="200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198  0.037 0.06529  0.055 0.07861  C 0.082 0.09993  0.108 0.10793  0.113 0.09727  C 0.117 0.08661  0.099 0.05996  0.072 0.03864  C 0.054 0.02532  0.021 0.01599  -0.008 0.01466  C -0.036 0.01599  -0.07 0.02532  -0.088 0.03864  C -0.115 0.05996  -0.133 0.08661  -0.128 0.09727  C -0.123 0.10793  -0.097 0.09993  -0.071 0.07861  C -0.053 0.06529  -0.03 0.03198  -0.016 0  C -0.001 -0.03331  0.009 -0.07728  0.009 -0.10526  C 0.009 -0.1479  0.002 -0.18121  -0.008 -0.18121  C -0.017 -0.18121  -0.025 -0.1479  -0.025 -0.10526  C -0.025 -0.07728  -0.014 -0.03331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3" presetClass="path" presetSubtype="0" repeatCount="200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198  0.037 0.06529  0.055 0.07861  C 0.082 0.09993  0.108 0.10793  0.113 0.09727  C 0.117 0.08661  0.099 0.05996  0.072 0.03864  C 0.054 0.02532  0.021 0.01599  -0.008 0.01466  C -0.036 0.01599  -0.07 0.02532  -0.088 0.03864  C -0.115 0.05996  -0.133 0.08661  -0.128 0.09727  C -0.123 0.10793  -0.097 0.09993  -0.071 0.07861  C -0.053 0.06529  -0.03 0.03198  -0.016 0  C -0.001 -0.03331  0.009 -0.07728  0.009 -0.10526  C 0.009 -0.1479  0.002 -0.18121  -0.008 -0.18121  C -0.017 -0.18121  -0.025 -0.1479  -0.025 -0.10526  C -0.025 -0.07728  -0.014 -0.03331  0 0  Z" pathEditMode="relative" rAng="0" ptsTypes="">
                                      <p:cBhvr>
                                        <p:cTn id="70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3" presetClass="path" presetSubtype="0" repeatCount="200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198  0.037 0.06529  0.055 0.07861  C 0.082 0.09993  0.108 0.10793  0.113 0.09727  C 0.117 0.08661  0.099 0.05996  0.072 0.03864  C 0.054 0.02532  0.021 0.01599  -0.008 0.01466  C -0.036 0.01599  -0.07 0.02532  -0.088 0.03864  C -0.115 0.05996  -0.133 0.08661  -0.128 0.09727  C -0.123 0.10793  -0.097 0.09993  -0.071 0.07861  C -0.053 0.06529  -0.03 0.03198  -0.016 0  C -0.001 -0.03331  0.009 -0.07728  0.009 -0.10526  C 0.009 -0.1479  0.002 -0.18121  -0.008 -0.18121  C -0.017 -0.18121  -0.025 -0.1479  -0.025 -0.10526  C -0.025 -0.07728  -0.014 -0.03331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3" presetClass="path" presetSubtype="0" repeatCount="200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198  0.037 0.06529  0.055 0.07861  C 0.082 0.09993  0.108 0.10793  0.113 0.09727  C 0.117 0.08661  0.099 0.05996  0.072 0.03864  C 0.054 0.02532  0.021 0.01599  -0.008 0.01466  C -0.036 0.01599  -0.07 0.02532  -0.088 0.03864  C -0.115 0.05996  -0.133 0.08661  -0.128 0.09727  C -0.123 0.10793  -0.097 0.09993  -0.071 0.07861  C -0.053 0.06529  -0.03 0.03198  -0.016 0  C -0.001 -0.03331  0.009 -0.07728  0.009 -0.10526  C 0.009 -0.1479  0.002 -0.18121  -0.008 -0.18121  C -0.017 -0.18121  -0.025 -0.1479  -0.025 -0.10526  C -0.025 -0.07728  -0.014 -0.03331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6" grpId="1" animBg="1"/>
      <p:bldP spid="13317" grpId="0" animBg="1"/>
      <p:bldP spid="13317" grpId="1" animBg="1"/>
      <p:bldP spid="13317" grpId="2" animBg="1"/>
      <p:bldP spid="13317" grpId="3" animBg="1"/>
      <p:bldP spid="13317" grpId="4" animBg="1"/>
      <p:bldP spid="13318" grpId="0" animBg="1"/>
      <p:bldP spid="13318" grpId="1" animBg="1"/>
      <p:bldP spid="13318" grpId="2" animBg="1"/>
      <p:bldP spid="13318" grpId="3" animBg="1"/>
      <p:bldP spid="13318" grpId="4" animBg="1"/>
      <p:bldP spid="13319" grpId="0" animBg="1"/>
      <p:bldP spid="13319" grpId="1" animBg="1"/>
      <p:bldP spid="13319" grpId="2" animBg="1"/>
      <p:bldP spid="13319" grpId="3" animBg="1"/>
      <p:bldP spid="13319" grpId="4" animBg="1"/>
      <p:bldP spid="13320" grpId="0" animBg="1"/>
      <p:bldP spid="13320" grpId="1" animBg="1"/>
      <p:bldP spid="13320" grpId="2" animBg="1"/>
      <p:bldP spid="13320" grpId="3" animBg="1"/>
      <p:bldP spid="13320" grpId="4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6" name="Picture 16" descr="Туч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6" y="260351"/>
            <a:ext cx="32734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20" descr="j04281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4" y="5013325"/>
            <a:ext cx="1381125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21" descr="j04281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4" y="4941888"/>
            <a:ext cx="1381125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23" descr="j04355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4288">
            <a:off x="5664200" y="4652963"/>
            <a:ext cx="11430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24" descr="j04355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4288">
            <a:off x="4943475" y="4868863"/>
            <a:ext cx="11430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25" descr="j04355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4288">
            <a:off x="6383338" y="4868863"/>
            <a:ext cx="11430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Picture 26" descr="j043688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9" y="5157789"/>
            <a:ext cx="13620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Picture 27" descr="j043688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1" y="5084764"/>
            <a:ext cx="13620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Picture 29" descr="butterfly_2002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3500438"/>
            <a:ext cx="122396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Picture 30" descr="butterfly_2004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284538"/>
            <a:ext cx="110490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2" name="Picture 32" descr="butterfly_005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4" y="3068638"/>
            <a:ext cx="10366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3" name="Picture 33" descr="butterfly_005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3284538"/>
            <a:ext cx="10366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4" name="AutoShape 34"/>
          <p:cNvSpPr>
            <a:spLocks noChangeArrowheads="1"/>
          </p:cNvSpPr>
          <p:nvPr/>
        </p:nvSpPr>
        <p:spPr bwMode="auto">
          <a:xfrm rot="510243">
            <a:off x="-3143250" y="823914"/>
            <a:ext cx="2590800" cy="1360487"/>
          </a:xfrm>
          <a:prstGeom prst="cloudCallout">
            <a:avLst>
              <a:gd name="adj1" fmla="val -109106"/>
              <a:gd name="adj2" fmla="val -21148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pic>
        <p:nvPicPr>
          <p:cNvPr id="10275" name="Picture 35" descr="65872241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1063" y="404814"/>
            <a:ext cx="3251200" cy="326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6" name="Picture 36" descr="bokor3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1" y="2781300"/>
            <a:ext cx="754063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147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69 -0.07176 L 0.3099 -0.09514 C 0.35903 -0.10047 0.43247 -0.10324 0.50903 -0.10324 C 0.59653 -0.10324 0.66632 -0.10047 0.71545 -0.09514 L 0.94983 -0.07176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98" y="-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96623E-6 L 0.67708 -0.0046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4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6" presetID="3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023 C -0.00017 0.04719 0.12865 0.08373 0.28611 0.08373 C 0.44844 0.08373 0.57812 0.04719 0.57812 -0.00023 C 0.57812 -0.04766 0.70729 -0.08397 0.87031 -0.08397 C 1.02726 -0.08397 1.15747 -0.04766 1.15747 -0.00023 " pathEditMode="relative" rAng="0" ptsTypes="fffff">
                                      <p:cBhvr>
                                        <p:cTn id="47" dur="30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3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59 0.02128 C 0.00226 0.01735 0.0448 -0.02406 0.15157 -0.02128 C 0.31389 -0.01735 0.37796 0.01203 0.52796 -0.01735 C 0.6224 -0.0347 0.73316 -0.07865 0.81493 -0.07726 C 0.99914 -0.07587 1.03698 -0.03076 1.03698 0.01064 C 1.04184 0.06917 0.80226 0.11844 0.51094 0.12399 C 0.2158 0.12792 -0.02795 0.06523 -0.00659 0.02128 Z " pathEditMode="relative" rAng="0" ptsTypes="fffffff">
                                      <p:cBhvr>
                                        <p:cTn id="56" dur="3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54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6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01874E-6 L 0.31337 0.28267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60" y="14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7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65325E-6 L -0.40955 0.27273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86" y="13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8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74 0.00509 C -0.21076 0.02685 -0.39826 0.04884 -0.43645 0.07523 C -0.4743 0.10162 -0.36232 0.14884 -0.25173 0.16365 C -0.14097 0.1787 0.17935 0.21041 0.22674 0.16458 C 0.27431 0.11898 0.10539 -0.09051 0.0323 -0.11111 C -0.04114 -0.13148 -0.20295 -0.01597 -0.2125 0.0412 C -0.22222 0.09861 -0.06024 0.19699 -0.02534 0.23264 C 0.00938 0.26828 0.00296 0.26111 -0.00312 0.25416 " pathEditMode="relative" rAng="0" ptsTypes="aaaaaaaA">
                                      <p:cBhvr>
                                        <p:cTn id="83" dur="5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6" y="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1805" y="65705"/>
            <a:ext cx="42578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</a:rPr>
              <a:t>Работа в парах</a:t>
            </a:r>
            <a:endParaRPr lang="ru-RU" sz="40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081" t="8333"/>
          <a:stretch/>
        </p:blipFill>
        <p:spPr bwMode="auto">
          <a:xfrm>
            <a:off x="255383" y="1891937"/>
            <a:ext cx="2879435" cy="2349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45" t="7336" r="3024" b="1310"/>
          <a:stretch/>
        </p:blipFill>
        <p:spPr bwMode="auto">
          <a:xfrm>
            <a:off x="3206691" y="1891936"/>
            <a:ext cx="2731406" cy="2349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42" t="7946"/>
          <a:stretch/>
        </p:blipFill>
        <p:spPr bwMode="auto">
          <a:xfrm>
            <a:off x="6010851" y="1891936"/>
            <a:ext cx="2880338" cy="2349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478" t="23" b="-2"/>
          <a:stretch/>
        </p:blipFill>
        <p:spPr bwMode="auto">
          <a:xfrm>
            <a:off x="8963056" y="1891936"/>
            <a:ext cx="2924143" cy="23491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Управляющая кнопка: далее 2">
            <a:hlinkClick r:id="rId6" action="ppaction://hlinkfile" highlightClick="1"/>
          </p:cNvPr>
          <p:cNvSpPr/>
          <p:nvPr/>
        </p:nvSpPr>
        <p:spPr>
          <a:xfrm>
            <a:off x="11146971" y="6139543"/>
            <a:ext cx="853440" cy="53122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75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866" y="0"/>
            <a:ext cx="4818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93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1915</TotalTime>
  <Words>308</Words>
  <Application>Microsoft Office PowerPoint</Application>
  <PresentationFormat>Широкоэкранный</PresentationFormat>
  <Paragraphs>67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140</cp:revision>
  <dcterms:created xsi:type="dcterms:W3CDTF">2023-10-28T05:24:17Z</dcterms:created>
  <dcterms:modified xsi:type="dcterms:W3CDTF">2026-01-06T11:35:01Z</dcterms:modified>
</cp:coreProperties>
</file>