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505C3-8173-4564-BA28-C43D19EA3057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3FF35-1F92-4B39-B75F-87A186F880D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07FAEC-D7F7-4B4C-AE8A-5DCA835D440C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E%D1%8D%D0%B7%D0%B8%D1%8F" TargetMode="External"/><Relationship Id="rId3" Type="http://schemas.openxmlformats.org/officeDocument/2006/relationships/hyperlink" Target="https://ru.wikipedia.org/wiki/%D0%90%D0%BD%D0%B3%D0%BB%D0%B8%D0%B9%D1%81%D0%BA%D0%B8%D0%B9_%D1%8F%D0%B7%D1%8B%D0%BA" TargetMode="External"/><Relationship Id="rId7" Type="http://schemas.openxmlformats.org/officeDocument/2006/relationships/hyperlink" Target="https://ru.wikipedia.org/wiki/%D0%AF%D0%BF%D0%BE%D0%BD%D0%B8%D1%8F" TargetMode="External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ru.wikipedia.org/wiki/XX_%D0%B2%D0%B5%D0%BA" TargetMode="External"/><Relationship Id="rId5" Type="http://schemas.openxmlformats.org/officeDocument/2006/relationships/hyperlink" Target="https://ru.wikipedia.org/wiki/%D0%A1%D0%A8%D0%90" TargetMode="External"/><Relationship Id="rId4" Type="http://schemas.openxmlformats.org/officeDocument/2006/relationships/hyperlink" Target="https://ru.wikipedia.org/wiki/%D0%A1%D1%82%D0%B8%D1%85%D0%BE%D1%82%D0%B2%D0%BE%D1%80%D0%B5%D0%BD%D0%B8%D0%B5" TargetMode="External"/><Relationship Id="rId9" Type="http://schemas.openxmlformats.org/officeDocument/2006/relationships/hyperlink" Target="https://ru.wikipedia.org/wiki/%D0%A0%D0%BE%D1%81%D1%81%D0%B8%D1%8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3"/>
          <p:cNvSpPr txBox="1">
            <a:spLocks noChangeArrowheads="1"/>
          </p:cNvSpPr>
          <p:nvPr/>
        </p:nvSpPr>
        <p:spPr bwMode="auto">
          <a:xfrm>
            <a:off x="928688" y="357188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0" y="214313"/>
            <a:ext cx="7143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latin typeface="Calibri" pitchFamily="34" charset="0"/>
              </a:rPr>
              <a:t>И.С.Тургенев роман «Отцы и дети»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43314"/>
            <a:ext cx="7992000" cy="100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Базаров – нигилист!?</a:t>
            </a:r>
          </a:p>
        </p:txBody>
      </p:sp>
      <p:pic>
        <p:nvPicPr>
          <p:cNvPr id="4101" name="Рисунок 8" descr="t03020i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0"/>
            <a:ext cx="32861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500063" y="1997075"/>
            <a:ext cx="82867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/>
              <a:t>Синкве́йн</a:t>
            </a:r>
            <a:r>
              <a:rPr lang="ru-RU" sz="2800"/>
              <a:t> (от </a:t>
            </a:r>
            <a:r>
              <a:rPr lang="ru-RU" sz="2800">
                <a:hlinkClick r:id="rId2" tooltip="Французский язык"/>
              </a:rPr>
              <a:t>фр.</a:t>
            </a:r>
            <a:r>
              <a:rPr lang="ru-RU" sz="2800"/>
              <a:t> </a:t>
            </a:r>
            <a:r>
              <a:rPr lang="ru-RU" sz="2800" i="1"/>
              <a:t>cinquains</a:t>
            </a:r>
            <a:r>
              <a:rPr lang="ru-RU" sz="2800"/>
              <a:t>, </a:t>
            </a:r>
            <a:r>
              <a:rPr lang="ru-RU" sz="2800">
                <a:hlinkClick r:id="rId3" tooltip="Английский язык"/>
              </a:rPr>
              <a:t>англ.</a:t>
            </a:r>
            <a:r>
              <a:rPr lang="ru-RU" sz="2800"/>
              <a:t> </a:t>
            </a:r>
            <a:r>
              <a:rPr lang="ru-RU" sz="2800" i="1"/>
              <a:t>cinquain</a:t>
            </a:r>
            <a:r>
              <a:rPr lang="ru-RU" sz="2800"/>
              <a:t>) — пятистрочная </a:t>
            </a:r>
            <a:r>
              <a:rPr lang="ru-RU" sz="2800">
                <a:hlinkClick r:id="rId4" tooltip="Стихотворение"/>
              </a:rPr>
              <a:t>стихотворная</a:t>
            </a:r>
            <a:r>
              <a:rPr lang="ru-RU" sz="2800"/>
              <a:t> форма, возникшая в </a:t>
            </a:r>
            <a:r>
              <a:rPr lang="ru-RU" sz="2800">
                <a:hlinkClick r:id="rId5" tooltip="США"/>
              </a:rPr>
              <a:t>США</a:t>
            </a:r>
            <a:r>
              <a:rPr lang="ru-RU" sz="2800"/>
              <a:t> в начале </a:t>
            </a:r>
            <a:r>
              <a:rPr lang="ru-RU" sz="2800">
                <a:hlinkClick r:id="rId6" tooltip="XX век"/>
              </a:rPr>
              <a:t>XX века</a:t>
            </a:r>
            <a:r>
              <a:rPr lang="ru-RU" sz="2800"/>
              <a:t> под влиянием </a:t>
            </a:r>
            <a:r>
              <a:rPr lang="ru-RU" sz="2800">
                <a:hlinkClick r:id="rId7" tooltip="Япония"/>
              </a:rPr>
              <a:t>японской</a:t>
            </a:r>
            <a:r>
              <a:rPr lang="ru-RU" sz="2800"/>
              <a:t> </a:t>
            </a:r>
            <a:r>
              <a:rPr lang="ru-RU" sz="2800">
                <a:hlinkClick r:id="rId8" tooltip="Поэзия"/>
              </a:rPr>
              <a:t>поэзии</a:t>
            </a:r>
            <a:r>
              <a:rPr lang="ru-RU" sz="2800"/>
              <a:t>. В дальнейшем стала использоваться (в последнее время, с 1997 года, и в </a:t>
            </a:r>
            <a:r>
              <a:rPr lang="ru-RU" sz="2800">
                <a:hlinkClick r:id="rId9" tooltip="Россия"/>
              </a:rPr>
              <a:t>России</a:t>
            </a:r>
            <a:r>
              <a:rPr lang="ru-RU" sz="2800"/>
              <a:t>) в дидактических целях, как эффективный метод развития образной речи, который позволяет быстро получить результат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accent2"/>
                </a:solidFill>
              </a:rPr>
              <a:t>Синквейн (пять строк)</a:t>
            </a:r>
            <a:endParaRPr lang="ru-RU" smtClean="0"/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00063" y="1785938"/>
            <a:ext cx="8215312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b="1">
                <a:latin typeface="Calibri" pitchFamily="34" charset="0"/>
              </a:rPr>
              <a:t>1 строка – слово (сущ.) Понятие, о котором идёт речь.</a:t>
            </a:r>
          </a:p>
          <a:p>
            <a:pPr>
              <a:lnSpc>
                <a:spcPct val="90000"/>
              </a:lnSpc>
            </a:pPr>
            <a:r>
              <a:rPr lang="ru-RU" sz="2800" b="1">
                <a:latin typeface="Calibri" pitchFamily="34" charset="0"/>
              </a:rPr>
              <a:t>2 строка – два определения к этому слову (прил., прич.).</a:t>
            </a:r>
          </a:p>
          <a:p>
            <a:pPr>
              <a:lnSpc>
                <a:spcPct val="90000"/>
              </a:lnSpc>
            </a:pPr>
            <a:r>
              <a:rPr lang="ru-RU" sz="2800" b="1">
                <a:latin typeface="Calibri" pitchFamily="34" charset="0"/>
              </a:rPr>
              <a:t>3 строка – три глагола</a:t>
            </a:r>
          </a:p>
          <a:p>
            <a:pPr>
              <a:lnSpc>
                <a:spcPct val="90000"/>
              </a:lnSpc>
            </a:pPr>
            <a:r>
              <a:rPr lang="ru-RU" sz="2800" b="1">
                <a:latin typeface="Calibri" pitchFamily="34" charset="0"/>
              </a:rPr>
              <a:t>4 строка – ключевая фраза</a:t>
            </a:r>
          </a:p>
          <a:p>
            <a:pPr>
              <a:lnSpc>
                <a:spcPct val="90000"/>
              </a:lnSpc>
            </a:pPr>
            <a:r>
              <a:rPr lang="ru-RU" sz="2800" b="1">
                <a:latin typeface="Calibri" pitchFamily="34" charset="0"/>
              </a:rPr>
              <a:t>5 строка – одно слово – вывод.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928688" y="357188"/>
            <a:ext cx="7643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643314"/>
            <a:ext cx="7992000" cy="100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accent5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cap="all" dirty="0">
                <a:ln w="9000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Базаров – нигилист!?</a:t>
            </a:r>
          </a:p>
        </p:txBody>
      </p:sp>
      <p:pic>
        <p:nvPicPr>
          <p:cNvPr id="14340" name="Рисунок 8" descr="t03020i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0"/>
            <a:ext cx="32861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88"/>
            <a:ext cx="8229600" cy="6429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Нигилизм – это…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625" y="1143000"/>
            <a:ext cx="8358188" cy="5862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latin typeface="+mn-lt"/>
              </a:rPr>
              <a:t>(от лат, </a:t>
            </a:r>
            <a:r>
              <a:rPr lang="en-US" sz="2400" b="1" dirty="0" err="1">
                <a:solidFill>
                  <a:srgbClr val="CC3300"/>
                </a:solidFill>
                <a:latin typeface="+mn-lt"/>
              </a:rPr>
              <a:t>nihil</a:t>
            </a:r>
            <a:r>
              <a:rPr lang="en-US" sz="2400" b="1" dirty="0">
                <a:latin typeface="+mn-lt"/>
              </a:rPr>
              <a:t> </a:t>
            </a:r>
            <a:r>
              <a:rPr lang="ru-RU" sz="2400" b="1" dirty="0">
                <a:latin typeface="+mn-lt"/>
              </a:rPr>
              <a:t>– «</a:t>
            </a:r>
            <a:r>
              <a:rPr lang="ru-RU" sz="2400" b="1" dirty="0">
                <a:solidFill>
                  <a:srgbClr val="CC3300"/>
                </a:solidFill>
                <a:latin typeface="+mn-lt"/>
              </a:rPr>
              <a:t>ничто</a:t>
            </a:r>
            <a:r>
              <a:rPr lang="ru-RU" sz="2400" b="1" dirty="0">
                <a:latin typeface="+mn-lt"/>
              </a:rPr>
              <a:t>») отрицание общепринятых ценностей: идеалов, моральных норм, культуры, форм </a:t>
            </a:r>
            <a:r>
              <a:rPr lang="ru-RU" sz="2400" b="1" dirty="0" err="1">
                <a:latin typeface="+mn-lt"/>
              </a:rPr>
              <a:t>общественой</a:t>
            </a:r>
            <a:r>
              <a:rPr lang="ru-RU" sz="2400" b="1" dirty="0">
                <a:latin typeface="+mn-lt"/>
              </a:rPr>
              <a:t> жизни.</a:t>
            </a:r>
            <a:r>
              <a:rPr lang="ru-RU" sz="2400" dirty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(Большой энциклопедический словарь)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i="1" dirty="0">
                <a:latin typeface="+mn-lt"/>
              </a:rPr>
              <a:t>-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«безобразное и безнравственное учение, отвергающее все, чего нельзя ощупать».</a:t>
            </a:r>
            <a:r>
              <a:rPr lang="ru-RU" sz="2400" b="1" i="1" dirty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(Толковый словарь В.Даля)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i="1" dirty="0">
                <a:latin typeface="+mn-lt"/>
              </a:rPr>
              <a:t>- </a:t>
            </a:r>
            <a:r>
              <a:rPr lang="ru-RU" sz="2400" b="1" i="1" dirty="0">
                <a:latin typeface="+mn-lt"/>
              </a:rPr>
              <a:t>«голое отрицание всего, логически неоправданный скептицизм» </a:t>
            </a:r>
            <a:r>
              <a:rPr lang="ru-RU" sz="2400" i="1" dirty="0">
                <a:latin typeface="+mn-lt"/>
              </a:rPr>
              <a:t>(Толковый словарь русского языка)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latin typeface="+mn-lt"/>
              </a:rPr>
              <a:t>- «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философия скептицизма, которая возникла в России в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XIX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веке в начале правления Александра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II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 Ранее этот термин применялся к некоторым ересям в Средние века. В русской литературе термин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нигилизм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был впервые использован Н. Надеждиным в статье в «Вестнике Европы».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(М. Катков)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buFontTx/>
              <a:buChar char="-"/>
              <a:defRPr/>
            </a:pPr>
            <a:endParaRPr lang="ru-RU" i="1" dirty="0">
              <a:latin typeface="+mn-lt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857625" y="1571625"/>
            <a:ext cx="142875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143250" y="2786063"/>
            <a:ext cx="3286125" cy="158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3" idx="1"/>
          </p:cNvCxnSpPr>
          <p:nvPr/>
        </p:nvCxnSpPr>
        <p:spPr>
          <a:xfrm rot="10800000" flipH="1">
            <a:off x="428625" y="4071938"/>
            <a:ext cx="1928813" cy="317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43000" y="4643438"/>
            <a:ext cx="3214688" cy="158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7" name="Rectangle 1"/>
          <p:cNvSpPr>
            <a:spLocks noChangeArrowheads="1"/>
          </p:cNvSpPr>
          <p:nvPr/>
        </p:nvSpPr>
        <p:spPr bwMode="auto">
          <a:xfrm>
            <a:off x="714375" y="1500188"/>
            <a:ext cx="77152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latin typeface="Calibri" pitchFamily="34" charset="0"/>
                <a:ea typeface="Times New Roman" pitchFamily="18" charset="0"/>
                <a:cs typeface="Aharoni" pitchFamily="2" charset="-79"/>
              </a:rPr>
              <a:t>Природные явления: буря, ветер, метель, ураган,- все эти природные явления разрушают и уничтожают, так и  Базаров в своей теории говорит о том, что необходимо все разрушить, а строить будут другие.</a:t>
            </a:r>
            <a:endParaRPr lang="ru-RU" sz="3600" b="1">
              <a:ea typeface="Times New Roman" pitchFamily="18" charset="0"/>
              <a:cs typeface="Aharoni" pitchFamily="2" charset="-79"/>
            </a:endParaRPr>
          </a:p>
          <a:p>
            <a:pPr algn="ctr" eaLnBrk="0" hangingPunct="0"/>
            <a:r>
              <a:rPr lang="ru-RU" sz="3600" b="1">
                <a:latin typeface="Calibri" pitchFamily="34" charset="0"/>
                <a:ea typeface="Times New Roman" pitchFamily="18" charset="0"/>
                <a:cs typeface="Aharoni" pitchFamily="2" charset="-79"/>
              </a:rPr>
              <a:t>Звуки: скрежет, скрип, гром.</a:t>
            </a:r>
            <a:endParaRPr lang="ru-RU" sz="3600" b="1">
              <a:ea typeface="Times New Roman" pitchFamily="18" charset="0"/>
              <a:cs typeface="Aharoni" pitchFamily="2" charset="-79"/>
            </a:endParaRPr>
          </a:p>
          <a:p>
            <a:pPr algn="ctr" eaLnBrk="0" hangingPunct="0"/>
            <a:r>
              <a:rPr lang="ru-RU" sz="3600" b="1">
                <a:ea typeface="Times New Roman" pitchFamily="18" charset="0"/>
                <a:cs typeface="Aharoni" pitchFamily="2" charset="-79"/>
              </a:rPr>
              <a:t>Цвет: черный, серый, вишневый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ассоциации</a:t>
            </a:r>
            <a:endParaRPr lang="ru-RU" dirty="0"/>
          </a:p>
        </p:txBody>
      </p:sp>
      <p:sp>
        <p:nvSpPr>
          <p:cNvPr id="1029" name="TextBox 2"/>
          <p:cNvSpPr txBox="1">
            <a:spLocks noChangeArrowheads="1"/>
          </p:cNvSpPr>
          <p:nvPr/>
        </p:nvSpPr>
        <p:spPr bwMode="auto">
          <a:xfrm>
            <a:off x="642938" y="928688"/>
            <a:ext cx="8143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latin typeface="Calibri" pitchFamily="34" charset="0"/>
              </a:rPr>
              <a:t>C</a:t>
            </a:r>
            <a:r>
              <a:rPr lang="ru-RU" sz="2000" b="1">
                <a:latin typeface="Calibri" pitchFamily="34" charset="0"/>
              </a:rPr>
              <a:t>вязь между отдельными представлениями, при котором одно представление вызывает другое.</a:t>
            </a:r>
          </a:p>
        </p:txBody>
      </p:sp>
      <p:sp>
        <p:nvSpPr>
          <p:cNvPr id="1030" name="TextBox 3"/>
          <p:cNvSpPr txBox="1">
            <a:spLocks noChangeArrowheads="1"/>
          </p:cNvSpPr>
          <p:nvPr/>
        </p:nvSpPr>
        <p:spPr bwMode="auto">
          <a:xfrm>
            <a:off x="714375" y="1643063"/>
            <a:ext cx="29289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latin typeface="Calibri" pitchFamily="34" charset="0"/>
              </a:rPr>
              <a:t>нигилизм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5000625" y="1428750"/>
          <a:ext cx="3162300" cy="4602163"/>
        </p:xfrm>
        <a:graphic>
          <a:graphicData uri="http://schemas.openxmlformats.org/presentationml/2006/ole">
            <p:oleObj spid="_x0000_s1026" r:id="rId4" imgW="1295238" imgH="1886213" progId="PBrush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428750" y="2571750"/>
          <a:ext cx="2828925" cy="4071938"/>
        </p:xfrm>
        <a:graphic>
          <a:graphicData uri="http://schemas.openxmlformats.org/presentationml/2006/ole">
            <p:oleObj spid="_x0000_s1027" r:id="rId5" imgW="1085714" imgH="1638529" progId="PBrush">
              <p:embed/>
            </p:oleObj>
          </a:graphicData>
        </a:graphic>
      </p:graphicFrame>
      <p:sp>
        <p:nvSpPr>
          <p:cNvPr id="1031" name="TextBox 6"/>
          <p:cNvSpPr txBox="1">
            <a:spLocks noChangeArrowheads="1"/>
          </p:cNvSpPr>
          <p:nvPr/>
        </p:nvSpPr>
        <p:spPr bwMode="auto">
          <a:xfrm>
            <a:off x="4643438" y="6143625"/>
            <a:ext cx="4286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Calibri" pitchFamily="34" charset="0"/>
              </a:rPr>
              <a:t>Евгений Базаров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3" descr="http://risovach.ru/upload/2014/03/generator/kamen_45300075_orig_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https://foto.turistika.cz/foto/36729/71963/full_d9cfdf_salb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3201988"/>
            <a:ext cx="5489575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https://c.pxhere.com/photos/97/00/seagull_flying_bird_in_flight_herring_gull_sky_nature_gull-631554.jpg!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0"/>
            <a:ext cx="357187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Взгляды Базарова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4500563" y="1143000"/>
            <a:ext cx="15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8688" y="1357313"/>
            <a:ext cx="7643812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/>
              <a:t>«Всякий человек сам себя воспитывать должен»</a:t>
            </a:r>
            <a:br>
              <a:rPr lang="ru-RU" sz="2400" dirty="0"/>
            </a:br>
            <a:r>
              <a:rPr lang="ru-RU" sz="2400" dirty="0"/>
              <a:t>«Природа не храм, а мастерская, и человек в ней работник…»</a:t>
            </a:r>
            <a:br>
              <a:rPr lang="ru-RU" sz="2400" dirty="0"/>
            </a:br>
            <a:r>
              <a:rPr lang="ru-RU" sz="2400" dirty="0"/>
              <a:t>«Русский человек только тем и хорош, что сам о себе прескверного мнения.»</a:t>
            </a:r>
            <a:br>
              <a:rPr lang="ru-RU" sz="2400" dirty="0"/>
            </a:br>
            <a:r>
              <a:rPr lang="ru-RU" sz="2400" dirty="0"/>
              <a:t>«2*2=4, а остальное пустяки…»</a:t>
            </a:r>
            <a:br>
              <a:rPr lang="ru-RU" sz="2400" dirty="0"/>
            </a:br>
            <a:r>
              <a:rPr lang="ru-RU" sz="2400" dirty="0"/>
              <a:t>«В теперешнее время полезнее всего отрицание…»</a:t>
            </a:r>
            <a:br>
              <a:rPr lang="ru-RU" sz="2400" dirty="0"/>
            </a:br>
            <a:r>
              <a:rPr lang="ru-RU" sz="2400" dirty="0"/>
              <a:t>«Необходимо все сломать и разрушить, а строить будут другие…»</a:t>
            </a:r>
            <a:br>
              <a:rPr lang="ru-RU" sz="2400" dirty="0"/>
            </a:br>
            <a:r>
              <a:rPr lang="ru-RU" sz="2400" dirty="0"/>
              <a:t>Об аристократии: «вот вы уважаете себя и сидите сложа руки, вы бы не уважали себя и делали тоже самое», «аристократизм, либерализм – русскому человеку даром не нужны…»</a:t>
            </a:r>
            <a:br>
              <a:rPr lang="ru-RU" sz="2400" dirty="0"/>
            </a:br>
            <a:r>
              <a:rPr lang="ru-RU" sz="2400" dirty="0"/>
              <a:t>«Рафаэль гроша медного не стоит, любой химик в двадцать раз лучше поэта»</a:t>
            </a:r>
            <a:endParaRPr lang="ru-RU" sz="2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Взгляды Базарова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 flipH="1" flipV="1">
            <a:off x="4500563" y="1143000"/>
            <a:ext cx="1588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8688" y="1357313"/>
            <a:ext cx="7643812" cy="212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+</a:t>
            </a:r>
            <a:r>
              <a:rPr lang="ru-RU" sz="3200" dirty="0">
                <a:latin typeface="+mn-lt"/>
              </a:rPr>
              <a:t>   - Согласен с точкой зрения Базарова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>
                <a:latin typeface="+mn-lt"/>
              </a:rPr>
              <a:t>-     - Не согласен с мнением героя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>
                <a:latin typeface="+mn-lt"/>
              </a:rPr>
              <a:t>!   - восхищаюсь мыслями  Базарова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3200" dirty="0">
                <a:latin typeface="+mn-lt"/>
              </a:rPr>
              <a:t>?  - не понимаю  взглядов героя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Нигилизм Базарова.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143125" y="1071563"/>
            <a:ext cx="2428875" cy="428625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1071563"/>
            <a:ext cx="2286000" cy="500062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71563" y="1714500"/>
            <a:ext cx="2214562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  +        «за»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</a:rPr>
              <a:t>Положительные стороны мировоззрения героя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14938" y="1857375"/>
            <a:ext cx="3214687" cy="1138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+mn-lt"/>
              </a:rPr>
              <a:t>        --     «против»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</a:rPr>
              <a:t>Отрицательные стороны мировоззрения героя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500063" y="571500"/>
            <a:ext cx="3357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alibri" pitchFamily="34" charset="0"/>
              </a:rPr>
              <a:t>Х</a:t>
            </a:r>
            <a:r>
              <a:rPr lang="en-US" sz="3600" b="1">
                <a:latin typeface="Calibri" pitchFamily="34" charset="0"/>
              </a:rPr>
              <a:t>I</a:t>
            </a:r>
            <a:r>
              <a:rPr lang="ru-RU" sz="3600" b="1">
                <a:latin typeface="Calibri" pitchFamily="34" charset="0"/>
              </a:rPr>
              <a:t>Х век   60-е гг</a:t>
            </a:r>
            <a:r>
              <a:rPr lang="ru-RU">
                <a:latin typeface="Calibri" pitchFamily="34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14875" y="357188"/>
            <a:ext cx="3929063" cy="73818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</a:rPr>
              <a:t>    Кто они новые люди?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2857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Смена вековых устоев России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642938" y="2928938"/>
            <a:ext cx="2857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Стремление к образованию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4286250" y="2857500"/>
            <a:ext cx="48577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Каким должен быть образованный человек?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1749426" y="1320800"/>
            <a:ext cx="500062" cy="1587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1268" idx="2"/>
            <a:endCxn id="11269" idx="0"/>
          </p:cNvCxnSpPr>
          <p:nvPr/>
        </p:nvCxnSpPr>
        <p:spPr>
          <a:xfrm rot="5400000">
            <a:off x="1772444" y="2629694"/>
            <a:ext cx="596900" cy="158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714750" y="714375"/>
            <a:ext cx="1000125" cy="214313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4" name="TextBox 13"/>
          <p:cNvSpPr txBox="1">
            <a:spLocks noChangeArrowheads="1"/>
          </p:cNvSpPr>
          <p:nvPr/>
        </p:nvSpPr>
        <p:spPr bwMode="auto">
          <a:xfrm>
            <a:off x="4500563" y="1428750"/>
            <a:ext cx="4143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       </a:t>
            </a:r>
            <a:r>
              <a:rPr lang="ru-RU" sz="2800">
                <a:solidFill>
                  <a:srgbClr val="C00000"/>
                </a:solidFill>
                <a:latin typeface="Calibri" pitchFamily="34" charset="0"/>
              </a:rPr>
              <a:t>разночинцы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>
            <a:off x="5465763" y="1320800"/>
            <a:ext cx="357188" cy="1587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6180138" y="1963738"/>
            <a:ext cx="1785937" cy="1587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714625" y="3286125"/>
            <a:ext cx="1500188" cy="1588"/>
          </a:xfrm>
          <a:prstGeom prst="straightConnector1">
            <a:avLst/>
          </a:prstGeom>
          <a:ln w="28575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8" name="TextBox 22"/>
          <p:cNvSpPr txBox="1">
            <a:spLocks noChangeArrowheads="1"/>
          </p:cNvSpPr>
          <p:nvPr/>
        </p:nvSpPr>
        <p:spPr bwMode="auto">
          <a:xfrm>
            <a:off x="1357313" y="4357688"/>
            <a:ext cx="6715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           </a:t>
            </a:r>
            <a:r>
              <a:rPr lang="ru-RU" sz="3600" b="1">
                <a:latin typeface="Calibri" pitchFamily="34" charset="0"/>
              </a:rPr>
              <a:t>Базаров – нигилист.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0</TotalTime>
  <Words>316</Words>
  <PresentationFormat>Экран (4:3)</PresentationFormat>
  <Paragraphs>42</Paragraphs>
  <Slides>12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Метро</vt:lpstr>
      <vt:lpstr>Рисунок Paintbrush</vt:lpstr>
      <vt:lpstr>Слайд 1</vt:lpstr>
      <vt:lpstr>Нигилизм – это…</vt:lpstr>
      <vt:lpstr>Слайд 3</vt:lpstr>
      <vt:lpstr>ассоциации</vt:lpstr>
      <vt:lpstr>Слайд 5</vt:lpstr>
      <vt:lpstr>Взгляды Базарова</vt:lpstr>
      <vt:lpstr>Взгляды Базарова</vt:lpstr>
      <vt:lpstr>Нигилизм Базарова.</vt:lpstr>
      <vt:lpstr>Слайд 9</vt:lpstr>
      <vt:lpstr>Слайд 10</vt:lpstr>
      <vt:lpstr>Синквейн (пять строк)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2020-03-24T10:57:44Z</dcterms:created>
  <dcterms:modified xsi:type="dcterms:W3CDTF">2020-03-24T10:59:37Z</dcterms:modified>
</cp:coreProperties>
</file>