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CCCCFF"/>
    <a:srgbClr val="663300"/>
    <a:srgbClr val="CC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5" autoAdjust="0"/>
    <p:restoredTop sz="94709" autoAdjust="0"/>
  </p:normalViewPr>
  <p:slideViewPr>
    <p:cSldViewPr>
      <p:cViewPr>
        <p:scale>
          <a:sx n="60" d="100"/>
          <a:sy n="60" d="100"/>
        </p:scale>
        <p:origin x="-1758" y="-6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9FDA0C-1308-4D31-B5F1-2D31EA6EE606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3397E3-08FA-4897-98A5-68FAA717FE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648455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397E3-08FA-4897-98A5-68FAA717FECA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B106E36-FD25-4E2D-B0AA-010F637433A0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300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82;&#1086;&#1087;&#1080;&#1103;%20&#1053;&#1072;&#1076;&#1103;\6.%20&#1042;&#1086;&#1089;&#1087;&#1080;&#1090;&#1072;&#1090;&#1077;&#1083;&#1100;&#1085;&#1072;&#1103;%20&#1088;&#1072;&#1073;&#1086;&#1090;&#1072;\&#1057;&#1074;&#1086;&#1103;%20&#1080;&#1075;&#1088;&#1072;%20(&#1045;&#1083;&#1077;&#1094;%20&#1074;%20&#1075;&#1086;&#1076;&#1099;%20&#1042;&#1054;&#1074;)%20-12.2020\&#1057;&#1074;&#1086;&#1103;%20&#1080;&#1075;&#1088;&#1072;.mp3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18" Type="http://schemas.openxmlformats.org/officeDocument/2006/relationships/slide" Target="slide19.xml"/><Relationship Id="rId26" Type="http://schemas.openxmlformats.org/officeDocument/2006/relationships/slide" Target="slide27.xml"/><Relationship Id="rId3" Type="http://schemas.openxmlformats.org/officeDocument/2006/relationships/slide" Target="slide4.xml"/><Relationship Id="rId21" Type="http://schemas.openxmlformats.org/officeDocument/2006/relationships/slide" Target="slide22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17" Type="http://schemas.openxmlformats.org/officeDocument/2006/relationships/slide" Target="slide18.xml"/><Relationship Id="rId25" Type="http://schemas.openxmlformats.org/officeDocument/2006/relationships/slide" Target="slide26.xml"/><Relationship Id="rId2" Type="http://schemas.openxmlformats.org/officeDocument/2006/relationships/slide" Target="slide3.xml"/><Relationship Id="rId16" Type="http://schemas.openxmlformats.org/officeDocument/2006/relationships/slide" Target="slide17.xml"/><Relationship Id="rId20" Type="http://schemas.openxmlformats.org/officeDocument/2006/relationships/slide" Target="slide21.xml"/><Relationship Id="rId29" Type="http://schemas.openxmlformats.org/officeDocument/2006/relationships/slide" Target="slide3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24" Type="http://schemas.openxmlformats.org/officeDocument/2006/relationships/slide" Target="slide25.xml"/><Relationship Id="rId32" Type="http://schemas.openxmlformats.org/officeDocument/2006/relationships/image" Target="../media/image3.png"/><Relationship Id="rId5" Type="http://schemas.openxmlformats.org/officeDocument/2006/relationships/slide" Target="slide6.xml"/><Relationship Id="rId15" Type="http://schemas.openxmlformats.org/officeDocument/2006/relationships/slide" Target="slide16.xml"/><Relationship Id="rId23" Type="http://schemas.openxmlformats.org/officeDocument/2006/relationships/slide" Target="slide24.xml"/><Relationship Id="rId28" Type="http://schemas.openxmlformats.org/officeDocument/2006/relationships/slide" Target="slide29.xml"/><Relationship Id="rId10" Type="http://schemas.openxmlformats.org/officeDocument/2006/relationships/slide" Target="slide11.xml"/><Relationship Id="rId19" Type="http://schemas.openxmlformats.org/officeDocument/2006/relationships/slide" Target="slide20.xml"/><Relationship Id="rId31" Type="http://schemas.openxmlformats.org/officeDocument/2006/relationships/slide" Target="slide32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5.xml"/><Relationship Id="rId22" Type="http://schemas.openxmlformats.org/officeDocument/2006/relationships/slide" Target="slide23.xml"/><Relationship Id="rId27" Type="http://schemas.openxmlformats.org/officeDocument/2006/relationships/slide" Target="slide28.xml"/><Relationship Id="rId30" Type="http://schemas.openxmlformats.org/officeDocument/2006/relationships/slide" Target="slide3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Прямоугольник 6"/>
          <p:cNvSpPr/>
          <p:nvPr/>
        </p:nvSpPr>
        <p:spPr>
          <a:xfrm>
            <a:off x="0" y="0"/>
            <a:ext cx="9144000" cy="59492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г. Елец – 2020 г. 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4324594" y="3429000"/>
            <a:ext cx="4819406" cy="206885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r>
              <a:rPr lang="ru-RU" sz="2000" dirty="0" smtClean="0">
                <a:solidFill>
                  <a:srgbClr val="002060"/>
                </a:solidFill>
              </a:rPr>
              <a:t>Автор:</a:t>
            </a:r>
          </a:p>
          <a:p>
            <a:pPr lvl="0">
              <a:lnSpc>
                <a:spcPct val="120000"/>
              </a:lnSpc>
              <a:buClr>
                <a:schemeClr val="accent2"/>
              </a:buClr>
              <a:buSzPct val="60000"/>
              <a:defRPr/>
            </a:pPr>
            <a:r>
              <a:rPr lang="ru-RU" sz="2000" b="1" i="1" dirty="0" smtClean="0">
                <a:solidFill>
                  <a:srgbClr val="C00000"/>
                </a:solidFill>
              </a:rPr>
              <a:t>Богачева Надежда Викторовна</a:t>
            </a:r>
            <a:r>
              <a:rPr lang="ru-RU" sz="2000" dirty="0" smtClean="0">
                <a:solidFill>
                  <a:srgbClr val="002060"/>
                </a:solidFill>
              </a:rPr>
              <a:t>, </a:t>
            </a:r>
          </a:p>
          <a:p>
            <a:pPr lvl="0">
              <a:lnSpc>
                <a:spcPct val="120000"/>
              </a:lnSpc>
              <a:buClr>
                <a:schemeClr val="accent2"/>
              </a:buClr>
              <a:buSzPct val="60000"/>
              <a:defRPr/>
            </a:pPr>
            <a:r>
              <a:rPr lang="ru-RU" sz="2000" dirty="0" smtClean="0">
                <a:solidFill>
                  <a:srgbClr val="002060"/>
                </a:solidFill>
              </a:rPr>
              <a:t>заведующая методическим отделом</a:t>
            </a:r>
          </a:p>
          <a:p>
            <a:pPr>
              <a:lnSpc>
                <a:spcPct val="120000"/>
              </a:lnSpc>
              <a:buClr>
                <a:schemeClr val="accent2"/>
              </a:buClr>
              <a:buSzPct val="60000"/>
            </a:pPr>
            <a:r>
              <a:rPr lang="ru-RU" sz="2000" dirty="0" smtClean="0">
                <a:solidFill>
                  <a:srgbClr val="002060"/>
                </a:solidFill>
              </a:rPr>
              <a:t>МАОУ ДО «Детский парк им. Б.Г. </a:t>
            </a:r>
            <a:r>
              <a:rPr lang="ru-RU" sz="2000" dirty="0" err="1" smtClean="0">
                <a:solidFill>
                  <a:srgbClr val="002060"/>
                </a:solidFill>
              </a:rPr>
              <a:t>Лесюка</a:t>
            </a:r>
            <a:r>
              <a:rPr lang="ru-RU" sz="2000" dirty="0" smtClean="0">
                <a:solidFill>
                  <a:srgbClr val="002060"/>
                </a:solidFill>
              </a:rPr>
              <a:t>»</a:t>
            </a:r>
            <a:endParaRPr lang="ru-RU" sz="800" dirty="0" smtClean="0">
              <a:solidFill>
                <a:srgbClr val="002060"/>
              </a:solidFill>
            </a:endParaRPr>
          </a:p>
          <a:p>
            <a:pPr algn="r">
              <a:lnSpc>
                <a:spcPct val="120000"/>
              </a:lnSpc>
              <a:buClr>
                <a:schemeClr val="accent2"/>
              </a:buClr>
              <a:buSzPct val="60000"/>
            </a:pPr>
            <a:endParaRPr lang="en-US" sz="400" dirty="0" smtClean="0">
              <a:solidFill>
                <a:srgbClr val="002060"/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3995936" y="764704"/>
            <a:ext cx="4932040" cy="2664296"/>
          </a:xfrm>
          <a:prstGeom prst="rect">
            <a:avLst/>
          </a:prstGeom>
        </p:spPr>
        <p:txBody>
          <a:bodyPr vert="horz" anchor="b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900" b="1" i="0" u="none" strike="noStrike" kern="1200" cap="all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  <a:t>СВОЯ игра</a:t>
            </a:r>
            <a:r>
              <a:rPr kumimoji="0" lang="en-US" sz="44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  <a:t/>
            </a:r>
            <a:br>
              <a:rPr kumimoji="0" lang="en-US" sz="44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</a:br>
            <a:r>
              <a:rPr kumimoji="0" lang="ru-RU" sz="3900" b="1" i="1" u="none" strike="noStrike" kern="1200" cap="all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  <a:t>«Елец в годы Великой отечественной войны»</a:t>
            </a:r>
            <a:endParaRPr kumimoji="0" lang="ru-RU" sz="39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Georgia" panose="02040502050405020303" pitchFamily="18" charset="0"/>
              <a:ea typeface="+mj-ea"/>
              <a:cs typeface="+mj-cs"/>
            </a:endParaRPr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5616" y="260648"/>
            <a:ext cx="2448272" cy="299344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8" name="Picture 8" descr="hh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706" y="2954966"/>
            <a:ext cx="3713034" cy="2726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Своя игр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460432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9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772816"/>
            <a:ext cx="8031318" cy="1728192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>
              <a:buNone/>
            </a:pPr>
            <a:r>
              <a:rPr lang="ru-RU" sz="23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</a:p>
          <a:p>
            <a:pPr marL="0" indent="0" algn="ctr">
              <a:buNone/>
              <a:tabLst>
                <a:tab pos="174625" algn="l"/>
              </a:tabLst>
              <a:defRPr/>
            </a:pPr>
            <a:r>
              <a:rPr lang="ru-RU" dirty="0" smtClean="0">
                <a:solidFill>
                  <a:srgbClr val="000066"/>
                </a:solidFill>
                <a:latin typeface="Georgia" pitchFamily="18" charset="0"/>
              </a:rPr>
              <a:t>Какой памятник был открыт 7 мая 2010 года в городе Ельце на Красной площади? </a:t>
            </a: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572008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07704" y="285728"/>
            <a:ext cx="5807568" cy="642942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dirty="0">
                <a:solidFill>
                  <a:srgbClr val="002060"/>
                </a:solidFill>
                <a:latin typeface="Georgia" panose="02040502050405020303" pitchFamily="18" charset="0"/>
              </a:rPr>
              <a:t>Раздел</a:t>
            </a:r>
            <a:r>
              <a:rPr lang="ru-RU" sz="2800" dirty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«Памятники войны»</a:t>
            </a:r>
            <a:endParaRPr lang="ru-RU" sz="28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627784" y="3861048"/>
            <a:ext cx="6031624" cy="1857388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pPr lvl="0">
              <a:buClr>
                <a:schemeClr val="accent2"/>
              </a:buClr>
              <a:buSzPct val="60000"/>
              <a:defRPr/>
            </a:pPr>
            <a:endParaRPr lang="ru-RU" sz="2400" b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0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Памятник-стела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0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«Город воинской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0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 славы»</a:t>
            </a:r>
          </a:p>
          <a:p>
            <a:pPr lvl="0">
              <a:buClr>
                <a:schemeClr val="accent2"/>
              </a:buClr>
              <a:buSzPct val="60000"/>
              <a:defRPr/>
            </a:pPr>
            <a:endParaRPr lang="ru-RU" sz="24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0"/>
            <a:ext cx="1096584" cy="134076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5" name="Picture 3" descr="C:\Users\Admin\Desktop\1-650x3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3933056"/>
            <a:ext cx="3119388" cy="1679671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772816"/>
            <a:ext cx="8031318" cy="2016224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3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</a:p>
          <a:p>
            <a:pPr algn="ctr">
              <a:buNone/>
            </a:pPr>
            <a:r>
              <a:rPr lang="ru-RU" sz="36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Один из скверов города Ельца носит имя юной </a:t>
            </a:r>
            <a:r>
              <a:rPr lang="ru-RU" sz="3600" dirty="0" err="1" smtClean="0">
                <a:solidFill>
                  <a:srgbClr val="002060"/>
                </a:solidFill>
                <a:latin typeface="Georgia" panose="02040502050405020303" pitchFamily="18" charset="0"/>
              </a:rPr>
              <a:t>ельчанки</a:t>
            </a:r>
            <a:r>
              <a:rPr lang="ru-RU" sz="36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-пулеметчицы, которая, совершив подвиг, была посмертно награждена орденом </a:t>
            </a:r>
            <a:r>
              <a:rPr lang="ru-RU" sz="3600" dirty="0">
                <a:solidFill>
                  <a:srgbClr val="002060"/>
                </a:solidFill>
                <a:latin typeface="Georgia" panose="02040502050405020303" pitchFamily="18" charset="0"/>
              </a:rPr>
              <a:t>Красного </a:t>
            </a:r>
            <a:r>
              <a:rPr lang="ru-RU" sz="36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Знамени. В </a:t>
            </a:r>
            <a:r>
              <a:rPr lang="ru-RU" sz="3600" dirty="0">
                <a:solidFill>
                  <a:srgbClr val="002060"/>
                </a:solidFill>
                <a:latin typeface="Georgia" panose="02040502050405020303" pitchFamily="18" charset="0"/>
              </a:rPr>
              <a:t>1965 </a:t>
            </a:r>
            <a:r>
              <a:rPr lang="ru-RU" sz="36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году в этом сквере в честь отважной девушки был  установлен бюст </a:t>
            </a:r>
            <a:r>
              <a:rPr lang="ru-RU" sz="3600" dirty="0">
                <a:solidFill>
                  <a:srgbClr val="002060"/>
                </a:solidFill>
                <a:latin typeface="Georgia" panose="02040502050405020303" pitchFamily="18" charset="0"/>
              </a:rPr>
              <a:t>из гипса, который в 1974 году был заменен на бронзовый памятник. </a:t>
            </a:r>
            <a:r>
              <a:rPr lang="ru-RU" sz="36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Кому посвящен этот памятник?</a:t>
            </a:r>
            <a:endParaRPr lang="ru-RU" sz="3600" b="1" i="1" dirty="0" smtClean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572008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79712" y="285728"/>
            <a:ext cx="5735560" cy="642942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dirty="0">
                <a:solidFill>
                  <a:srgbClr val="002060"/>
                </a:solidFill>
                <a:latin typeface="Georgia" panose="02040502050405020303" pitchFamily="18" charset="0"/>
              </a:rPr>
              <a:t>Раздел</a:t>
            </a:r>
            <a:r>
              <a:rPr lang="ru-RU" sz="2800" dirty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«Памятники войны»</a:t>
            </a:r>
            <a:endParaRPr lang="ru-RU" sz="28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643174" y="3933056"/>
            <a:ext cx="5959616" cy="1853398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pPr marL="320040" lvl="0" indent="-320040">
              <a:buClr>
                <a:schemeClr val="accent2"/>
              </a:buClr>
              <a:buSzPct val="60000"/>
              <a:defRPr/>
            </a:pPr>
            <a:endParaRPr lang="ru-RU" sz="2500" b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marL="320040" lvl="0" indent="-320040">
              <a:buClr>
                <a:schemeClr val="accent2"/>
              </a:buClr>
              <a:buSzPct val="60000"/>
              <a:defRPr/>
            </a:pPr>
            <a:r>
              <a:rPr lang="ru-RU" sz="25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памятник </a:t>
            </a:r>
          </a:p>
          <a:p>
            <a:pPr marL="320040" lvl="0" indent="-320040">
              <a:buClr>
                <a:schemeClr val="accent2"/>
              </a:buClr>
              <a:buSzPct val="60000"/>
              <a:defRPr/>
            </a:pPr>
            <a:r>
              <a:rPr lang="ru-RU" sz="25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Ане </a:t>
            </a:r>
            <a:r>
              <a:rPr lang="ru-RU" sz="2500" b="1" dirty="0" err="1">
                <a:solidFill>
                  <a:srgbClr val="FF0000"/>
                </a:solidFill>
                <a:latin typeface="Georgia" panose="02040502050405020303" pitchFamily="18" charset="0"/>
              </a:rPr>
              <a:t>Гайтеровой</a:t>
            </a:r>
            <a:endParaRPr lang="ru-RU" sz="2500" b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0"/>
            <a:ext cx="1096584" cy="134076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2050" name="Picture 2" descr="F:\Своя игра (Елец в годвы ВОв) -12.2020\картинки\2_34c38197fbc9416c3c652fe0da928f4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016895"/>
            <a:ext cx="2465326" cy="1644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1560" y="1772816"/>
            <a:ext cx="8031318" cy="2088232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27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</a:p>
          <a:p>
            <a:pPr algn="ctr">
              <a:buNone/>
            </a:pPr>
            <a:r>
              <a:rPr lang="ru-RU" sz="32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На площади Победы города Ельца расположен мемориальный </a:t>
            </a:r>
            <a:r>
              <a:rPr lang="ru-RU" sz="3200" dirty="0">
                <a:solidFill>
                  <a:srgbClr val="002060"/>
                </a:solidFill>
                <a:latin typeface="Georgia" panose="02040502050405020303" pitchFamily="18" charset="0"/>
              </a:rPr>
              <a:t>комплекс </a:t>
            </a:r>
            <a:r>
              <a:rPr lang="ru-RU" sz="3200" dirty="0" err="1">
                <a:solidFill>
                  <a:srgbClr val="002060"/>
                </a:solidFill>
                <a:latin typeface="Georgia" panose="02040502050405020303" pitchFamily="18" charset="0"/>
              </a:rPr>
              <a:t>ельчанам</a:t>
            </a:r>
            <a:r>
              <a:rPr lang="ru-RU" sz="3200" dirty="0">
                <a:solidFill>
                  <a:srgbClr val="002060"/>
                </a:solidFill>
                <a:latin typeface="Georgia" panose="02040502050405020303" pitchFamily="18" charset="0"/>
              </a:rPr>
              <a:t>-участникам Великой Отечественной войны 1941-1945 </a:t>
            </a:r>
            <a:r>
              <a:rPr lang="ru-RU" sz="32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гг., который включает </a:t>
            </a:r>
            <a:r>
              <a:rPr lang="ru-RU" sz="3200" dirty="0">
                <a:solidFill>
                  <a:srgbClr val="002060"/>
                </a:solidFill>
                <a:latin typeface="Georgia" panose="02040502050405020303" pitchFamily="18" charset="0"/>
              </a:rPr>
              <a:t>в себя обелиск, аллею героев и памятный знак «Мы из Ельца</a:t>
            </a:r>
            <a:r>
              <a:rPr lang="ru-RU" sz="32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». В каком году был установлен обелиск и в честь какой даты? </a:t>
            </a:r>
            <a:endParaRPr lang="ru-RU" sz="3000" b="1" i="1" dirty="0" smtClean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572008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63688" y="285728"/>
            <a:ext cx="5951584" cy="642942"/>
          </a:xfrm>
          <a:prstGeom prst="rect">
            <a:avLst/>
          </a:prstGeom>
        </p:spPr>
        <p:txBody>
          <a:bodyPr vert="horz" anchor="ctr">
            <a:normAutofit fontScale="60000" lnSpcReduction="20000"/>
          </a:bodyPr>
          <a:lstStyle/>
          <a:p>
            <a:pPr algn="ctr">
              <a:spcBef>
                <a:spcPct val="0"/>
              </a:spcBef>
              <a:defRPr/>
            </a:pPr>
            <a:endParaRPr lang="ru-RU" sz="2800" dirty="0" smtClean="0">
              <a:solidFill>
                <a:srgbClr val="002060"/>
              </a:solidFill>
              <a:latin typeface="Georgia" panose="02040502050405020303" pitchFamily="18" charset="0"/>
            </a:endParaRPr>
          </a:p>
          <a:p>
            <a:pPr algn="ctr">
              <a:spcBef>
                <a:spcPct val="0"/>
              </a:spcBef>
              <a:defRPr/>
            </a:pPr>
            <a:r>
              <a:rPr lang="ru-RU" sz="37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Раздел</a:t>
            </a:r>
            <a:r>
              <a:rPr lang="ru-RU" sz="3700" dirty="0" smtClean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sz="37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</a:t>
            </a:r>
            <a:r>
              <a:rPr lang="ru-RU" sz="40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Памятники войны</a:t>
            </a:r>
            <a:r>
              <a:rPr lang="ru-RU" sz="37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7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987328" y="4077072"/>
            <a:ext cx="5656142" cy="1778470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pPr>
              <a:buNone/>
            </a:pPr>
            <a:endParaRPr lang="ru-RU" sz="2000" b="1" i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>
              <a:buNone/>
            </a:pPr>
            <a:r>
              <a:rPr lang="ru-RU" sz="20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8 мая 1985 года,</a:t>
            </a:r>
          </a:p>
          <a:p>
            <a:pPr>
              <a:buNone/>
            </a:pPr>
            <a:r>
              <a:rPr lang="ru-RU" sz="2000" b="1" i="1" dirty="0">
                <a:solidFill>
                  <a:srgbClr val="FF0000"/>
                </a:solidFill>
                <a:latin typeface="Georgia" panose="02040502050405020303" pitchFamily="18" charset="0"/>
              </a:rPr>
              <a:t>в</a:t>
            </a:r>
            <a:r>
              <a:rPr lang="ru-RU" sz="20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честь 40-летия</a:t>
            </a:r>
          </a:p>
          <a:p>
            <a:pPr>
              <a:buNone/>
            </a:pPr>
            <a:r>
              <a:rPr lang="ru-RU" sz="20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Победы </a:t>
            </a:r>
            <a:endParaRPr lang="ru-RU" sz="20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4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0"/>
            <a:ext cx="1096584" cy="134076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6146" name="Picture 2" descr="F:\Своя игра (Елец в годвы ВОв) -12.2020\картинки\Ploschad_Pobedy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7" y="4152476"/>
            <a:ext cx="2385655" cy="1589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928802"/>
            <a:ext cx="8031318" cy="1572206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30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</a:p>
          <a:p>
            <a:pPr marL="0" indent="0" algn="ctr">
              <a:buNone/>
              <a:tabLst>
                <a:tab pos="174625" algn="l"/>
              </a:tabLst>
            </a:pPr>
            <a:r>
              <a:rPr lang="ru-RU" sz="36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К </a:t>
            </a:r>
            <a:r>
              <a:rPr lang="ru-RU" sz="3600" dirty="0">
                <a:solidFill>
                  <a:srgbClr val="002060"/>
                </a:solidFill>
                <a:latin typeface="Georgia" panose="02040502050405020303" pitchFamily="18" charset="0"/>
              </a:rPr>
              <a:t>55-летию Великой </a:t>
            </a:r>
            <a:r>
              <a:rPr lang="ru-RU" sz="36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Победы </a:t>
            </a:r>
            <a:r>
              <a:rPr lang="ru-RU" sz="3600" dirty="0">
                <a:solidFill>
                  <a:srgbClr val="002060"/>
                </a:solidFill>
                <a:latin typeface="Georgia" panose="02040502050405020303" pitchFamily="18" charset="0"/>
              </a:rPr>
              <a:t>в 2000 году </a:t>
            </a:r>
            <a:r>
              <a:rPr lang="ru-RU" sz="36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на площади Победы в Ельце </a:t>
            </a:r>
            <a:r>
              <a:rPr lang="ru-RU" sz="3600" dirty="0">
                <a:solidFill>
                  <a:srgbClr val="002060"/>
                </a:solidFill>
                <a:latin typeface="Georgia" panose="02040502050405020303" pitchFamily="18" charset="0"/>
              </a:rPr>
              <a:t>была </a:t>
            </a:r>
            <a:r>
              <a:rPr lang="ru-RU" sz="36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открыта </a:t>
            </a:r>
            <a:r>
              <a:rPr lang="ru-RU" sz="3600" dirty="0">
                <a:solidFill>
                  <a:srgbClr val="002060"/>
                </a:solidFill>
                <a:latin typeface="Georgia" panose="02040502050405020303" pitchFamily="18" charset="0"/>
              </a:rPr>
              <a:t>Аллея </a:t>
            </a:r>
            <a:r>
              <a:rPr lang="ru-RU" sz="36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героев. Что представляет из себя </a:t>
            </a:r>
            <a:r>
              <a:rPr lang="ru-RU" sz="3600" u="sng" dirty="0" smtClean="0">
                <a:solidFill>
                  <a:srgbClr val="002060"/>
                </a:solidFill>
                <a:latin typeface="Georgia" panose="02040502050405020303" pitchFamily="18" charset="0"/>
              </a:rPr>
              <a:t>Аллея Героев</a:t>
            </a:r>
            <a:r>
              <a:rPr lang="ru-RU" sz="36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?</a:t>
            </a:r>
            <a:endParaRPr lang="ru-RU" sz="3600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572008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07704" y="285728"/>
            <a:ext cx="5807568" cy="642942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dirty="0">
                <a:solidFill>
                  <a:srgbClr val="002060"/>
                </a:solidFill>
                <a:latin typeface="Georgia" panose="02040502050405020303" pitchFamily="18" charset="0"/>
              </a:rPr>
              <a:t>Раздел</a:t>
            </a:r>
            <a:r>
              <a:rPr lang="ru-RU" sz="2800" dirty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«Памятники войны»</a:t>
            </a:r>
            <a:endParaRPr lang="ru-RU" sz="28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627784" y="3861048"/>
            <a:ext cx="6000792" cy="1944216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pPr lvl="0">
              <a:buClr>
                <a:schemeClr val="accent2"/>
              </a:buClr>
              <a:buSzPct val="60000"/>
              <a:defRPr/>
            </a:pPr>
            <a:endParaRPr lang="ru-RU" sz="800" b="1" dirty="0" smtClean="0">
              <a:solidFill>
                <a:srgbClr val="C00000"/>
              </a:solidFill>
            </a:endParaRPr>
          </a:p>
          <a:p>
            <a:pPr lvl="0">
              <a:buClr>
                <a:schemeClr val="accent2"/>
              </a:buClr>
              <a:buSzPct val="60000"/>
              <a:defRPr/>
            </a:pPr>
            <a:endParaRPr lang="ru-RU" sz="800" b="1" dirty="0" smtClean="0">
              <a:solidFill>
                <a:srgbClr val="C00000"/>
              </a:solidFill>
            </a:endParaRPr>
          </a:p>
          <a:p>
            <a:endParaRPr lang="ru-RU" sz="2000" b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r>
              <a:rPr lang="ru-RU" sz="20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Барельефы </a:t>
            </a:r>
            <a:r>
              <a:rPr lang="ru-RU" sz="2000" b="1" dirty="0" err="1">
                <a:solidFill>
                  <a:srgbClr val="FF0000"/>
                </a:solidFill>
                <a:latin typeface="Georgia" panose="02040502050405020303" pitchFamily="18" charset="0"/>
              </a:rPr>
              <a:t>ельчан-участников</a:t>
            </a:r>
            <a:r>
              <a:rPr lang="ru-RU" sz="2000" b="1" dirty="0">
                <a:solidFill>
                  <a:srgbClr val="FF0000"/>
                </a:solidFill>
                <a:latin typeface="Georgia" panose="02040502050405020303" pitchFamily="18" charset="0"/>
              </a:rPr>
              <a:t> Великой Отечественной войны, удостоенных звания Героя Советского Союза и полных кавалеров орденов Славы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5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0"/>
            <a:ext cx="1096584" cy="134076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3074" name="Picture 2" descr="F:\Своя игра (Елец в годвы ВОв) -12.2020\картинки\3_949c9dcd723ce9ac154a83861270b2b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252752"/>
            <a:ext cx="3179403" cy="2120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1560" y="1772816"/>
            <a:ext cx="8031318" cy="1860238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1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</a:p>
          <a:p>
            <a:pPr algn="ctr">
              <a:buNone/>
            </a:pPr>
            <a:r>
              <a:rPr lang="ru-RU" sz="25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В каком году в Ельце на площади Революции у братской могилы заполыхал вечный огонь, который был зажжен от факела, привезенного с Вечного огня у могилы Неизвестного солдата в Москве?</a:t>
            </a: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572008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835696" y="285728"/>
            <a:ext cx="5879576" cy="642942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dirty="0">
                <a:solidFill>
                  <a:srgbClr val="002060"/>
                </a:solidFill>
                <a:latin typeface="Georgia" panose="02040502050405020303" pitchFamily="18" charset="0"/>
              </a:rPr>
              <a:t>Раздел</a:t>
            </a:r>
            <a:r>
              <a:rPr lang="ru-RU" sz="2800" dirty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«Памятники войны»</a:t>
            </a:r>
            <a:endParaRPr lang="ru-RU" sz="28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672602" y="3861048"/>
            <a:ext cx="5959616" cy="2016224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pPr lvl="0">
              <a:buClr>
                <a:srgbClr val="000099"/>
              </a:buClr>
              <a:buSzPct val="60000"/>
              <a:defRPr/>
            </a:pPr>
            <a:endParaRPr lang="ru-RU" sz="2500" b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lvl="0">
              <a:buClr>
                <a:srgbClr val="000099"/>
              </a:buClr>
              <a:buSzPct val="60000"/>
              <a:defRPr/>
            </a:pPr>
            <a:r>
              <a:rPr lang="ru-RU" sz="25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 1967 году</a:t>
            </a:r>
          </a:p>
          <a:p>
            <a:pPr lvl="0">
              <a:buClr>
                <a:srgbClr val="000099"/>
              </a:buClr>
              <a:buSzPct val="60000"/>
              <a:defRPr/>
            </a:pPr>
            <a:r>
              <a:rPr lang="ru-RU" sz="25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21 октября</a:t>
            </a:r>
            <a:endParaRPr lang="ru-RU" sz="25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6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0"/>
            <a:ext cx="1096584" cy="134076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4340" name="Picture 4" descr="F:\Своя игра (Елец в годвы ВОв) -12.2020\картинки\b43731fea3a39a6b9a5272e54fb0b3cc5c835e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933056"/>
            <a:ext cx="2407005" cy="1805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928802"/>
            <a:ext cx="8031318" cy="1643074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sz="21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32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Назовите известного композитора, нашего земляка, написавшего музыку к кинофильму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32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«В 6 часов вечера после войны».</a:t>
            </a:r>
            <a:endParaRPr lang="ru-RU" dirty="0">
              <a:solidFill>
                <a:srgbClr val="000099"/>
              </a:solidFill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572008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95736" y="285728"/>
            <a:ext cx="5519536" cy="642942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700" dirty="0">
                <a:solidFill>
                  <a:srgbClr val="002060"/>
                </a:solidFill>
                <a:latin typeface="Georgia" panose="02040502050405020303" pitchFamily="18" charset="0"/>
              </a:rPr>
              <a:t>Раздел</a:t>
            </a:r>
            <a:r>
              <a:rPr lang="ru-RU" sz="2700" dirty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sz="27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«А муза не молчала»</a:t>
            </a:r>
            <a:endParaRPr lang="ru-RU" sz="27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643174" y="3929066"/>
            <a:ext cx="5959616" cy="1857388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pPr marL="320040" lvl="0" indent="-320040"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endParaRPr lang="ru-RU" sz="2400" b="1" dirty="0" smtClean="0">
              <a:solidFill>
                <a:srgbClr val="C00000"/>
              </a:solidFill>
            </a:endParaRPr>
          </a:p>
          <a:p>
            <a:pPr lvl="0">
              <a:buClr>
                <a:srgbClr val="000099"/>
              </a:buClr>
              <a:buSzPct val="60000"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Тихон </a:t>
            </a:r>
          </a:p>
          <a:p>
            <a:pPr lvl="0">
              <a:buClr>
                <a:srgbClr val="000099"/>
              </a:buClr>
              <a:buSzPct val="60000"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Николаевич </a:t>
            </a:r>
          </a:p>
          <a:p>
            <a:pPr lvl="0">
              <a:buClr>
                <a:srgbClr val="000099"/>
              </a:buClr>
              <a:buSzPct val="60000"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Хренников</a:t>
            </a:r>
            <a:endParaRPr lang="ru-RU" sz="24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0"/>
            <a:ext cx="1096584" cy="134076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2060848"/>
            <a:ext cx="3041427" cy="36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928802"/>
            <a:ext cx="8031318" cy="2220278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sz="2100" b="1" i="1" dirty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</a:p>
          <a:p>
            <a:pPr algn="ctr">
              <a:buNone/>
            </a:pPr>
            <a:r>
              <a:rPr lang="ru-RU" sz="2400" dirty="0">
                <a:solidFill>
                  <a:srgbClr val="002060"/>
                </a:solidFill>
                <a:latin typeface="Georgia" panose="02040502050405020303" pitchFamily="18" charset="0"/>
              </a:rPr>
              <a:t>Почетный гражданин города Ельца, член –корреспондент Академии Художеств СССР, мастер советской графики, автор знаменитых </a:t>
            </a:r>
            <a:r>
              <a:rPr lang="ru-RU" sz="24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иллюстраций, </a:t>
            </a:r>
            <a:r>
              <a:rPr lang="ru-RU" sz="2400" dirty="0">
                <a:solidFill>
                  <a:srgbClr val="002060"/>
                </a:solidFill>
                <a:latin typeface="Georgia" panose="02040502050405020303" pitchFamily="18" charset="0"/>
              </a:rPr>
              <a:t>фронтовых  </a:t>
            </a:r>
            <a:r>
              <a:rPr lang="ru-RU" sz="24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плакатов и листовок. </a:t>
            </a:r>
            <a:r>
              <a:rPr lang="ru-RU" sz="2400" dirty="0">
                <a:solidFill>
                  <a:srgbClr val="002060"/>
                </a:solidFill>
                <a:latin typeface="Georgia" panose="02040502050405020303" pitchFamily="18" charset="0"/>
              </a:rPr>
              <a:t>Ведущие темы творчества: детство, </a:t>
            </a:r>
            <a:r>
              <a:rPr lang="ru-RU" sz="2400" dirty="0" err="1">
                <a:solidFill>
                  <a:srgbClr val="002060"/>
                </a:solidFill>
                <a:latin typeface="Georgia" panose="02040502050405020303" pitchFamily="18" charset="0"/>
              </a:rPr>
              <a:t>ВОв</a:t>
            </a:r>
            <a:r>
              <a:rPr lang="ru-RU" sz="2400" dirty="0">
                <a:solidFill>
                  <a:srgbClr val="002060"/>
                </a:solidFill>
                <a:latin typeface="Georgia" panose="02040502050405020303" pitchFamily="18" charset="0"/>
              </a:rPr>
              <a:t>, </a:t>
            </a:r>
            <a:r>
              <a:rPr lang="ru-RU" sz="2400" dirty="0" err="1">
                <a:solidFill>
                  <a:srgbClr val="002060"/>
                </a:solidFill>
                <a:latin typeface="Georgia" panose="02040502050405020303" pitchFamily="18" charset="0"/>
              </a:rPr>
              <a:t>Нюрбергский</a:t>
            </a:r>
            <a:r>
              <a:rPr lang="ru-RU" sz="2400" dirty="0">
                <a:solidFill>
                  <a:srgbClr val="002060"/>
                </a:solidFill>
                <a:latin typeface="Georgia" panose="02040502050405020303" pitchFamily="18" charset="0"/>
              </a:rPr>
              <a:t> процесс. Назовите </a:t>
            </a:r>
            <a:r>
              <a:rPr lang="ru-RU" sz="24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этого </a:t>
            </a:r>
            <a:r>
              <a:rPr lang="ru-RU" sz="2400" dirty="0">
                <a:solidFill>
                  <a:srgbClr val="002060"/>
                </a:solidFill>
                <a:latin typeface="Georgia" panose="02040502050405020303" pitchFamily="18" charset="0"/>
              </a:rPr>
              <a:t>талантливого художника, который провел свои  детские и юношеские годы в Ельце?</a:t>
            </a:r>
            <a:r>
              <a:rPr lang="ru-RU" sz="2400" dirty="0">
                <a:solidFill>
                  <a:srgbClr val="000099"/>
                </a:solidFill>
              </a:rPr>
              <a:t> </a:t>
            </a: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572008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339752" y="285728"/>
            <a:ext cx="5375520" cy="642942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dirty="0">
                <a:solidFill>
                  <a:srgbClr val="002060"/>
                </a:solidFill>
                <a:latin typeface="Georgia" panose="02040502050405020303" pitchFamily="18" charset="0"/>
              </a:rPr>
              <a:t>Раздел</a:t>
            </a:r>
            <a:r>
              <a:rPr lang="ru-RU" sz="2800" dirty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«А муза не молчала»</a:t>
            </a:r>
            <a:endParaRPr lang="ru-RU" sz="28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714612" y="4440828"/>
            <a:ext cx="5959616" cy="1345626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 fontScale="92500" lnSpcReduction="20000"/>
          </a:bodyPr>
          <a:lstStyle/>
          <a:p>
            <a:endParaRPr lang="ru-RU" sz="2400" b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lvl="0">
              <a:buClr>
                <a:srgbClr val="000099"/>
              </a:buClr>
              <a:buSzPct val="60000"/>
              <a:defRPr/>
            </a:pPr>
            <a:r>
              <a:rPr lang="ru-RU" sz="2800" b="1" dirty="0">
                <a:solidFill>
                  <a:srgbClr val="FF0000"/>
                </a:solidFill>
                <a:latin typeface="Georgia" panose="02040502050405020303" pitchFamily="18" charset="0"/>
              </a:rPr>
              <a:t>Николай </a:t>
            </a:r>
          </a:p>
          <a:p>
            <a:pPr lvl="0">
              <a:buClr>
                <a:srgbClr val="000099"/>
              </a:buClr>
              <a:buSzPct val="60000"/>
              <a:defRPr/>
            </a:pPr>
            <a:r>
              <a:rPr lang="ru-RU" sz="2800" b="1" dirty="0">
                <a:solidFill>
                  <a:srgbClr val="FF0000"/>
                </a:solidFill>
                <a:latin typeface="Georgia" panose="02040502050405020303" pitchFamily="18" charset="0"/>
              </a:rPr>
              <a:t>Николаевич </a:t>
            </a:r>
          </a:p>
          <a:p>
            <a:pPr lvl="0">
              <a:buClr>
                <a:srgbClr val="000099"/>
              </a:buClr>
              <a:buSzPct val="60000"/>
              <a:defRPr/>
            </a:pPr>
            <a:r>
              <a:rPr lang="ru-RU" sz="2800" b="1" dirty="0">
                <a:solidFill>
                  <a:srgbClr val="FF0000"/>
                </a:solidFill>
                <a:latin typeface="Georgia" panose="02040502050405020303" pitchFamily="18" charset="0"/>
              </a:rPr>
              <a:t>Жуков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0"/>
            <a:ext cx="1096584" cy="134076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4" name="Picture 2" descr="C:\Users\Admin\Desktop\130116_lipetsk_zhukov_vrez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2125353"/>
            <a:ext cx="2353661" cy="3530491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1560" y="1844824"/>
            <a:ext cx="8031318" cy="2004254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100" b="1" i="1" dirty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</a:p>
          <a:p>
            <a:pPr marL="0" indent="0" defTabSz="236538"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002060"/>
                </a:solidFill>
                <a:latin typeface="Georgia" pitchFamily="18" charset="0"/>
              </a:rPr>
              <a:t>Назовите автора картины </a:t>
            </a:r>
          </a:p>
          <a:p>
            <a:pPr marL="0" indent="0" defTabSz="236538"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002060"/>
                </a:solidFill>
                <a:latin typeface="Georgia" pitchFamily="18" charset="0"/>
              </a:rPr>
              <a:t>«Освобождение Ельца», </a:t>
            </a:r>
          </a:p>
          <a:p>
            <a:pPr marL="0" indent="0" defTabSz="236538"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002060"/>
                </a:solidFill>
                <a:latin typeface="Georgia" pitchFamily="18" charset="0"/>
              </a:rPr>
              <a:t>которая хранится в городском </a:t>
            </a:r>
          </a:p>
          <a:p>
            <a:pPr marL="0" indent="0" defTabSz="236538"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002060"/>
                </a:solidFill>
                <a:latin typeface="Georgia" pitchFamily="18" charset="0"/>
              </a:rPr>
              <a:t>краеведческом музее</a:t>
            </a:r>
            <a:r>
              <a:rPr lang="ru-RU" sz="2600" dirty="0" smtClean="0">
                <a:solidFill>
                  <a:srgbClr val="002060"/>
                </a:solidFill>
                <a:latin typeface="Georgia" pitchFamily="18" charset="0"/>
              </a:rPr>
              <a:t>?</a:t>
            </a:r>
            <a:endParaRPr lang="ru-RU" sz="2600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572008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63688" y="285728"/>
            <a:ext cx="5951584" cy="642942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dirty="0">
                <a:solidFill>
                  <a:srgbClr val="002060"/>
                </a:solidFill>
                <a:latin typeface="Georgia" panose="02040502050405020303" pitchFamily="18" charset="0"/>
              </a:rPr>
              <a:t>Раздел</a:t>
            </a:r>
            <a:r>
              <a:rPr lang="ru-RU" sz="2800" dirty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«А муза не молчала»</a:t>
            </a:r>
            <a:endParaRPr lang="ru-RU" sz="28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684350" y="4005064"/>
            <a:ext cx="5959616" cy="1781390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endParaRPr lang="ru-RU" sz="2400" b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r>
              <a:rPr lang="ru-RU" sz="2400" b="1" i="1" dirty="0" smtClean="0">
                <a:solidFill>
                  <a:srgbClr val="FF0000"/>
                </a:solidFill>
                <a:latin typeface="Georgia" pitchFamily="18" charset="0"/>
              </a:rPr>
              <a:t>Харрис </a:t>
            </a:r>
            <a:r>
              <a:rPr lang="ru-RU" sz="2400" b="1" i="1" dirty="0" err="1" smtClean="0">
                <a:solidFill>
                  <a:srgbClr val="FF0000"/>
                </a:solidFill>
                <a:latin typeface="Georgia" pitchFamily="18" charset="0"/>
              </a:rPr>
              <a:t>Якупов</a:t>
            </a:r>
            <a:endParaRPr lang="ru-RU" sz="3200" b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0"/>
            <a:ext cx="1096584" cy="134076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4" name="Picture 5" descr="Освобождение Ельц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2060848"/>
            <a:ext cx="2555459" cy="1706143"/>
          </a:xfrm>
          <a:prstGeom prst="rect">
            <a:avLst/>
          </a:prstGeom>
          <a:noFill/>
          <a:ln w="9525" algn="ctr">
            <a:solidFill>
              <a:srgbClr val="333333"/>
            </a:solidFill>
            <a:miter lim="800000"/>
            <a:headEnd/>
            <a:tailEnd/>
          </a:ln>
        </p:spPr>
      </p:pic>
      <p:pic>
        <p:nvPicPr>
          <p:cNvPr id="7170" name="Picture 2" descr="F:\Своя игра (Елец в годвы ВОв) -12.2020\картинки\Харис_Якупов._Портрет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988840"/>
            <a:ext cx="2706663" cy="3660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700808"/>
            <a:ext cx="8031318" cy="2088232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2500" b="1" i="1" dirty="0">
                <a:solidFill>
                  <a:srgbClr val="FF0000"/>
                </a:solidFill>
                <a:latin typeface="Georgia" panose="02040502050405020303" pitchFamily="18" charset="0"/>
              </a:rPr>
              <a:t>Вопрос</a:t>
            </a:r>
            <a:r>
              <a:rPr lang="ru-RU" sz="25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:</a:t>
            </a:r>
          </a:p>
          <a:p>
            <a:pPr marL="0" indent="0" algn="ctr">
              <a:buNone/>
            </a:pPr>
            <a:r>
              <a:rPr lang="ru-RU" sz="2800" dirty="0" smtClean="0">
                <a:solidFill>
                  <a:srgbClr val="002060"/>
                </a:solidFill>
                <a:latin typeface="Georgia" pitchFamily="18" charset="0"/>
              </a:rPr>
              <a:t>Строки из письма легендарного человека, дважды Героя Социалистического Труда, адресованного </a:t>
            </a:r>
            <a:r>
              <a:rPr lang="ru-RU" sz="2800" dirty="0" err="1" smtClean="0">
                <a:solidFill>
                  <a:srgbClr val="002060"/>
                </a:solidFill>
                <a:latin typeface="Georgia" pitchFamily="18" charset="0"/>
              </a:rPr>
              <a:t>ельчанам</a:t>
            </a:r>
            <a:r>
              <a:rPr lang="ru-RU" sz="2800" dirty="0" smtClean="0">
                <a:solidFill>
                  <a:srgbClr val="002060"/>
                </a:solidFill>
                <a:latin typeface="Georgia" pitchFamily="18" charset="0"/>
              </a:rPr>
              <a:t> в 2006 году: «Я помню </a:t>
            </a:r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Елец</a:t>
            </a:r>
            <a:r>
              <a:rPr lang="ru-RU" sz="2800" dirty="0" smtClean="0">
                <a:solidFill>
                  <a:srgbClr val="002060"/>
                </a:solidFill>
                <a:latin typeface="Georgia" pitchFamily="18" charset="0"/>
              </a:rPr>
              <a:t>. Ведь именно здесь, когда лежал раненый в госпитале, и зародилась моя мысль о создании </a:t>
            </a:r>
            <a:r>
              <a:rPr lang="ru-RU" sz="2800" u="sng" dirty="0" smtClean="0">
                <a:solidFill>
                  <a:srgbClr val="002060"/>
                </a:solidFill>
                <a:latin typeface="Georgia" pitchFamily="18" charset="0"/>
              </a:rPr>
              <a:t>стрелкового автоматического оружия</a:t>
            </a:r>
            <a:r>
              <a:rPr lang="ru-RU" sz="2800" dirty="0" smtClean="0">
                <a:solidFill>
                  <a:srgbClr val="002060"/>
                </a:solidFill>
                <a:latin typeface="Georgia" pitchFamily="18" charset="0"/>
              </a:rPr>
              <a:t>, которое победило и превзошло немецкое». Назовите автора этого письма.</a:t>
            </a:r>
          </a:p>
          <a:p>
            <a:pPr marL="0" indent="0">
              <a:buNone/>
            </a:pPr>
            <a:endParaRPr lang="ru-RU" sz="25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572008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07704" y="285728"/>
            <a:ext cx="5807568" cy="642942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dirty="0">
                <a:solidFill>
                  <a:srgbClr val="002060"/>
                </a:solidFill>
                <a:latin typeface="Georgia" panose="02040502050405020303" pitchFamily="18" charset="0"/>
              </a:rPr>
              <a:t>Раздел</a:t>
            </a:r>
            <a:r>
              <a:rPr lang="ru-RU" sz="2800" dirty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«А муза не молчала»</a:t>
            </a:r>
            <a:endParaRPr lang="ru-RU" sz="28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643174" y="4077072"/>
            <a:ext cx="5959616" cy="1709382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endParaRPr lang="ru-RU" sz="2600" b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Калашников 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Михаил 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Тимофеевич</a:t>
            </a:r>
            <a:endParaRPr lang="ru-RU" sz="21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4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0"/>
            <a:ext cx="1096584" cy="134076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3314" name="Picture 2" descr="F:\Своя игра (Елец в годвы ВОв) -12.2020\картинки\stv2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47227" y="4208894"/>
            <a:ext cx="2988940" cy="1445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1560" y="1772816"/>
            <a:ext cx="8031318" cy="2376264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marL="95250" indent="-95250">
              <a:spcBef>
                <a:spcPts val="0"/>
              </a:spcBef>
              <a:buNone/>
            </a:pPr>
            <a:r>
              <a:rPr lang="ru-RU" sz="20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</a:p>
          <a:p>
            <a:pPr marL="0" indent="0" algn="ctr">
              <a:spcBef>
                <a:spcPts val="0"/>
              </a:spcBef>
              <a:buNone/>
              <a:tabLst>
                <a:tab pos="7804150" algn="l"/>
              </a:tabLst>
            </a:pPr>
            <a:r>
              <a:rPr lang="ru-RU" sz="2100" dirty="0" smtClean="0">
                <a:solidFill>
                  <a:srgbClr val="002060"/>
                </a:solidFill>
                <a:latin typeface="Georgia" pitchFamily="18" charset="0"/>
              </a:rPr>
              <a:t>Назовите Елецкого художника, который является автором герба нашего города. А во время ВО войны по эскизам нашего земляка были изготовлены многие боевые награды:              «За оборону Сталинграда», Москвы, Ленинграда, Севастополя, Одессы, «Партизану Отечественной войны», орден Славы трех степеней и др. </a:t>
            </a:r>
          </a:p>
          <a:p>
            <a:pPr marL="95250" indent="-95250">
              <a:spcBef>
                <a:spcPts val="0"/>
              </a:spcBef>
              <a:buNone/>
            </a:pPr>
            <a:endParaRPr lang="ru-RU" sz="2000" b="1" i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572008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214546" y="285728"/>
            <a:ext cx="5500726" cy="642942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dirty="0">
                <a:solidFill>
                  <a:srgbClr val="002060"/>
                </a:solidFill>
                <a:latin typeface="Georgia" panose="02040502050405020303" pitchFamily="18" charset="0"/>
              </a:rPr>
              <a:t>Раздел</a:t>
            </a:r>
            <a:r>
              <a:rPr lang="ru-RU" sz="2800" dirty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«А муза не молчала»</a:t>
            </a:r>
            <a:endParaRPr lang="ru-RU" sz="28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699792" y="4293096"/>
            <a:ext cx="5959616" cy="1584176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Николай 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Иванович 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Москалев</a:t>
            </a:r>
            <a:endParaRPr lang="ru-RU" sz="2600" b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5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0"/>
            <a:ext cx="1096584" cy="134076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4" name="Picture 2" descr="C:\Users\Admin\Desktop\WWFni7mbQkQ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916832"/>
            <a:ext cx="3736876" cy="3736876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14290"/>
            <a:ext cx="7668344" cy="8572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Интерактивная краеведческая </a:t>
            </a:r>
            <a:r>
              <a:rPr lang="ru-RU" sz="2800" b="1" i="1" dirty="0" smtClean="0">
                <a:solidFill>
                  <a:srgbClr val="FF0000"/>
                </a:solidFill>
              </a:rPr>
              <a:t>«СВОЯ ИГРА»</a:t>
            </a:r>
            <a:br>
              <a:rPr lang="ru-RU" sz="2800" b="1" i="1" dirty="0" smtClean="0">
                <a:solidFill>
                  <a:srgbClr val="FF0000"/>
                </a:solidFill>
              </a:rPr>
            </a:br>
            <a:r>
              <a:rPr lang="ru-RU" sz="2600" b="1" i="1" dirty="0" smtClean="0">
                <a:solidFill>
                  <a:srgbClr val="002060"/>
                </a:solidFill>
              </a:rPr>
              <a:t>2-й тур «Елец в годы Великой Отечественной войны»</a:t>
            </a:r>
            <a:endParaRPr lang="ru-RU" sz="2600" b="1" i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1928802"/>
            <a:ext cx="2000264" cy="571504"/>
          </a:xfrm>
          <a:prstGeom prst="rect">
            <a:avLst/>
          </a:prstGeom>
          <a:solidFill>
            <a:srgbClr val="6633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Елец в годы войны</a:t>
            </a:r>
            <a:endParaRPr lang="ru-RU" sz="2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2643182"/>
            <a:ext cx="2000264" cy="571504"/>
          </a:xfrm>
          <a:prstGeom prst="rect">
            <a:avLst/>
          </a:prstGeom>
          <a:solidFill>
            <a:srgbClr val="6633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Памятники войны</a:t>
            </a:r>
            <a:endParaRPr lang="ru-RU" sz="2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3357562"/>
            <a:ext cx="2000264" cy="571504"/>
          </a:xfrm>
          <a:prstGeom prst="rect">
            <a:avLst/>
          </a:prstGeom>
          <a:solidFill>
            <a:srgbClr val="6633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900" b="1" dirty="0" smtClean="0"/>
              <a:t>А муза не  молчала!</a:t>
            </a:r>
            <a:endParaRPr lang="ru-RU" sz="19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4071942"/>
            <a:ext cx="2000264" cy="571504"/>
          </a:xfrm>
          <a:prstGeom prst="rect">
            <a:avLst/>
          </a:prstGeom>
          <a:solidFill>
            <a:srgbClr val="6633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Герои Ельца</a:t>
            </a:r>
            <a:endParaRPr lang="ru-RU" sz="2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4797152"/>
            <a:ext cx="2000264" cy="571504"/>
          </a:xfrm>
          <a:prstGeom prst="rect">
            <a:avLst/>
          </a:prstGeom>
          <a:solidFill>
            <a:srgbClr val="6633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Юные </a:t>
            </a:r>
            <a:r>
              <a:rPr lang="ru-RU" sz="2000" b="1" dirty="0" err="1" smtClean="0"/>
              <a:t>герои-ельчане</a:t>
            </a:r>
            <a:endParaRPr lang="ru-RU" sz="20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5929330"/>
            <a:ext cx="571472" cy="285752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71472" y="5929330"/>
            <a:ext cx="8572528" cy="285752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7" name="Прямоугольник с двумя скругленными противолежащими углами 16"/>
          <p:cNvSpPr/>
          <p:nvPr/>
        </p:nvSpPr>
        <p:spPr>
          <a:xfrm>
            <a:off x="2714612" y="478632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endParaRPr lang="ru-RU" sz="2400" b="1" dirty="0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428596" y="2571744"/>
            <a:ext cx="8001056" cy="1588"/>
          </a:xfrm>
          <a:prstGeom prst="line">
            <a:avLst/>
          </a:prstGeom>
          <a:ln w="44450" cmpd="tri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428596" y="1785926"/>
            <a:ext cx="8001056" cy="1588"/>
          </a:xfrm>
          <a:prstGeom prst="line">
            <a:avLst/>
          </a:prstGeom>
          <a:ln w="44450" cmpd="tri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428596" y="3286124"/>
            <a:ext cx="8001056" cy="1588"/>
          </a:xfrm>
          <a:prstGeom prst="line">
            <a:avLst/>
          </a:prstGeom>
          <a:ln w="44450" cmpd="tri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428596" y="4000504"/>
            <a:ext cx="8001056" cy="1588"/>
          </a:xfrm>
          <a:prstGeom prst="line">
            <a:avLst/>
          </a:prstGeom>
          <a:ln w="44450" cmpd="tri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428596" y="4714884"/>
            <a:ext cx="8001056" cy="1588"/>
          </a:xfrm>
          <a:prstGeom prst="line">
            <a:avLst/>
          </a:prstGeom>
          <a:ln w="44450" cmpd="tri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428596" y="5429264"/>
            <a:ext cx="8001056" cy="1588"/>
          </a:xfrm>
          <a:prstGeom prst="line">
            <a:avLst/>
          </a:prstGeom>
          <a:ln w="44450" cmpd="tri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3714744" y="478632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endParaRPr lang="ru-RU" sz="2400" b="1" dirty="0"/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4714876" y="478632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endParaRPr lang="ru-RU" sz="2400" b="1" dirty="0"/>
          </a:p>
        </p:txBody>
      </p:sp>
      <p:sp>
        <p:nvSpPr>
          <p:cNvPr id="27" name="Прямоугольник с двумя скругленными противолежащими углами 26"/>
          <p:cNvSpPr/>
          <p:nvPr/>
        </p:nvSpPr>
        <p:spPr>
          <a:xfrm>
            <a:off x="5715008" y="478632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endParaRPr lang="ru-RU" sz="2400" b="1" dirty="0"/>
          </a:p>
        </p:txBody>
      </p:sp>
      <p:sp>
        <p:nvSpPr>
          <p:cNvPr id="28" name="Прямоугольник с двумя скругленными противолежащими углами 27"/>
          <p:cNvSpPr/>
          <p:nvPr/>
        </p:nvSpPr>
        <p:spPr>
          <a:xfrm>
            <a:off x="6715140" y="478632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endParaRPr lang="ru-RU" sz="2400" b="1" dirty="0"/>
          </a:p>
        </p:txBody>
      </p:sp>
      <p:sp>
        <p:nvSpPr>
          <p:cNvPr id="29" name="Прямоугольник с двумя скругленными противолежащими углами 28"/>
          <p:cNvSpPr/>
          <p:nvPr/>
        </p:nvSpPr>
        <p:spPr>
          <a:xfrm>
            <a:off x="7715272" y="478632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endParaRPr lang="ru-RU" sz="2400" b="1" dirty="0"/>
          </a:p>
        </p:txBody>
      </p:sp>
      <p:sp>
        <p:nvSpPr>
          <p:cNvPr id="72" name="Прямоугольник с двумя скругленными противолежащими углами 71"/>
          <p:cNvSpPr/>
          <p:nvPr/>
        </p:nvSpPr>
        <p:spPr>
          <a:xfrm>
            <a:off x="2714612" y="407194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73" name="Прямоугольник с двумя скругленными противолежащими углами 72"/>
          <p:cNvSpPr/>
          <p:nvPr/>
        </p:nvSpPr>
        <p:spPr>
          <a:xfrm>
            <a:off x="3714744" y="407194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74" name="Прямоугольник с двумя скругленными противолежащими углами 73"/>
          <p:cNvSpPr/>
          <p:nvPr/>
        </p:nvSpPr>
        <p:spPr>
          <a:xfrm>
            <a:off x="4714876" y="407194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75" name="Прямоугольник с двумя скругленными противолежащими углами 74"/>
          <p:cNvSpPr/>
          <p:nvPr/>
        </p:nvSpPr>
        <p:spPr>
          <a:xfrm>
            <a:off x="5715008" y="407194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76" name="Прямоугольник с двумя скругленными противолежащими углами 75"/>
          <p:cNvSpPr/>
          <p:nvPr/>
        </p:nvSpPr>
        <p:spPr>
          <a:xfrm>
            <a:off x="6715140" y="407194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77" name="Прямоугольник с двумя скругленными противолежащими углами 76"/>
          <p:cNvSpPr/>
          <p:nvPr/>
        </p:nvSpPr>
        <p:spPr>
          <a:xfrm>
            <a:off x="7715272" y="407194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78" name="Прямоугольник с двумя скругленными противолежащими углами 77"/>
          <p:cNvSpPr/>
          <p:nvPr/>
        </p:nvSpPr>
        <p:spPr>
          <a:xfrm>
            <a:off x="2714612" y="335756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79" name="Прямоугольник с двумя скругленными противолежащими углами 78"/>
          <p:cNvSpPr/>
          <p:nvPr/>
        </p:nvSpPr>
        <p:spPr>
          <a:xfrm>
            <a:off x="3714744" y="335756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80" name="Прямоугольник с двумя скругленными противолежащими углами 79"/>
          <p:cNvSpPr/>
          <p:nvPr/>
        </p:nvSpPr>
        <p:spPr>
          <a:xfrm>
            <a:off x="4714876" y="335756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81" name="Прямоугольник с двумя скругленными противолежащими углами 80"/>
          <p:cNvSpPr/>
          <p:nvPr/>
        </p:nvSpPr>
        <p:spPr>
          <a:xfrm>
            <a:off x="5715008" y="335756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82" name="Прямоугольник с двумя скругленными противолежащими углами 81"/>
          <p:cNvSpPr/>
          <p:nvPr/>
        </p:nvSpPr>
        <p:spPr>
          <a:xfrm>
            <a:off x="6715140" y="335756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83" name="Прямоугольник с двумя скругленными противолежащими углами 82"/>
          <p:cNvSpPr/>
          <p:nvPr/>
        </p:nvSpPr>
        <p:spPr>
          <a:xfrm>
            <a:off x="7715272" y="335756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84" name="Прямоугольник с двумя скругленными противолежащими углами 83"/>
          <p:cNvSpPr/>
          <p:nvPr/>
        </p:nvSpPr>
        <p:spPr>
          <a:xfrm>
            <a:off x="2714612" y="264318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85" name="Прямоугольник с двумя скругленными противолежащими углами 84"/>
          <p:cNvSpPr/>
          <p:nvPr/>
        </p:nvSpPr>
        <p:spPr>
          <a:xfrm>
            <a:off x="3714744" y="264318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86" name="Прямоугольник с двумя скругленными противолежащими углами 85"/>
          <p:cNvSpPr/>
          <p:nvPr/>
        </p:nvSpPr>
        <p:spPr>
          <a:xfrm>
            <a:off x="4714876" y="264318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87" name="Прямоугольник с двумя скругленными противолежащими углами 86"/>
          <p:cNvSpPr/>
          <p:nvPr/>
        </p:nvSpPr>
        <p:spPr>
          <a:xfrm>
            <a:off x="5715008" y="264318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88" name="Прямоугольник с двумя скругленными противолежащими углами 87"/>
          <p:cNvSpPr/>
          <p:nvPr/>
        </p:nvSpPr>
        <p:spPr>
          <a:xfrm>
            <a:off x="6715140" y="264318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89" name="Прямоугольник с двумя скругленными противолежащими углами 88"/>
          <p:cNvSpPr/>
          <p:nvPr/>
        </p:nvSpPr>
        <p:spPr>
          <a:xfrm>
            <a:off x="7715272" y="264318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90" name="Прямоугольник с двумя скругленными противолежащими углами 89"/>
          <p:cNvSpPr/>
          <p:nvPr/>
        </p:nvSpPr>
        <p:spPr>
          <a:xfrm>
            <a:off x="2714612" y="192880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91" name="Прямоугольник с двумя скругленными противолежащими углами 90"/>
          <p:cNvSpPr/>
          <p:nvPr/>
        </p:nvSpPr>
        <p:spPr>
          <a:xfrm>
            <a:off x="3714744" y="192880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92" name="Прямоугольник с двумя скругленными противолежащими углами 91"/>
          <p:cNvSpPr/>
          <p:nvPr/>
        </p:nvSpPr>
        <p:spPr>
          <a:xfrm>
            <a:off x="4714876" y="192880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93" name="Прямоугольник с двумя скругленными противолежащими углами 92"/>
          <p:cNvSpPr/>
          <p:nvPr/>
        </p:nvSpPr>
        <p:spPr>
          <a:xfrm>
            <a:off x="5715008" y="192880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94" name="Прямоугольник с двумя скругленными противолежащими углами 93"/>
          <p:cNvSpPr/>
          <p:nvPr/>
        </p:nvSpPr>
        <p:spPr>
          <a:xfrm>
            <a:off x="6715140" y="192880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95" name="Прямоугольник с двумя скругленными противолежащими углами 94"/>
          <p:cNvSpPr/>
          <p:nvPr/>
        </p:nvSpPr>
        <p:spPr>
          <a:xfrm>
            <a:off x="7715272" y="192880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97" name="Прямоугольник с двумя скругленными противолежащими углами 96">
            <a:hlinkClick r:id="rId2" action="ppaction://hlinksldjump"/>
          </p:cNvPr>
          <p:cNvSpPr/>
          <p:nvPr/>
        </p:nvSpPr>
        <p:spPr>
          <a:xfrm>
            <a:off x="2714612" y="192880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</a:t>
            </a:r>
            <a:endParaRPr lang="ru-RU" sz="2400" b="1" dirty="0"/>
          </a:p>
        </p:txBody>
      </p:sp>
      <p:sp>
        <p:nvSpPr>
          <p:cNvPr id="98" name="Прямоугольник с двумя скругленными противолежащими углами 97">
            <a:hlinkClick r:id="rId3" action="ppaction://hlinksldjump"/>
          </p:cNvPr>
          <p:cNvSpPr/>
          <p:nvPr/>
        </p:nvSpPr>
        <p:spPr>
          <a:xfrm>
            <a:off x="3714744" y="192880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99" name="Прямоугольник с двумя скругленными противолежащими углами 98">
            <a:hlinkClick r:id="rId4" action="ppaction://hlinksldjump"/>
          </p:cNvPr>
          <p:cNvSpPr/>
          <p:nvPr/>
        </p:nvSpPr>
        <p:spPr>
          <a:xfrm>
            <a:off x="4714876" y="192880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100" name="Прямоугольник с двумя скругленными противолежащими углами 99">
            <a:hlinkClick r:id="rId5" action="ppaction://hlinksldjump"/>
          </p:cNvPr>
          <p:cNvSpPr/>
          <p:nvPr/>
        </p:nvSpPr>
        <p:spPr>
          <a:xfrm>
            <a:off x="5715008" y="192880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4</a:t>
            </a:r>
            <a:endParaRPr lang="ru-RU" sz="2400" b="1" dirty="0"/>
          </a:p>
        </p:txBody>
      </p:sp>
      <p:sp>
        <p:nvSpPr>
          <p:cNvPr id="101" name="Прямоугольник с двумя скругленными противолежащими углами 100">
            <a:hlinkClick r:id="rId6" action="ppaction://hlinksldjump"/>
          </p:cNvPr>
          <p:cNvSpPr/>
          <p:nvPr/>
        </p:nvSpPr>
        <p:spPr>
          <a:xfrm>
            <a:off x="6715140" y="192880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5</a:t>
            </a:r>
            <a:endParaRPr lang="ru-RU" sz="2400" b="1" dirty="0"/>
          </a:p>
        </p:txBody>
      </p:sp>
      <p:sp>
        <p:nvSpPr>
          <p:cNvPr id="102" name="Прямоугольник с двумя скругленными противолежащими углами 101">
            <a:hlinkClick r:id="rId7" action="ppaction://hlinksldjump"/>
          </p:cNvPr>
          <p:cNvSpPr/>
          <p:nvPr/>
        </p:nvSpPr>
        <p:spPr>
          <a:xfrm>
            <a:off x="7715272" y="192880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6</a:t>
            </a:r>
            <a:endParaRPr lang="ru-RU" sz="2400" b="1" dirty="0"/>
          </a:p>
        </p:txBody>
      </p:sp>
      <p:sp>
        <p:nvSpPr>
          <p:cNvPr id="103" name="Прямоугольник с двумя скругленными противолежащими углами 102">
            <a:hlinkClick r:id="rId8" action="ppaction://hlinksldjump"/>
          </p:cNvPr>
          <p:cNvSpPr/>
          <p:nvPr/>
        </p:nvSpPr>
        <p:spPr>
          <a:xfrm>
            <a:off x="2714612" y="264318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</a:t>
            </a:r>
            <a:endParaRPr lang="ru-RU" sz="2400" b="1" dirty="0"/>
          </a:p>
        </p:txBody>
      </p:sp>
      <p:sp>
        <p:nvSpPr>
          <p:cNvPr id="104" name="Прямоугольник с двумя скругленными противолежащими углами 103">
            <a:hlinkClick r:id="rId9" action="ppaction://hlinksldjump"/>
          </p:cNvPr>
          <p:cNvSpPr/>
          <p:nvPr/>
        </p:nvSpPr>
        <p:spPr>
          <a:xfrm>
            <a:off x="3714744" y="264318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105" name="Прямоугольник с двумя скругленными противолежащими углами 104">
            <a:hlinkClick r:id="rId10" action="ppaction://hlinksldjump"/>
          </p:cNvPr>
          <p:cNvSpPr/>
          <p:nvPr/>
        </p:nvSpPr>
        <p:spPr>
          <a:xfrm>
            <a:off x="4714876" y="264318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106" name="Прямоугольник с двумя скругленными противолежащими углами 105">
            <a:hlinkClick r:id="rId11" action="ppaction://hlinksldjump"/>
          </p:cNvPr>
          <p:cNvSpPr/>
          <p:nvPr/>
        </p:nvSpPr>
        <p:spPr>
          <a:xfrm>
            <a:off x="5715008" y="264318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4</a:t>
            </a:r>
            <a:endParaRPr lang="ru-RU" sz="2400" b="1" dirty="0"/>
          </a:p>
        </p:txBody>
      </p:sp>
      <p:sp>
        <p:nvSpPr>
          <p:cNvPr id="107" name="Прямоугольник с двумя скругленными противолежащими углами 106">
            <a:hlinkClick r:id="rId12" action="ppaction://hlinksldjump"/>
          </p:cNvPr>
          <p:cNvSpPr/>
          <p:nvPr/>
        </p:nvSpPr>
        <p:spPr>
          <a:xfrm>
            <a:off x="6715140" y="264318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5</a:t>
            </a:r>
            <a:endParaRPr lang="ru-RU" sz="2400" b="1" dirty="0"/>
          </a:p>
        </p:txBody>
      </p:sp>
      <p:sp>
        <p:nvSpPr>
          <p:cNvPr id="108" name="Прямоугольник с двумя скругленными противолежащими углами 107">
            <a:hlinkClick r:id="rId13" action="ppaction://hlinksldjump"/>
          </p:cNvPr>
          <p:cNvSpPr/>
          <p:nvPr/>
        </p:nvSpPr>
        <p:spPr>
          <a:xfrm>
            <a:off x="7715272" y="264318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6</a:t>
            </a:r>
            <a:endParaRPr lang="ru-RU" sz="2400" b="1" dirty="0"/>
          </a:p>
        </p:txBody>
      </p:sp>
      <p:sp>
        <p:nvSpPr>
          <p:cNvPr id="109" name="Прямоугольник с двумя скругленными противолежащими углами 108">
            <a:hlinkClick r:id="rId14" action="ppaction://hlinksldjump"/>
          </p:cNvPr>
          <p:cNvSpPr/>
          <p:nvPr/>
        </p:nvSpPr>
        <p:spPr>
          <a:xfrm>
            <a:off x="2714612" y="335756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</a:t>
            </a:r>
            <a:endParaRPr lang="ru-RU" sz="2400" b="1" dirty="0"/>
          </a:p>
        </p:txBody>
      </p:sp>
      <p:sp>
        <p:nvSpPr>
          <p:cNvPr id="110" name="Прямоугольник с двумя скругленными противолежащими углами 109">
            <a:hlinkClick r:id="rId15" action="ppaction://hlinksldjump"/>
          </p:cNvPr>
          <p:cNvSpPr/>
          <p:nvPr/>
        </p:nvSpPr>
        <p:spPr>
          <a:xfrm>
            <a:off x="3714744" y="335756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111" name="Прямоугольник с двумя скругленными противолежащими углами 110">
            <a:hlinkClick r:id="rId16" action="ppaction://hlinksldjump"/>
          </p:cNvPr>
          <p:cNvSpPr/>
          <p:nvPr/>
        </p:nvSpPr>
        <p:spPr>
          <a:xfrm>
            <a:off x="4714876" y="335756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112" name="Прямоугольник с двумя скругленными противолежащими углами 111">
            <a:hlinkClick r:id="rId17" action="ppaction://hlinksldjump"/>
          </p:cNvPr>
          <p:cNvSpPr/>
          <p:nvPr/>
        </p:nvSpPr>
        <p:spPr>
          <a:xfrm>
            <a:off x="5715008" y="335756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4</a:t>
            </a:r>
            <a:endParaRPr lang="ru-RU" sz="2400" b="1" dirty="0"/>
          </a:p>
        </p:txBody>
      </p:sp>
      <p:sp>
        <p:nvSpPr>
          <p:cNvPr id="113" name="Прямоугольник с двумя скругленными противолежащими углами 112">
            <a:hlinkClick r:id="rId18" action="ppaction://hlinksldjump"/>
          </p:cNvPr>
          <p:cNvSpPr/>
          <p:nvPr/>
        </p:nvSpPr>
        <p:spPr>
          <a:xfrm>
            <a:off x="6715140" y="335756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5</a:t>
            </a:r>
            <a:endParaRPr lang="ru-RU" sz="2400" b="1" dirty="0"/>
          </a:p>
        </p:txBody>
      </p:sp>
      <p:sp>
        <p:nvSpPr>
          <p:cNvPr id="114" name="Прямоугольник с двумя скругленными противолежащими углами 113">
            <a:hlinkClick r:id="rId19" action="ppaction://hlinksldjump"/>
          </p:cNvPr>
          <p:cNvSpPr/>
          <p:nvPr/>
        </p:nvSpPr>
        <p:spPr>
          <a:xfrm>
            <a:off x="7715272" y="335756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6</a:t>
            </a:r>
            <a:endParaRPr lang="ru-RU" sz="2400" b="1" dirty="0"/>
          </a:p>
        </p:txBody>
      </p:sp>
      <p:sp>
        <p:nvSpPr>
          <p:cNvPr id="115" name="Прямоугольник с двумя скругленными противолежащими углами 114">
            <a:hlinkClick r:id="rId20" action="ppaction://hlinksldjump"/>
          </p:cNvPr>
          <p:cNvSpPr/>
          <p:nvPr/>
        </p:nvSpPr>
        <p:spPr>
          <a:xfrm>
            <a:off x="2714612" y="407194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</a:t>
            </a:r>
            <a:endParaRPr lang="ru-RU" sz="2400" b="1" dirty="0"/>
          </a:p>
        </p:txBody>
      </p:sp>
      <p:sp>
        <p:nvSpPr>
          <p:cNvPr id="116" name="Прямоугольник с двумя скругленными противолежащими углами 115">
            <a:hlinkClick r:id="rId21" action="ppaction://hlinksldjump"/>
          </p:cNvPr>
          <p:cNvSpPr/>
          <p:nvPr/>
        </p:nvSpPr>
        <p:spPr>
          <a:xfrm>
            <a:off x="3714744" y="407194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117" name="Прямоугольник с двумя скругленными противолежащими углами 116">
            <a:hlinkClick r:id="rId22" action="ppaction://hlinksldjump"/>
          </p:cNvPr>
          <p:cNvSpPr/>
          <p:nvPr/>
        </p:nvSpPr>
        <p:spPr>
          <a:xfrm>
            <a:off x="4714876" y="407194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118" name="Прямоугольник с двумя скругленными противолежащими углами 117">
            <a:hlinkClick r:id="rId23" action="ppaction://hlinksldjump"/>
          </p:cNvPr>
          <p:cNvSpPr/>
          <p:nvPr/>
        </p:nvSpPr>
        <p:spPr>
          <a:xfrm>
            <a:off x="5715008" y="407194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4</a:t>
            </a:r>
            <a:endParaRPr lang="ru-RU" sz="2400" b="1" dirty="0"/>
          </a:p>
        </p:txBody>
      </p:sp>
      <p:sp>
        <p:nvSpPr>
          <p:cNvPr id="119" name="Прямоугольник с двумя скругленными противолежащими углами 118">
            <a:hlinkClick r:id="rId24" action="ppaction://hlinksldjump"/>
          </p:cNvPr>
          <p:cNvSpPr/>
          <p:nvPr/>
        </p:nvSpPr>
        <p:spPr>
          <a:xfrm>
            <a:off x="6715140" y="407194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5</a:t>
            </a:r>
            <a:endParaRPr lang="ru-RU" sz="2400" b="1" dirty="0"/>
          </a:p>
        </p:txBody>
      </p:sp>
      <p:sp>
        <p:nvSpPr>
          <p:cNvPr id="120" name="Прямоугольник с двумя скругленными противолежащими углами 119">
            <a:hlinkClick r:id="rId25" action="ppaction://hlinksldjump"/>
          </p:cNvPr>
          <p:cNvSpPr/>
          <p:nvPr/>
        </p:nvSpPr>
        <p:spPr>
          <a:xfrm>
            <a:off x="7715272" y="407194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6</a:t>
            </a:r>
            <a:endParaRPr lang="ru-RU" sz="2400" b="1" dirty="0"/>
          </a:p>
        </p:txBody>
      </p:sp>
      <p:sp>
        <p:nvSpPr>
          <p:cNvPr id="121" name="Прямоугольник с двумя скругленными противолежащими углами 120">
            <a:hlinkClick r:id="rId26" action="ppaction://hlinksldjump"/>
          </p:cNvPr>
          <p:cNvSpPr/>
          <p:nvPr/>
        </p:nvSpPr>
        <p:spPr>
          <a:xfrm>
            <a:off x="2714612" y="478632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</a:t>
            </a:r>
            <a:endParaRPr lang="ru-RU" sz="2400" b="1" dirty="0"/>
          </a:p>
        </p:txBody>
      </p:sp>
      <p:sp>
        <p:nvSpPr>
          <p:cNvPr id="122" name="Прямоугольник с двумя скругленными противолежащими углами 121">
            <a:hlinkClick r:id="rId27" action="ppaction://hlinksldjump"/>
          </p:cNvPr>
          <p:cNvSpPr/>
          <p:nvPr/>
        </p:nvSpPr>
        <p:spPr>
          <a:xfrm>
            <a:off x="3714744" y="478632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123" name="Прямоугольник с двумя скругленными противолежащими углами 122">
            <a:hlinkClick r:id="rId28" action="ppaction://hlinksldjump"/>
          </p:cNvPr>
          <p:cNvSpPr/>
          <p:nvPr/>
        </p:nvSpPr>
        <p:spPr>
          <a:xfrm>
            <a:off x="4714876" y="478632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124" name="Прямоугольник с двумя скругленными противолежащими углами 123">
            <a:hlinkClick r:id="rId29" action="ppaction://hlinksldjump"/>
          </p:cNvPr>
          <p:cNvSpPr/>
          <p:nvPr/>
        </p:nvSpPr>
        <p:spPr>
          <a:xfrm>
            <a:off x="5715008" y="478632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4</a:t>
            </a:r>
            <a:endParaRPr lang="ru-RU" sz="2400" b="1" dirty="0"/>
          </a:p>
        </p:txBody>
      </p:sp>
      <p:sp>
        <p:nvSpPr>
          <p:cNvPr id="125" name="Прямоугольник с двумя скругленными противолежащими углами 124">
            <a:hlinkClick r:id="rId30" action="ppaction://hlinksldjump"/>
          </p:cNvPr>
          <p:cNvSpPr/>
          <p:nvPr/>
        </p:nvSpPr>
        <p:spPr>
          <a:xfrm>
            <a:off x="6715140" y="478632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5</a:t>
            </a:r>
            <a:endParaRPr lang="ru-RU" sz="2400" b="1" dirty="0"/>
          </a:p>
        </p:txBody>
      </p:sp>
      <p:sp>
        <p:nvSpPr>
          <p:cNvPr id="126" name="Прямоугольник с двумя скругленными противолежащими углами 125">
            <a:hlinkClick r:id="rId31" action="ppaction://hlinksldjump"/>
          </p:cNvPr>
          <p:cNvSpPr/>
          <p:nvPr/>
        </p:nvSpPr>
        <p:spPr>
          <a:xfrm>
            <a:off x="7715272" y="478632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6</a:t>
            </a:r>
            <a:endParaRPr lang="ru-RU" sz="2400" b="1" dirty="0"/>
          </a:p>
        </p:txBody>
      </p:sp>
      <p:sp>
        <p:nvSpPr>
          <p:cNvPr id="127" name="Прямоугольник с двумя скругленными противолежащими углами 126">
            <a:hlinkClick r:id="" action="ppaction://hlinkshowjump?jump=lastslide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Выход</a:t>
            </a:r>
            <a:endParaRPr lang="ru-RU" b="1" dirty="0"/>
          </a:p>
        </p:txBody>
      </p:sp>
      <p:pic>
        <p:nvPicPr>
          <p:cNvPr id="128" name="Picture 4"/>
          <p:cNvPicPr>
            <a:picLocks noChangeAspect="1" noChangeArrowheads="1"/>
          </p:cNvPicPr>
          <p:nvPr/>
        </p:nvPicPr>
        <p:blipFill>
          <a:blip r:embed="rId3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0"/>
            <a:ext cx="1096584" cy="134076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9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4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6"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1709754"/>
            <a:ext cx="8280920" cy="2520280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8000" b="1" i="1" dirty="0">
                <a:solidFill>
                  <a:srgbClr val="FF0000"/>
                </a:solidFill>
                <a:latin typeface="Georgia" panose="02040502050405020303" pitchFamily="18" charset="0"/>
              </a:rPr>
              <a:t>Вопрос</a:t>
            </a:r>
            <a:r>
              <a:rPr lang="ru-RU" sz="80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:</a:t>
            </a:r>
          </a:p>
          <a:p>
            <a:pPr marL="0" indent="0" algn="ctr" defTabSz="1403350">
              <a:buNone/>
            </a:pPr>
            <a:r>
              <a:rPr lang="ru-RU" sz="8000" dirty="0" smtClean="0">
                <a:solidFill>
                  <a:srgbClr val="002060"/>
                </a:solidFill>
                <a:latin typeface="Georgia" pitchFamily="18" charset="0"/>
              </a:rPr>
              <a:t>Во время Великой Отечественной войны жизнь кинотеатров в Ельце не замирала. На кадрах кинохроники освобожденного Ельца отчетливо виден один из кинотеатров, расположенный на площади Ленина. Этот кинотеатр под названием «Экспресс» был открыт в 1909 году и в начале XX века являлся самым знаменитым в городе. В годы советской власти кинотеатр был переименован. Под каким названием кинотеатр работал в период Великой Отечественной войны и изображен на кинохронике освобожденного Ельца?</a:t>
            </a:r>
            <a:endParaRPr lang="ru-RU" sz="8000" b="1" i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572008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07704" y="260648"/>
            <a:ext cx="5879576" cy="642942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  <a:t>Раздел</a:t>
            </a:r>
            <a:r>
              <a:rPr lang="ru-RU" sz="2800" dirty="0" smtClean="0">
                <a:solidFill>
                  <a:schemeClr val="tx2"/>
                </a:solidFill>
                <a:latin typeface="Georgia" panose="02040502050405020303" pitchFamily="18" charset="0"/>
                <a:ea typeface="+mj-ea"/>
                <a:cs typeface="+mj-cs"/>
              </a:rPr>
              <a:t> </a:t>
            </a: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  <a:t>«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А муза не молчала</a:t>
            </a: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  <a:t>»</a:t>
            </a:r>
            <a:endParaRPr kumimoji="0" lang="ru-RU" sz="2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Georgia" panose="02040502050405020303" pitchFamily="18" charset="0"/>
              <a:ea typeface="+mj-ea"/>
              <a:cs typeface="+mj-cs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643174" y="4437112"/>
            <a:ext cx="6000792" cy="1349342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pPr fontAlgn="base"/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«Ударник»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Georgia" pitchFamily="18" charset="0"/>
              </a:rPr>
              <a:t>(ул. Мира, д.94, 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Georgia" pitchFamily="18" charset="0"/>
              </a:rPr>
              <a:t>ныне ДШИ)</a:t>
            </a:r>
            <a:endParaRPr lang="ru-RU" sz="2000" b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6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0"/>
            <a:ext cx="1096584" cy="134076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3316" name="Picture 4" descr="C:\Users\Admin\Desktop\кинохроника-897x68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3140968"/>
            <a:ext cx="3332314" cy="2536971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1560" y="1700808"/>
            <a:ext cx="8031318" cy="2076262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-RU" sz="2100" b="1" i="1" dirty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500" dirty="0" smtClean="0">
                <a:solidFill>
                  <a:srgbClr val="000066"/>
                </a:solidFill>
                <a:latin typeface="Georgia" pitchFamily="18" charset="0"/>
              </a:rPr>
              <a:t>Назовите фамилию нашего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500" dirty="0" smtClean="0">
                <a:solidFill>
                  <a:srgbClr val="000066"/>
                </a:solidFill>
                <a:latin typeface="Georgia" pitchFamily="18" charset="0"/>
              </a:rPr>
              <a:t>земляка, сделавшего надпись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500" dirty="0" smtClean="0">
                <a:solidFill>
                  <a:srgbClr val="000066"/>
                </a:solidFill>
                <a:latin typeface="Georgia" pitchFamily="18" charset="0"/>
              </a:rPr>
              <a:t>на стене поверженного рейхстага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500" dirty="0" smtClean="0">
                <a:solidFill>
                  <a:srgbClr val="000066"/>
                </a:solidFill>
                <a:latin typeface="Georgia" pitchFamily="18" charset="0"/>
              </a:rPr>
              <a:t>«Мы из Ельца»?</a:t>
            </a:r>
            <a:endParaRPr lang="ru-RU" sz="2500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941168"/>
            <a:ext cx="1357322" cy="504056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843808" y="285728"/>
            <a:ext cx="4871464" cy="642942"/>
          </a:xfrm>
          <a:prstGeom prst="rect">
            <a:avLst/>
          </a:prstGeom>
        </p:spPr>
        <p:txBody>
          <a:bodyPr vert="horz" anchor="ctr">
            <a:normAutofit fontScale="75000" lnSpcReduction="2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dirty="0">
                <a:solidFill>
                  <a:srgbClr val="002060"/>
                </a:solidFill>
                <a:latin typeface="Georgia" panose="02040502050405020303" pitchFamily="18" charset="0"/>
              </a:rPr>
              <a:t>Раздел</a:t>
            </a:r>
            <a:r>
              <a:rPr lang="ru-RU" sz="2800" dirty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latin typeface="Georgia" panose="02040502050405020303" pitchFamily="18" charset="0"/>
              </a:rPr>
              <a:t>«Герои земли Елецкой»</a:t>
            </a: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643174" y="4077071"/>
            <a:ext cx="6000792" cy="1693863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pPr lvl="0">
              <a:buClr>
                <a:srgbClr val="000099"/>
              </a:buClr>
              <a:buSzPct val="60000"/>
              <a:defRPr/>
            </a:pPr>
            <a:endParaRPr lang="ru-RU" sz="2000" b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lang="ru-RU" sz="2400" b="1" dirty="0" err="1" smtClean="0">
                <a:solidFill>
                  <a:srgbClr val="FF0000"/>
                </a:solidFill>
                <a:latin typeface="Georgia" pitchFamily="18" charset="0"/>
              </a:rPr>
              <a:t>Сидельников</a:t>
            </a:r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</a:p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Борис </a:t>
            </a:r>
          </a:p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Михайлович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pPr lvl="0">
              <a:buClr>
                <a:srgbClr val="000099"/>
              </a:buClr>
              <a:buSzPct val="60000"/>
              <a:defRPr/>
            </a:pPr>
            <a:endParaRPr lang="ru-RU" sz="20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0"/>
            <a:ext cx="1096584" cy="134076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5123" name="Picture 3" descr="C:\Users\Admin\Desktop\unnamed-file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1821613"/>
            <a:ext cx="1877163" cy="1877163"/>
          </a:xfrm>
          <a:prstGeom prst="rect">
            <a:avLst/>
          </a:prstGeom>
          <a:noFill/>
        </p:spPr>
      </p:pic>
      <p:pic>
        <p:nvPicPr>
          <p:cNvPr id="14" name="Picture 2" descr="C:\Users\Admin\Desktop\img2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61520" y="1821614"/>
            <a:ext cx="2356127" cy="380605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1560" y="1772816"/>
            <a:ext cx="8099950" cy="2520280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40000" lnSpcReduction="20000"/>
          </a:bodyPr>
          <a:lstStyle/>
          <a:p>
            <a:pPr>
              <a:spcBef>
                <a:spcPts val="0"/>
              </a:spcBef>
              <a:buNone/>
            </a:pPr>
            <a:r>
              <a:rPr lang="ru-RU" sz="50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</a:p>
          <a:p>
            <a:pPr algn="ctr">
              <a:buNone/>
            </a:pPr>
            <a:r>
              <a:rPr lang="ru-RU" sz="4500" dirty="0" smtClean="0">
                <a:solidFill>
                  <a:srgbClr val="002060"/>
                </a:solidFill>
                <a:latin typeface="Georgia" pitchFamily="18" charset="0"/>
              </a:rPr>
              <a:t>Летчик, уроженец г. Ельца, участник </a:t>
            </a:r>
            <a:r>
              <a:rPr lang="ru-RU" sz="4500" dirty="0" err="1" smtClean="0">
                <a:solidFill>
                  <a:srgbClr val="002060"/>
                </a:solidFill>
                <a:latin typeface="Georgia" pitchFamily="18" charset="0"/>
              </a:rPr>
              <a:t>ВОвойны</a:t>
            </a:r>
            <a:r>
              <a:rPr lang="ru-RU" sz="4500" dirty="0" smtClean="0">
                <a:solidFill>
                  <a:srgbClr val="002060"/>
                </a:solidFill>
                <a:latin typeface="Georgia" pitchFamily="18" charset="0"/>
              </a:rPr>
              <a:t>. 3 ноября 1943 года награжден орденом Красного Знамени.  19 ноября 1943 года в боевом вылете севернее острова </a:t>
            </a:r>
            <a:r>
              <a:rPr lang="ru-RU" sz="4500" dirty="0" err="1" smtClean="0">
                <a:solidFill>
                  <a:srgbClr val="002060"/>
                </a:solidFill>
                <a:latin typeface="Georgia" pitchFamily="18" charset="0"/>
              </a:rPr>
              <a:t>Гогланд</a:t>
            </a:r>
            <a:r>
              <a:rPr lang="ru-RU" sz="4500" dirty="0" smtClean="0">
                <a:solidFill>
                  <a:srgbClr val="002060"/>
                </a:solidFill>
                <a:latin typeface="Georgia" pitchFamily="18" charset="0"/>
              </a:rPr>
              <a:t> (Финский залив) экипаж старшего лейтенанта наносил удары по немецким кораблям. При выходе из атаки штурмовик был подбит. Экипаж направил горящий самолет на боевой корабль противника и, врезавшись ему в борт, потопил. За мужество и героизм, проявленные в борьбе с немецко-фашистскими захватчиками, старшему лейтенанту в 1993 году присвоено звание Героя Российской Федерации  посмертно.</a:t>
            </a:r>
            <a:endParaRPr lang="ru-RU" sz="4500" b="1" i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5085184"/>
            <a:ext cx="1357322" cy="432048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987824" y="285728"/>
            <a:ext cx="4727448" cy="642942"/>
          </a:xfrm>
          <a:prstGeom prst="rect">
            <a:avLst/>
          </a:prstGeom>
        </p:spPr>
        <p:txBody>
          <a:bodyPr vert="horz" anchor="ctr">
            <a:normAutofit fontScale="75000" lnSpcReduction="2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dirty="0">
                <a:solidFill>
                  <a:srgbClr val="002060"/>
                </a:solidFill>
                <a:latin typeface="Georgia" panose="02040502050405020303" pitchFamily="18" charset="0"/>
              </a:rPr>
              <a:t>Раздел</a:t>
            </a:r>
            <a:r>
              <a:rPr lang="ru-RU" sz="2800" dirty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latin typeface="Georgia" panose="02040502050405020303" pitchFamily="18" charset="0"/>
              </a:rPr>
              <a:t>«Герои земли Елецкой»</a:t>
            </a: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538676" y="4581128"/>
            <a:ext cx="6209788" cy="1276764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r>
              <a:rPr lang="ru-RU" sz="2200" b="1" i="1" dirty="0" smtClean="0">
                <a:solidFill>
                  <a:srgbClr val="FF0000"/>
                </a:solidFill>
                <a:latin typeface="Georgia" pitchFamily="18" charset="0"/>
              </a:rPr>
              <a:t>Кротевич</a:t>
            </a:r>
            <a:endParaRPr lang="ru-RU" sz="2200" b="1" dirty="0" smtClean="0">
              <a:solidFill>
                <a:srgbClr val="FF0000"/>
              </a:solidFill>
              <a:latin typeface="Georgia" pitchFamily="18" charset="0"/>
            </a:endParaRPr>
          </a:p>
          <a:p>
            <a:pPr>
              <a:buNone/>
            </a:pPr>
            <a:r>
              <a:rPr lang="ru-RU" sz="2200" b="1" i="1" dirty="0" smtClean="0">
                <a:solidFill>
                  <a:srgbClr val="FF0000"/>
                </a:solidFill>
                <a:latin typeface="Georgia" pitchFamily="18" charset="0"/>
              </a:rPr>
              <a:t>Вячеслав </a:t>
            </a:r>
          </a:p>
          <a:p>
            <a:pPr>
              <a:buNone/>
            </a:pPr>
            <a:r>
              <a:rPr lang="ru-RU" sz="2200" b="1" i="1" dirty="0" smtClean="0">
                <a:solidFill>
                  <a:srgbClr val="FF0000"/>
                </a:solidFill>
                <a:latin typeface="Georgia" pitchFamily="18" charset="0"/>
              </a:rPr>
              <a:t>Людвигович</a:t>
            </a:r>
            <a:endParaRPr lang="ru-RU" sz="2200" b="1" dirty="0" smtClean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0"/>
            <a:ext cx="1096584" cy="134076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026" name="Picture 2" descr="C:\Users\Admin\Desktop\Кротевич_Вячеслав_Людвигович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1916832"/>
            <a:ext cx="2699370" cy="377911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844824"/>
            <a:ext cx="8031318" cy="2088232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25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Вопрос</a:t>
            </a:r>
            <a:r>
              <a:rPr lang="ru-RU" sz="2500" b="1" dirty="0">
                <a:solidFill>
                  <a:srgbClr val="FF0000"/>
                </a:solidFill>
                <a:latin typeface="Georgia" panose="02040502050405020303" pitchFamily="18" charset="0"/>
              </a:rPr>
              <a:t>:</a:t>
            </a:r>
            <a:endParaRPr lang="ru-RU" sz="2500" b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algn="ctr">
              <a:buNone/>
            </a:pPr>
            <a:r>
              <a:rPr lang="ru-RU" sz="3100" dirty="0" smtClean="0">
                <a:solidFill>
                  <a:srgbClr val="002060"/>
                </a:solidFill>
                <a:latin typeface="Georgia" pitchFamily="18" charset="0"/>
              </a:rPr>
              <a:t>Уроженец г. Ельца, командир отделения взвода пешей разведки. Звание Героя Советского Союза присвоено за героическое форсирование реки Неман в 1944 году,  стойкое отражение немецких атак и удержание плацдарма, будучи тяжело раненым. Назовите имя  </a:t>
            </a:r>
            <a:r>
              <a:rPr lang="ru-RU" sz="3100" dirty="0" err="1" smtClean="0">
                <a:solidFill>
                  <a:srgbClr val="002060"/>
                </a:solidFill>
                <a:latin typeface="Georgia" pitchFamily="18" charset="0"/>
              </a:rPr>
              <a:t>героя-ельчанина</a:t>
            </a:r>
            <a:r>
              <a:rPr lang="ru-RU" sz="3100" dirty="0" smtClean="0">
                <a:solidFill>
                  <a:srgbClr val="002060"/>
                </a:solidFill>
                <a:latin typeface="Georgia" pitchFamily="18" charset="0"/>
              </a:rPr>
              <a:t>.</a:t>
            </a: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797152"/>
            <a:ext cx="1357322" cy="648072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843808" y="285728"/>
            <a:ext cx="4871464" cy="642942"/>
          </a:xfrm>
          <a:prstGeom prst="rect">
            <a:avLst/>
          </a:prstGeom>
        </p:spPr>
        <p:txBody>
          <a:bodyPr vert="horz" anchor="ctr">
            <a:normAutofit fontScale="75000" lnSpcReduction="2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dirty="0">
                <a:solidFill>
                  <a:srgbClr val="002060"/>
                </a:solidFill>
                <a:latin typeface="Georgia" panose="02040502050405020303" pitchFamily="18" charset="0"/>
              </a:rPr>
              <a:t>Раздел</a:t>
            </a:r>
            <a:r>
              <a:rPr lang="ru-RU" sz="2800" dirty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latin typeface="Georgia" panose="02040502050405020303" pitchFamily="18" charset="0"/>
              </a:rPr>
              <a:t>«Герои земли Елецкой»</a:t>
            </a: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627784" y="4149080"/>
            <a:ext cx="6016182" cy="1636804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 fontScale="92500" lnSpcReduction="10000"/>
          </a:bodyPr>
          <a:lstStyle/>
          <a:p>
            <a:pPr lvl="0">
              <a:spcBef>
                <a:spcPts val="700"/>
              </a:spcBef>
              <a:buClr>
                <a:srgbClr val="000099"/>
              </a:buClr>
              <a:buSzPct val="60000"/>
              <a:defRPr/>
            </a:pPr>
            <a:endParaRPr lang="ru-RU" sz="2400" b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>
              <a:spcBef>
                <a:spcPts val="700"/>
              </a:spcBef>
              <a:buClr>
                <a:srgbClr val="000099"/>
              </a:buClr>
              <a:buSzPct val="60000"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Афанасьев</a:t>
            </a:r>
          </a:p>
          <a:p>
            <a:pPr lvl="0">
              <a:spcBef>
                <a:spcPts val="700"/>
              </a:spcBef>
              <a:buClr>
                <a:srgbClr val="000099"/>
              </a:buClr>
              <a:buSzPct val="60000"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Виктор </a:t>
            </a:r>
          </a:p>
          <a:p>
            <a:pPr lvl="0">
              <a:spcBef>
                <a:spcPts val="700"/>
              </a:spcBef>
              <a:buClr>
                <a:srgbClr val="000099"/>
              </a:buClr>
              <a:buSzPct val="60000"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Михайлович</a:t>
            </a:r>
          </a:p>
          <a:p>
            <a:pPr lvl="0">
              <a:spcBef>
                <a:spcPts val="700"/>
              </a:spcBef>
              <a:buClr>
                <a:srgbClr val="000099"/>
              </a:buClr>
              <a:buSzPct val="60000"/>
              <a:defRPr/>
            </a:pPr>
            <a:endParaRPr lang="ru-RU" sz="24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90100"/>
            <a:ext cx="23916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0"/>
            <a:ext cx="1096584" cy="134076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2050" name="Picture 2" descr="C:\Users\Admin\Desktop\761f62a9ec7033d1112605961d7a0edfad00a03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58502" y="1946800"/>
            <a:ext cx="2506885" cy="367338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772816"/>
            <a:ext cx="8031318" cy="2088232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77500" lnSpcReduction="20000"/>
          </a:bodyPr>
          <a:lstStyle/>
          <a:p>
            <a:pPr>
              <a:spcBef>
                <a:spcPts val="0"/>
              </a:spcBef>
              <a:buNone/>
            </a:pPr>
            <a:r>
              <a:rPr lang="ru-RU" sz="27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002060"/>
                </a:solidFill>
                <a:latin typeface="Georgia" pitchFamily="18" charset="0"/>
              </a:rPr>
              <a:t>Участник </a:t>
            </a:r>
            <a:r>
              <a:rPr lang="ru-RU" sz="2800" dirty="0" err="1" smtClean="0">
                <a:solidFill>
                  <a:srgbClr val="002060"/>
                </a:solidFill>
                <a:latin typeface="Georgia" pitchFamily="18" charset="0"/>
              </a:rPr>
              <a:t>ВОв</a:t>
            </a:r>
            <a:r>
              <a:rPr lang="ru-RU" sz="2800" dirty="0" smtClean="0">
                <a:solidFill>
                  <a:srgbClr val="002060"/>
                </a:solidFill>
                <a:latin typeface="Georgia" pitchFamily="18" charset="0"/>
              </a:rPr>
              <a:t>, который родился в Елецкой слободе </a:t>
            </a:r>
            <a:r>
              <a:rPr lang="ru-RU" sz="2800" dirty="0" err="1" smtClean="0">
                <a:solidFill>
                  <a:srgbClr val="002060"/>
                </a:solidFill>
                <a:latin typeface="Georgia" pitchFamily="18" charset="0"/>
              </a:rPr>
              <a:t>Аргамач</a:t>
            </a:r>
            <a:r>
              <a:rPr lang="ru-RU" sz="2800" dirty="0" smtClean="0">
                <a:solidFill>
                  <a:srgbClr val="002060"/>
                </a:solidFill>
                <a:latin typeface="Georgia" pitchFamily="18" charset="0"/>
              </a:rPr>
              <a:t>, а похоронен на центральной площади Вены.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002060"/>
                </a:solidFill>
                <a:latin typeface="Georgia" pitchFamily="18" charset="0"/>
              </a:rPr>
              <a:t>За мужество и отвагу награжден орденом Александра Невского и Красной Звезды, в 1943 г. присвоено звание Героя Советского Союза. Имя </a:t>
            </a:r>
            <a:r>
              <a:rPr lang="ru-RU" sz="2800" dirty="0" err="1" smtClean="0">
                <a:solidFill>
                  <a:srgbClr val="002060"/>
                </a:solidFill>
                <a:latin typeface="Georgia" pitchFamily="18" charset="0"/>
              </a:rPr>
              <a:t>елецкого</a:t>
            </a:r>
            <a:r>
              <a:rPr lang="ru-RU" sz="2800" dirty="0" smtClean="0">
                <a:solidFill>
                  <a:srgbClr val="002060"/>
                </a:solidFill>
                <a:latin typeface="Georgia" pitchFamily="18" charset="0"/>
              </a:rPr>
              <a:t> героя носит бывшая </a:t>
            </a:r>
            <a:r>
              <a:rPr lang="ru-RU" sz="2800" dirty="0" err="1" smtClean="0">
                <a:solidFill>
                  <a:srgbClr val="002060"/>
                </a:solidFill>
                <a:latin typeface="Georgia" pitchFamily="18" charset="0"/>
              </a:rPr>
              <a:t>Ламская</a:t>
            </a:r>
            <a:r>
              <a:rPr lang="ru-RU" sz="2800" dirty="0" smtClean="0">
                <a:solidFill>
                  <a:srgbClr val="002060"/>
                </a:solidFill>
                <a:latin typeface="Georgia" pitchFamily="18" charset="0"/>
              </a:rPr>
              <a:t> улица. Назовите его фамилию.</a:t>
            </a:r>
            <a:endParaRPr lang="ru-RU" sz="2700" b="1" i="1" dirty="0" smtClean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5013176"/>
            <a:ext cx="1357322" cy="504056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131840" y="285728"/>
            <a:ext cx="4583432" cy="642942"/>
          </a:xfrm>
          <a:prstGeom prst="rect">
            <a:avLst/>
          </a:prstGeom>
        </p:spPr>
        <p:txBody>
          <a:bodyPr vert="horz" anchor="ctr">
            <a:normAutofit fontScale="75000" lnSpcReduction="2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dirty="0">
                <a:solidFill>
                  <a:srgbClr val="002060"/>
                </a:solidFill>
                <a:latin typeface="Georgia" panose="02040502050405020303" pitchFamily="18" charset="0"/>
              </a:rPr>
              <a:t>Раздел</a:t>
            </a:r>
            <a:r>
              <a:rPr lang="ru-RU" sz="2800" dirty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«Герои земли Елецкой»</a:t>
            </a:r>
            <a:endParaRPr lang="ru-RU" sz="28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627784" y="4221088"/>
            <a:ext cx="6000792" cy="1636804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pPr>
              <a:buClr>
                <a:srgbClr val="000099"/>
              </a:buClr>
              <a:buSzPct val="60000"/>
              <a:defRPr/>
            </a:pPr>
            <a:endParaRPr lang="ru-RU" sz="2400" b="1" i="1" dirty="0" smtClean="0">
              <a:solidFill>
                <a:srgbClr val="FF0000"/>
              </a:solidFill>
              <a:latin typeface="Georgia" pitchFamily="18" charset="0"/>
            </a:endParaRPr>
          </a:p>
          <a:p>
            <a:pPr>
              <a:buClr>
                <a:srgbClr val="000099"/>
              </a:buClr>
              <a:buSzPct val="60000"/>
              <a:defRPr/>
            </a:pPr>
            <a:r>
              <a:rPr lang="ru-RU" sz="2200" b="1" i="1" dirty="0" err="1" smtClean="0">
                <a:solidFill>
                  <a:srgbClr val="FF0000"/>
                </a:solidFill>
                <a:latin typeface="Georgia" pitchFamily="18" charset="0"/>
              </a:rPr>
              <a:t>Дякин</a:t>
            </a:r>
            <a:endParaRPr lang="ru-RU" sz="2200" b="1" dirty="0" smtClean="0">
              <a:solidFill>
                <a:srgbClr val="FF0000"/>
              </a:solidFill>
              <a:latin typeface="Georgia" pitchFamily="18" charset="0"/>
            </a:endParaRPr>
          </a:p>
          <a:p>
            <a:pPr lvl="0">
              <a:buClr>
                <a:srgbClr val="000099"/>
              </a:buClr>
              <a:buSzPct val="60000"/>
              <a:defRPr/>
            </a:pPr>
            <a:r>
              <a:rPr lang="ru-RU" sz="2200" b="1" i="1" dirty="0" smtClean="0">
                <a:solidFill>
                  <a:srgbClr val="FF0000"/>
                </a:solidFill>
                <a:latin typeface="Georgia" pitchFamily="18" charset="0"/>
              </a:rPr>
              <a:t>Михаил </a:t>
            </a:r>
          </a:p>
          <a:p>
            <a:pPr lvl="0">
              <a:buClr>
                <a:srgbClr val="000099"/>
              </a:buClr>
              <a:buSzPct val="60000"/>
              <a:defRPr/>
            </a:pPr>
            <a:r>
              <a:rPr lang="ru-RU" sz="2200" b="1" i="1" dirty="0" smtClean="0">
                <a:solidFill>
                  <a:srgbClr val="FF0000"/>
                </a:solidFill>
                <a:latin typeface="Georgia" pitchFamily="18" charset="0"/>
              </a:rPr>
              <a:t>Васильевич 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4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0"/>
            <a:ext cx="1096584" cy="134076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3074" name="Picture 2" descr="C:\Users\Admin\Desktop\Михаил_Васильевич_Дякин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09079" y="1844824"/>
            <a:ext cx="2837207" cy="3847269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1560" y="1700808"/>
            <a:ext cx="8031318" cy="2520280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47500" lnSpcReduction="20000"/>
          </a:bodyPr>
          <a:lstStyle/>
          <a:p>
            <a:pPr marL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3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</a:p>
          <a:p>
            <a:pPr marL="0" indent="0" algn="ctr">
              <a:buNone/>
            </a:pPr>
            <a:r>
              <a:rPr lang="ru-RU" sz="4200" dirty="0">
                <a:solidFill>
                  <a:srgbClr val="002060"/>
                </a:solidFill>
                <a:latin typeface="Georgia" panose="02040502050405020303" pitchFamily="18" charset="0"/>
              </a:rPr>
              <a:t>Уроженец г. Ельца</a:t>
            </a:r>
            <a:r>
              <a:rPr lang="ru-RU" sz="42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, командир </a:t>
            </a:r>
            <a:r>
              <a:rPr lang="ru-RU" sz="4200" dirty="0">
                <a:solidFill>
                  <a:srgbClr val="002060"/>
                </a:solidFill>
                <a:latin typeface="Georgia" panose="02040502050405020303" pitchFamily="18" charset="0"/>
              </a:rPr>
              <a:t>отделения мотористов торпедного катера </a:t>
            </a:r>
            <a:r>
              <a:rPr lang="ru-RU" sz="42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Северного флота, участвовал в потоплении 8 вражеских кораблей, 20 высадках разведывательно-диверсионных групп,   20 минных постановках. За выполнение боевых задач при </a:t>
            </a:r>
            <a:r>
              <a:rPr lang="ru-RU" sz="4200" dirty="0">
                <a:solidFill>
                  <a:srgbClr val="002060"/>
                </a:solidFill>
                <a:latin typeface="Georgia" panose="02040502050405020303" pitchFamily="18" charset="0"/>
              </a:rPr>
              <a:t>прорыве катера с </a:t>
            </a:r>
            <a:r>
              <a:rPr lang="ru-RU" sz="42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десантом в </a:t>
            </a:r>
            <a:r>
              <a:rPr lang="ru-RU" sz="4200" dirty="0">
                <a:solidFill>
                  <a:srgbClr val="002060"/>
                </a:solidFill>
                <a:latin typeface="Georgia" panose="02040502050405020303" pitchFamily="18" charset="0"/>
              </a:rPr>
              <a:t>порт Линахамари (Мурманская </a:t>
            </a:r>
            <a:r>
              <a:rPr lang="ru-RU" sz="42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область) </a:t>
            </a:r>
            <a:r>
              <a:rPr lang="ru-RU" sz="4200" dirty="0">
                <a:solidFill>
                  <a:srgbClr val="002060"/>
                </a:solidFill>
                <a:latin typeface="Georgia" panose="02040502050405020303" pitchFamily="18" charset="0"/>
              </a:rPr>
              <a:t>в </a:t>
            </a:r>
            <a:r>
              <a:rPr lang="ru-RU" sz="42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ноябре </a:t>
            </a:r>
            <a:r>
              <a:rPr lang="ru-RU" sz="4200" dirty="0">
                <a:solidFill>
                  <a:srgbClr val="002060"/>
                </a:solidFill>
                <a:latin typeface="Georgia" panose="02040502050405020303" pitchFamily="18" charset="0"/>
              </a:rPr>
              <a:t>1944 </a:t>
            </a:r>
            <a:r>
              <a:rPr lang="ru-RU" sz="42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года, не смотря на тяжелое ранение обеих рук, удостоен звания Герой </a:t>
            </a:r>
            <a:r>
              <a:rPr lang="ru-RU" sz="4200" dirty="0">
                <a:solidFill>
                  <a:srgbClr val="002060"/>
                </a:solidFill>
                <a:latin typeface="Georgia" panose="02040502050405020303" pitchFamily="18" charset="0"/>
              </a:rPr>
              <a:t>Советского </a:t>
            </a:r>
            <a:r>
              <a:rPr lang="ru-RU" sz="42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Союза. Назовите фамилию героя-земляка? </a:t>
            </a:r>
            <a:endParaRPr lang="ru-RU" sz="4200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5085184"/>
            <a:ext cx="1357322" cy="57606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771800" y="285728"/>
            <a:ext cx="4943472" cy="642942"/>
          </a:xfrm>
          <a:prstGeom prst="rect">
            <a:avLst/>
          </a:prstGeom>
        </p:spPr>
        <p:txBody>
          <a:bodyPr vert="horz" anchor="ctr">
            <a:normAutofit fontScale="82500" lnSpcReduction="1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dirty="0">
                <a:solidFill>
                  <a:srgbClr val="002060"/>
                </a:solidFill>
                <a:latin typeface="Georgia" panose="02040502050405020303" pitchFamily="18" charset="0"/>
              </a:rPr>
              <a:t>Раздел</a:t>
            </a:r>
            <a:r>
              <a:rPr lang="ru-RU" sz="2800" dirty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latin typeface="Georgia" panose="02040502050405020303" pitchFamily="18" charset="0"/>
              </a:rPr>
              <a:t>«Герои земли Елецкой»</a:t>
            </a: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555776" y="4509120"/>
            <a:ext cx="6120680" cy="1296144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 lnSpcReduction="10000"/>
          </a:bodyPr>
          <a:lstStyle/>
          <a:p>
            <a:pPr lvl="0">
              <a:buClr>
                <a:srgbClr val="000099"/>
              </a:buClr>
              <a:buSzPct val="60000"/>
              <a:defRPr/>
            </a:pPr>
            <a:endParaRPr lang="ru-RU" sz="2100" b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Georgia" pitchFamily="18" charset="0"/>
              </a:rPr>
              <a:t>Курбатов </a:t>
            </a:r>
          </a:p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Georgia" pitchFamily="18" charset="0"/>
              </a:rPr>
              <a:t>Георгий </a:t>
            </a:r>
          </a:p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Georgia" pitchFamily="18" charset="0"/>
              </a:rPr>
              <a:t>Дмитриевич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5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0"/>
            <a:ext cx="1096584" cy="134076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8194" name="Picture 2" descr="F:\Своя игра (Елец в годвы ВОв) -12.2020\картинки\курбатов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916832"/>
            <a:ext cx="2879080" cy="3782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71472" y="1844824"/>
            <a:ext cx="8176992" cy="2160240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62500" lnSpcReduction="20000"/>
          </a:bodyPr>
          <a:lstStyle/>
          <a:p>
            <a:pPr>
              <a:spcBef>
                <a:spcPts val="0"/>
              </a:spcBef>
              <a:buNone/>
            </a:pPr>
            <a:r>
              <a:rPr lang="ru-RU" sz="21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</a:p>
          <a:p>
            <a:pPr algn="ctr">
              <a:spcBef>
                <a:spcPts val="0"/>
              </a:spcBef>
              <a:buNone/>
            </a:pPr>
            <a:r>
              <a:rPr lang="ru-RU" dirty="0" smtClean="0">
                <a:solidFill>
                  <a:srgbClr val="002060"/>
                </a:solidFill>
                <a:latin typeface="Georgia" panose="02040502050405020303" pitchFamily="18" charset="0"/>
              </a:rPr>
              <a:t>Уроженец </a:t>
            </a:r>
            <a:r>
              <a:rPr lang="ru-RU" dirty="0">
                <a:solidFill>
                  <a:srgbClr val="002060"/>
                </a:solidFill>
                <a:latin typeface="Georgia" panose="02040502050405020303" pitchFamily="18" charset="0"/>
              </a:rPr>
              <a:t>г. Ельца, полный кавалер ордена Славы, прошел боевой путь от Ельца до </a:t>
            </a:r>
            <a:r>
              <a:rPr lang="ru-RU" dirty="0" smtClean="0">
                <a:solidFill>
                  <a:srgbClr val="002060"/>
                </a:solidFill>
                <a:latin typeface="Georgia" panose="02040502050405020303" pitchFamily="18" charset="0"/>
              </a:rPr>
              <a:t>Праги, </a:t>
            </a:r>
            <a:r>
              <a:rPr lang="ru-RU" dirty="0">
                <a:solidFill>
                  <a:srgbClr val="002060"/>
                </a:solidFill>
                <a:latin typeface="Georgia" panose="02040502050405020303" pitchFamily="18" charset="0"/>
              </a:rPr>
              <a:t>получил пять ранений. </a:t>
            </a:r>
            <a:r>
              <a:rPr lang="ru-RU" u="sng" dirty="0" smtClean="0">
                <a:solidFill>
                  <a:srgbClr val="002060"/>
                </a:solidFill>
                <a:latin typeface="Georgia" panose="02040502050405020303" pitchFamily="18" charset="0"/>
              </a:rPr>
              <a:t>Первый Орден Славы </a:t>
            </a:r>
            <a:r>
              <a:rPr lang="ru-RU" dirty="0" smtClean="0">
                <a:solidFill>
                  <a:srgbClr val="002060"/>
                </a:solidFill>
                <a:latin typeface="Georgia" panose="02040502050405020303" pitchFamily="18" charset="0"/>
              </a:rPr>
              <a:t>получил за подвиг под Орлом, когда ворвался </a:t>
            </a:r>
            <a:r>
              <a:rPr lang="ru-RU" dirty="0">
                <a:solidFill>
                  <a:srgbClr val="002060"/>
                </a:solidFill>
                <a:latin typeface="Georgia" panose="02040502050405020303" pitchFamily="18" charset="0"/>
              </a:rPr>
              <a:t>во вражескую </a:t>
            </a:r>
            <a:r>
              <a:rPr lang="ru-RU" dirty="0" smtClean="0">
                <a:solidFill>
                  <a:srgbClr val="002060"/>
                </a:solidFill>
                <a:latin typeface="Georgia" panose="02040502050405020303" pitchFamily="18" charset="0"/>
              </a:rPr>
              <a:t>траншею и в рукопашной схватке уничтожил несколько врагов. </a:t>
            </a:r>
            <a:r>
              <a:rPr lang="ru-RU" u="sng" dirty="0" smtClean="0">
                <a:solidFill>
                  <a:srgbClr val="002060"/>
                </a:solidFill>
                <a:latin typeface="Georgia" panose="02040502050405020303" pitchFamily="18" charset="0"/>
              </a:rPr>
              <a:t>Второй Орден </a:t>
            </a:r>
            <a:r>
              <a:rPr lang="ru-RU" dirty="0" smtClean="0">
                <a:solidFill>
                  <a:srgbClr val="002060"/>
                </a:solidFill>
                <a:latin typeface="Georgia" panose="02040502050405020303" pitchFamily="18" charset="0"/>
              </a:rPr>
              <a:t>– в Польше за выполнение сложного задания по подрыву моста </a:t>
            </a:r>
            <a:r>
              <a:rPr lang="ru-RU" dirty="0">
                <a:solidFill>
                  <a:srgbClr val="002060"/>
                </a:solidFill>
                <a:latin typeface="Georgia" panose="02040502050405020303" pitchFamily="18" charset="0"/>
              </a:rPr>
              <a:t>на </a:t>
            </a:r>
            <a:r>
              <a:rPr lang="ru-RU" dirty="0" err="1">
                <a:solidFill>
                  <a:srgbClr val="002060"/>
                </a:solidFill>
                <a:latin typeface="Georgia" panose="02040502050405020303" pitchFamily="18" charset="0"/>
              </a:rPr>
              <a:t>Сандомирском</a:t>
            </a:r>
            <a:r>
              <a:rPr lang="ru-RU" dirty="0">
                <a:solidFill>
                  <a:srgbClr val="002060"/>
                </a:solidFill>
                <a:latin typeface="Georgia" panose="02040502050405020303" pitchFamily="18" charset="0"/>
              </a:rPr>
              <a:t> плацдарме за р. </a:t>
            </a:r>
            <a:r>
              <a:rPr lang="ru-RU" dirty="0" smtClean="0">
                <a:solidFill>
                  <a:srgbClr val="002060"/>
                </a:solidFill>
                <a:latin typeface="Georgia" panose="02040502050405020303" pitchFamily="18" charset="0"/>
              </a:rPr>
              <a:t>Вислой. </a:t>
            </a:r>
            <a:r>
              <a:rPr lang="ru-RU" u="sng" dirty="0" smtClean="0">
                <a:solidFill>
                  <a:srgbClr val="002060"/>
                </a:solidFill>
                <a:latin typeface="Georgia" panose="02040502050405020303" pitchFamily="18" charset="0"/>
              </a:rPr>
              <a:t>Третий Орден </a:t>
            </a:r>
            <a:r>
              <a:rPr lang="ru-RU" dirty="0" smtClean="0">
                <a:solidFill>
                  <a:srgbClr val="002060"/>
                </a:solidFill>
                <a:latin typeface="Georgia" panose="02040502050405020303" pitchFamily="18" charset="0"/>
              </a:rPr>
              <a:t>получил в январе 1945 года, когда </a:t>
            </a:r>
            <a:r>
              <a:rPr lang="ru-RU" dirty="0">
                <a:solidFill>
                  <a:srgbClr val="002060"/>
                </a:solidFill>
                <a:latin typeface="Georgia" panose="02040502050405020303" pitchFamily="18" charset="0"/>
              </a:rPr>
              <a:t>под Берлином спас раненого начальника политотдела своей дивизии. </a:t>
            </a:r>
            <a:r>
              <a:rPr lang="ru-RU" dirty="0" smtClean="0">
                <a:solidFill>
                  <a:srgbClr val="002060"/>
                </a:solidFill>
                <a:latin typeface="Georgia" panose="02040502050405020303" pitchFamily="18" charset="0"/>
              </a:rPr>
              <a:t>О </a:t>
            </a:r>
            <a:r>
              <a:rPr lang="ru-RU" dirty="0">
                <a:solidFill>
                  <a:srgbClr val="002060"/>
                </a:solidFill>
                <a:latin typeface="Georgia" panose="02040502050405020303" pitchFamily="18" charset="0"/>
              </a:rPr>
              <a:t>ком идет речь?</a:t>
            </a:r>
          </a:p>
          <a:p>
            <a:pPr marL="0" indent="0">
              <a:buNone/>
            </a:pPr>
            <a:endParaRPr lang="ru-RU" sz="2100" b="1" i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941168"/>
            <a:ext cx="1357322" cy="57606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987824" y="285728"/>
            <a:ext cx="4727448" cy="642942"/>
          </a:xfrm>
          <a:prstGeom prst="rect">
            <a:avLst/>
          </a:prstGeom>
        </p:spPr>
        <p:txBody>
          <a:bodyPr vert="horz" anchor="ctr">
            <a:normAutofit fontScale="75000" lnSpcReduction="2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  <a:t>Раздел</a:t>
            </a:r>
            <a:r>
              <a:rPr lang="ru-RU" sz="2800" dirty="0" smtClean="0">
                <a:solidFill>
                  <a:schemeClr val="tx2"/>
                </a:solidFill>
                <a:latin typeface="Georgia" panose="02040502050405020303" pitchFamily="18" charset="0"/>
                <a:ea typeface="+mj-ea"/>
                <a:cs typeface="+mj-cs"/>
              </a:rPr>
              <a:t> </a:t>
            </a: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  <a:t>«</a:t>
            </a:r>
            <a:r>
              <a:rPr lang="ru-RU" sz="2800" b="1" i="1" dirty="0">
                <a:solidFill>
                  <a:srgbClr val="FF0000"/>
                </a:solidFill>
                <a:latin typeface="Georgia" panose="02040502050405020303" pitchFamily="18" charset="0"/>
              </a:rPr>
              <a:t>Герои земли Елецкой</a:t>
            </a: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  <a:t>»</a:t>
            </a:r>
            <a:endParaRPr kumimoji="0" lang="ru-RU" sz="2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Georgia" panose="02040502050405020303" pitchFamily="18" charset="0"/>
              <a:ea typeface="+mj-ea"/>
              <a:cs typeface="+mj-cs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643174" y="4221088"/>
            <a:ext cx="6105290" cy="1656184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lang="ru-RU" sz="2400" b="1" dirty="0" err="1" smtClean="0">
                <a:solidFill>
                  <a:srgbClr val="FF0000"/>
                </a:solidFill>
                <a:latin typeface="Georgia" pitchFamily="18" charset="0"/>
              </a:rPr>
              <a:t>Проживаров</a:t>
            </a:r>
            <a:endParaRPr lang="ru-RU" sz="2400" b="1" dirty="0" smtClean="0">
              <a:solidFill>
                <a:srgbClr val="FF0000"/>
              </a:solidFill>
              <a:latin typeface="Georgia" pitchFamily="18" charset="0"/>
            </a:endParaRPr>
          </a:p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Аркадий</a:t>
            </a:r>
          </a:p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Иосифович</a:t>
            </a:r>
            <a:endParaRPr lang="ru-RU" sz="24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6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0"/>
            <a:ext cx="1096584" cy="134076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9218" name="Picture 2" descr="F:\Своя игра (Елец в годвы ВОв) -12.2020\картинки\А.-И.-Проживаров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988840"/>
            <a:ext cx="2664296" cy="372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1560" y="1844824"/>
            <a:ext cx="8064896" cy="1584176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925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1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В городе Ельце есть аллея </a:t>
            </a:r>
            <a:r>
              <a:rPr lang="ru-RU" sz="2800" dirty="0">
                <a:solidFill>
                  <a:srgbClr val="002060"/>
                </a:solidFill>
                <a:latin typeface="Georgia" panose="02040502050405020303" pitchFamily="18" charset="0"/>
              </a:rPr>
              <a:t>памяти </a:t>
            </a:r>
            <a:r>
              <a:rPr lang="ru-RU" sz="28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пионеров </a:t>
            </a:r>
            <a:r>
              <a:rPr lang="ru-RU" sz="2800" dirty="0">
                <a:solidFill>
                  <a:srgbClr val="002060"/>
                </a:solidFill>
                <a:latin typeface="Georgia" panose="02040502050405020303" pitchFamily="18" charset="0"/>
              </a:rPr>
              <a:t>и </a:t>
            </a:r>
            <a:r>
              <a:rPr lang="ru-RU" sz="28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комсомольцев, принимавших участие </a:t>
            </a:r>
            <a:r>
              <a:rPr lang="ru-RU" sz="2800" dirty="0">
                <a:solidFill>
                  <a:srgbClr val="002060"/>
                </a:solidFill>
                <a:latin typeface="Georgia" panose="02040502050405020303" pitchFamily="18" charset="0"/>
              </a:rPr>
              <a:t>в </a:t>
            </a:r>
            <a:r>
              <a:rPr lang="ru-RU" sz="28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Великой Отечественной войне? Как называется это место?</a:t>
            </a:r>
            <a:endParaRPr lang="ru-RU" sz="2800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5085184"/>
            <a:ext cx="1357322" cy="504056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643174" y="285728"/>
            <a:ext cx="5072098" cy="642942"/>
          </a:xfrm>
          <a:prstGeom prst="rect">
            <a:avLst/>
          </a:prstGeom>
        </p:spPr>
        <p:txBody>
          <a:bodyPr vert="horz" anchor="ctr">
            <a:normAutofit fontScale="82500" lnSpcReduction="1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dirty="0">
                <a:solidFill>
                  <a:srgbClr val="002060"/>
                </a:solidFill>
                <a:latin typeface="Georgia" panose="02040502050405020303" pitchFamily="18" charset="0"/>
              </a:rPr>
              <a:t>Раздел</a:t>
            </a:r>
            <a:r>
              <a:rPr lang="ru-RU" sz="2800" dirty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«Юные </a:t>
            </a:r>
            <a:r>
              <a:rPr lang="ru-RU" sz="2800" b="1" i="1" dirty="0" err="1" smtClean="0">
                <a:solidFill>
                  <a:srgbClr val="FF0000"/>
                </a:solidFill>
                <a:latin typeface="Georgia" panose="02040502050405020303" pitchFamily="18" charset="0"/>
              </a:rPr>
              <a:t>герои-ельчане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»</a:t>
            </a:r>
            <a:endParaRPr lang="ru-RU" sz="28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643174" y="3789040"/>
            <a:ext cx="6033282" cy="1997414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pPr lvl="0" indent="-320040">
              <a:buClr>
                <a:schemeClr val="accent2"/>
              </a:buClr>
              <a:buSzPct val="60000"/>
              <a:defRPr/>
            </a:pPr>
            <a:endParaRPr lang="ru-RU" sz="2400" b="1" dirty="0" smtClean="0">
              <a:solidFill>
                <a:srgbClr val="FF0000"/>
              </a:solidFill>
              <a:latin typeface="Georgia" pitchFamily="18" charset="0"/>
            </a:endParaRPr>
          </a:p>
          <a:p>
            <a:pPr lvl="0" indent="-320040">
              <a:buClr>
                <a:schemeClr val="accent2"/>
              </a:buClr>
              <a:buSzPct val="60000"/>
              <a:defRPr/>
            </a:pPr>
            <a:endParaRPr lang="ru-RU" sz="2000" b="1" dirty="0" smtClean="0">
              <a:solidFill>
                <a:srgbClr val="FF0000"/>
              </a:solidFill>
              <a:latin typeface="Georgia" pitchFamily="18" charset="0"/>
            </a:endParaRPr>
          </a:p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Georgia" pitchFamily="18" charset="0"/>
              </a:rPr>
              <a:t>Сквер комсомольцев</a:t>
            </a:r>
          </a:p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kumimoji="0" lang="ru-RU" sz="2000" b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eorgia" pitchFamily="18" charset="0"/>
              </a:rPr>
              <a:t>(Комсомольский)</a:t>
            </a:r>
            <a:endParaRPr kumimoji="0" lang="ru-RU" sz="20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0"/>
            <a:ext cx="1096584" cy="134076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026" name="Picture 2" descr="C:\Users\Администратор\Desktop\c20062d29ec0d0908d69f2872b0477757d3b9db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886095"/>
            <a:ext cx="2556315" cy="1703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1560" y="1772816"/>
            <a:ext cx="8031318" cy="2016224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1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200" dirty="0" smtClean="0">
                <a:solidFill>
                  <a:srgbClr val="000066"/>
                </a:solidFill>
                <a:latin typeface="Georgia" pitchFamily="18" charset="0"/>
              </a:rPr>
              <a:t>Назовите фамилию юного </a:t>
            </a:r>
            <a:r>
              <a:rPr lang="ru-RU" sz="2200" dirty="0" err="1" smtClean="0">
                <a:solidFill>
                  <a:srgbClr val="000066"/>
                </a:solidFill>
                <a:latin typeface="Georgia" pitchFamily="18" charset="0"/>
              </a:rPr>
              <a:t>ельчанина</a:t>
            </a:r>
            <a:r>
              <a:rPr lang="ru-RU" sz="2200" dirty="0" smtClean="0">
                <a:solidFill>
                  <a:srgbClr val="000066"/>
                </a:solidFill>
                <a:latin typeface="Georgia" pitchFamily="18" charset="0"/>
              </a:rPr>
              <a:t>, который погиб смертью храбрых возле села Екатериновка Елецкого района в бою с немецко-фашистскими захватчиками и был награжден медалью «За отвагу». Дом, в котором жил юный партизан, находится на улице Коммунаров?</a:t>
            </a:r>
            <a:endParaRPr lang="ru-RU" sz="2200" dirty="0">
              <a:solidFill>
                <a:srgbClr val="000099"/>
              </a:solidFill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5157192"/>
            <a:ext cx="1357322" cy="57606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051720" y="285728"/>
            <a:ext cx="5663552" cy="642942"/>
          </a:xfrm>
          <a:prstGeom prst="rect">
            <a:avLst/>
          </a:prstGeom>
        </p:spPr>
        <p:txBody>
          <a:bodyPr vert="horz" anchor="ctr">
            <a:normAutofit fontScale="9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dirty="0">
                <a:solidFill>
                  <a:srgbClr val="002060"/>
                </a:solidFill>
                <a:latin typeface="Georgia" panose="02040502050405020303" pitchFamily="18" charset="0"/>
              </a:rPr>
              <a:t>Раздел</a:t>
            </a:r>
            <a:r>
              <a:rPr lang="ru-RU" sz="2800" dirty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«Юные </a:t>
            </a:r>
            <a:r>
              <a:rPr lang="ru-RU" sz="2800" b="1" i="1" dirty="0" err="1" smtClean="0">
                <a:solidFill>
                  <a:srgbClr val="FF0000"/>
                </a:solidFill>
                <a:latin typeface="Georgia" panose="02040502050405020303" pitchFamily="18" charset="0"/>
              </a:rPr>
              <a:t>герои-ельчане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»</a:t>
            </a:r>
            <a:endParaRPr lang="ru-RU" sz="28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643174" y="4077072"/>
            <a:ext cx="6033282" cy="1800200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pPr lvl="0" indent="-320040">
              <a:buClr>
                <a:schemeClr val="accent2"/>
              </a:buClr>
              <a:buSzPct val="60000"/>
              <a:defRPr/>
            </a:pPr>
            <a:endParaRPr lang="ru-RU" sz="2400" b="1" dirty="0" smtClean="0">
              <a:solidFill>
                <a:srgbClr val="FF0000"/>
              </a:solidFill>
              <a:latin typeface="Georgia" pitchFamily="18" charset="0"/>
            </a:endParaRPr>
          </a:p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Витя Орлов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5122" name="Picture 2" descr="D:\копия Надя\25. Рисунки\картинки (патриотизм)\orlo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1916832"/>
            <a:ext cx="2736304" cy="3829863"/>
          </a:xfrm>
          <a:prstGeom prst="rect">
            <a:avLst/>
          </a:prstGeom>
          <a:noFill/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0"/>
            <a:ext cx="1096584" cy="134076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1560" y="1844824"/>
            <a:ext cx="8031318" cy="2160240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92500"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1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2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Назовите имя девушки-пулемётчицы, которая в составе </a:t>
            </a:r>
            <a:r>
              <a:rPr lang="ru-RU" sz="2200" dirty="0">
                <a:solidFill>
                  <a:srgbClr val="002060"/>
                </a:solidFill>
                <a:latin typeface="Georgia" panose="02040502050405020303" pitchFamily="18" charset="0"/>
              </a:rPr>
              <a:t>307-й стрелковой </a:t>
            </a:r>
            <a:r>
              <a:rPr lang="ru-RU" sz="22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дивизии в декабре 1941 года участвовала </a:t>
            </a:r>
            <a:r>
              <a:rPr lang="ru-RU" sz="2200" dirty="0">
                <a:solidFill>
                  <a:srgbClr val="002060"/>
                </a:solidFill>
                <a:latin typeface="Georgia" panose="02040502050405020303" pitchFamily="18" charset="0"/>
              </a:rPr>
              <a:t>в Елецкой операции по освобождению города от </a:t>
            </a:r>
            <a:r>
              <a:rPr lang="ru-RU" sz="22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фашистов и совершила подвиг </a:t>
            </a:r>
            <a:r>
              <a:rPr lang="ru-RU" sz="2200" dirty="0">
                <a:solidFill>
                  <a:srgbClr val="002060"/>
                </a:solidFill>
                <a:latin typeface="Georgia" panose="02040502050405020303" pitchFamily="18" charset="0"/>
              </a:rPr>
              <a:t>в </a:t>
            </a:r>
            <a:r>
              <a:rPr lang="ru-RU" sz="22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боях за </a:t>
            </a:r>
            <a:r>
              <a:rPr lang="ru-RU" sz="2200" dirty="0">
                <a:solidFill>
                  <a:srgbClr val="002060"/>
                </a:solidFill>
                <a:latin typeface="Georgia" panose="02040502050405020303" pitchFamily="18" charset="0"/>
              </a:rPr>
              <a:t>Русский </a:t>
            </a:r>
            <a:r>
              <a:rPr lang="ru-RU" sz="22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Брод. Юная </a:t>
            </a:r>
            <a:r>
              <a:rPr lang="ru-RU" sz="2200" dirty="0" err="1" smtClean="0">
                <a:solidFill>
                  <a:srgbClr val="002060"/>
                </a:solidFill>
                <a:latin typeface="Georgia" panose="02040502050405020303" pitchFamily="18" charset="0"/>
              </a:rPr>
              <a:t>ельчанка</a:t>
            </a:r>
            <a:r>
              <a:rPr lang="ru-RU" sz="22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 была посмертно награждена орденом Красного Знамени, а в её честь названы сквер и улица города.</a:t>
            </a:r>
            <a:endParaRPr lang="ru-RU" sz="2200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5013176"/>
            <a:ext cx="1357322" cy="648072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483768" y="285728"/>
            <a:ext cx="5231504" cy="642942"/>
          </a:xfrm>
          <a:prstGeom prst="rect">
            <a:avLst/>
          </a:prstGeom>
        </p:spPr>
        <p:txBody>
          <a:bodyPr vert="horz" anchor="ctr">
            <a:normAutofit fontScale="82500" lnSpcReduction="1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dirty="0">
                <a:solidFill>
                  <a:srgbClr val="002060"/>
                </a:solidFill>
                <a:latin typeface="Georgia" panose="02040502050405020303" pitchFamily="18" charset="0"/>
              </a:rPr>
              <a:t>Раздел</a:t>
            </a:r>
            <a:r>
              <a:rPr lang="ru-RU" sz="2800" dirty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«Юные </a:t>
            </a:r>
            <a:r>
              <a:rPr lang="ru-RU" sz="2800" b="1" i="1" dirty="0" err="1" smtClean="0">
                <a:solidFill>
                  <a:srgbClr val="FF0000"/>
                </a:solidFill>
                <a:latin typeface="Georgia" panose="02040502050405020303" pitchFamily="18" charset="0"/>
              </a:rPr>
              <a:t>герои-ельчане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»</a:t>
            </a:r>
            <a:endParaRPr lang="ru-RU" sz="28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643174" y="4293096"/>
            <a:ext cx="5959616" cy="1493358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pPr lvl="0" indent="-320040">
              <a:buClr>
                <a:schemeClr val="accent2"/>
              </a:buClr>
              <a:buSzPct val="60000"/>
              <a:defRPr/>
            </a:pPr>
            <a:endParaRPr lang="ru-RU" sz="2400" b="1" dirty="0" smtClean="0">
              <a:solidFill>
                <a:srgbClr val="FF0000"/>
              </a:solidFill>
              <a:latin typeface="Georgia" pitchFamily="18" charset="0"/>
            </a:endParaRPr>
          </a:p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Аня </a:t>
            </a:r>
            <a:r>
              <a:rPr lang="ru-RU" sz="2400" b="1" dirty="0" err="1" smtClean="0">
                <a:solidFill>
                  <a:srgbClr val="FF0000"/>
                </a:solidFill>
                <a:latin typeface="Georgia" pitchFamily="18" charset="0"/>
              </a:rPr>
              <a:t>Гайтерова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90100"/>
            <a:ext cx="21993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4100" name="Picture 4" descr="D:\копия Надя\25. Рисунки\картинки (патриотизм)\gaiterov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2060848"/>
            <a:ext cx="2475732" cy="3462106"/>
          </a:xfrm>
          <a:prstGeom prst="rect">
            <a:avLst/>
          </a:prstGeom>
          <a:noFill/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0"/>
            <a:ext cx="1096584" cy="134076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928802"/>
            <a:ext cx="8031318" cy="1572206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85000" lnSpcReduction="10000"/>
          </a:bodyPr>
          <a:lstStyle/>
          <a:p>
            <a:pPr>
              <a:spcBef>
                <a:spcPts val="0"/>
              </a:spcBef>
              <a:buNone/>
            </a:pPr>
            <a:r>
              <a:rPr lang="ru-RU" sz="27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</a:p>
          <a:p>
            <a:pPr>
              <a:spcBef>
                <a:spcPts val="0"/>
              </a:spcBef>
              <a:buNone/>
            </a:pPr>
            <a:endParaRPr lang="ru-RU" sz="2300" b="1" i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38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Сколько дней фашисты были в Ельце</a:t>
            </a:r>
            <a:r>
              <a:rPr lang="ru-RU" sz="3800" dirty="0">
                <a:solidFill>
                  <a:srgbClr val="002060"/>
                </a:solidFill>
                <a:latin typeface="Georgia" panose="02040502050405020303" pitchFamily="18" charset="0"/>
              </a:rPr>
              <a:t>?</a:t>
            </a:r>
          </a:p>
          <a:p>
            <a:pPr>
              <a:spcBef>
                <a:spcPts val="0"/>
              </a:spcBef>
              <a:buNone/>
            </a:pPr>
            <a:r>
              <a:rPr lang="ru-RU" dirty="0" smtClean="0"/>
              <a:t> </a:t>
            </a:r>
            <a:endParaRPr lang="ru-RU" dirty="0">
              <a:solidFill>
                <a:srgbClr val="000099"/>
              </a:solidFill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572008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07704" y="285728"/>
            <a:ext cx="5807568" cy="642942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  <a:t>Раздел</a:t>
            </a:r>
            <a:r>
              <a:rPr lang="ru-RU" sz="2800" dirty="0" smtClean="0">
                <a:solidFill>
                  <a:schemeClr val="tx2"/>
                </a:solidFill>
                <a:latin typeface="Georgia" panose="02040502050405020303" pitchFamily="18" charset="0"/>
                <a:ea typeface="+mj-ea"/>
                <a:cs typeface="+mj-cs"/>
              </a:rPr>
              <a:t> </a:t>
            </a: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  <a:t>«Елец в годы войны»</a:t>
            </a:r>
            <a:endParaRPr kumimoji="0" lang="ru-RU" sz="2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Georgia" panose="02040502050405020303" pitchFamily="18" charset="0"/>
              <a:ea typeface="+mj-ea"/>
              <a:cs typeface="+mj-cs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643174" y="3929066"/>
            <a:ext cx="5959616" cy="1857388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pPr marL="320040" lvl="0" indent="-320040"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endParaRPr lang="ru-RU" sz="3200" b="1" dirty="0" smtClean="0">
              <a:solidFill>
                <a:srgbClr val="C00000"/>
              </a:solidFill>
            </a:endParaRPr>
          </a:p>
          <a:p>
            <a:pPr marL="320040" lvl="0" indent="-320040"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r>
              <a:rPr lang="ru-RU" sz="26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 </a:t>
            </a:r>
            <a:r>
              <a:rPr lang="ru-RU" sz="26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пять</a:t>
            </a:r>
            <a:endParaRPr lang="ru-RU" sz="2600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0"/>
            <a:ext cx="1096584" cy="134076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4098" name="Picture 2" descr="F:\Своя игра (Елец в годвы ВОв) -12.2020\картинки\загруженное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979364"/>
            <a:ext cx="3147585" cy="175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772816"/>
            <a:ext cx="8031318" cy="1944216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92500" lnSpcReduction="2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1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Назовите имя юного героя, </a:t>
            </a:r>
            <a:r>
              <a:rPr lang="ru-RU" sz="2400" dirty="0">
                <a:solidFill>
                  <a:srgbClr val="002060"/>
                </a:solidFill>
                <a:latin typeface="Georgia" panose="02040502050405020303" pitchFamily="18" charset="0"/>
              </a:rPr>
              <a:t>погибшего в декабре 1941 года во время боёв за освобождение </a:t>
            </a:r>
            <a:r>
              <a:rPr lang="ru-RU" sz="24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Ельца во </a:t>
            </a:r>
            <a:r>
              <a:rPr lang="ru-RU" sz="2400" dirty="0">
                <a:solidFill>
                  <a:srgbClr val="002060"/>
                </a:solidFill>
                <a:latin typeface="Georgia" panose="02040502050405020303" pitchFamily="18" charset="0"/>
              </a:rPr>
              <a:t>дворе собственного дома, когда пытался уничтожить врага, расположившегося с пулеметным расчетом на втором этаже. В честь </a:t>
            </a:r>
            <a:r>
              <a:rPr lang="ru-RU" sz="24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14-летнего героя </a:t>
            </a:r>
            <a:r>
              <a:rPr lang="ru-RU" sz="2400" dirty="0">
                <a:solidFill>
                  <a:srgbClr val="002060"/>
                </a:solidFill>
                <a:latin typeface="Georgia" panose="02040502050405020303" pitchFamily="18" charset="0"/>
              </a:rPr>
              <a:t>названа улица, где до сих пор находится </a:t>
            </a:r>
            <a:r>
              <a:rPr lang="ru-RU" sz="24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этот дом </a:t>
            </a:r>
            <a:r>
              <a:rPr lang="ru-RU" sz="2400" dirty="0">
                <a:solidFill>
                  <a:srgbClr val="002060"/>
                </a:solidFill>
                <a:latin typeface="Georgia" panose="02040502050405020303" pitchFamily="18" charset="0"/>
              </a:rPr>
              <a:t>- №</a:t>
            </a:r>
            <a:r>
              <a:rPr lang="ru-RU" sz="24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45.</a:t>
            </a:r>
            <a:endParaRPr lang="ru-RU" sz="2400" b="1" i="1" dirty="0" smtClean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5013176"/>
            <a:ext cx="1357322" cy="720080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411760" y="285728"/>
            <a:ext cx="5303512" cy="642942"/>
          </a:xfrm>
          <a:prstGeom prst="rect">
            <a:avLst/>
          </a:prstGeom>
        </p:spPr>
        <p:txBody>
          <a:bodyPr vert="horz" anchor="ctr">
            <a:normAutofit fontScale="9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dirty="0">
                <a:solidFill>
                  <a:srgbClr val="002060"/>
                </a:solidFill>
                <a:latin typeface="Georgia" panose="02040502050405020303" pitchFamily="18" charset="0"/>
              </a:rPr>
              <a:t>Раздел</a:t>
            </a:r>
            <a:r>
              <a:rPr lang="ru-RU" sz="2800" dirty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«Юные </a:t>
            </a:r>
            <a:r>
              <a:rPr lang="ru-RU" sz="2800" b="1" i="1" dirty="0" err="1" smtClean="0">
                <a:solidFill>
                  <a:srgbClr val="FF0000"/>
                </a:solidFill>
                <a:latin typeface="Georgia" panose="02040502050405020303" pitchFamily="18" charset="0"/>
              </a:rPr>
              <a:t>герои-ельчане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»</a:t>
            </a:r>
            <a:endParaRPr lang="ru-RU" sz="28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643174" y="4077072"/>
            <a:ext cx="6033282" cy="1709382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pPr lvl="0" indent="-320040">
              <a:buClr>
                <a:schemeClr val="accent2"/>
              </a:buClr>
              <a:buSzPct val="60000"/>
              <a:defRPr/>
            </a:pPr>
            <a:endParaRPr lang="ru-RU" sz="2000" b="1" dirty="0" smtClean="0">
              <a:solidFill>
                <a:srgbClr val="FF0000"/>
              </a:solidFill>
              <a:latin typeface="Georgia" pitchFamily="18" charset="0"/>
            </a:endParaRPr>
          </a:p>
          <a:p>
            <a:pPr lvl="0" indent="-320040">
              <a:buClr>
                <a:schemeClr val="accent2"/>
              </a:buClr>
              <a:buSzPct val="60000"/>
              <a:defRPr/>
            </a:pPr>
            <a:endParaRPr lang="ru-RU" sz="2000" b="1" dirty="0">
              <a:solidFill>
                <a:srgbClr val="FF0000"/>
              </a:solidFill>
              <a:latin typeface="Georgia" pitchFamily="18" charset="0"/>
            </a:endParaRPr>
          </a:p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Georgia" pitchFamily="18" charset="0"/>
              </a:rPr>
              <a:t>Алеша Оборотов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4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0"/>
            <a:ext cx="1096584" cy="134076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0242" name="Picture 2" descr="F:\Своя игра (Елец в годвы ВОв) -12.2020\картинки\img5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956068"/>
            <a:ext cx="2664296" cy="3689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700808"/>
            <a:ext cx="8031318" cy="2232248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55000" lnSpcReduction="2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7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35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Этот 20-летний юноша организовал </a:t>
            </a:r>
            <a:r>
              <a:rPr lang="ru-RU" sz="3500" dirty="0">
                <a:solidFill>
                  <a:srgbClr val="002060"/>
                </a:solidFill>
                <a:latin typeface="Georgia" panose="02040502050405020303" pitchFamily="18" charset="0"/>
              </a:rPr>
              <a:t>группу партизан из 14 </a:t>
            </a:r>
            <a:r>
              <a:rPr lang="ru-RU" sz="35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одноклассников. </a:t>
            </a:r>
            <a:r>
              <a:rPr lang="ru-RU" sz="3500" dirty="0">
                <a:solidFill>
                  <a:srgbClr val="002060"/>
                </a:solidFill>
                <a:latin typeface="Georgia" panose="02040502050405020303" pitchFamily="18" charset="0"/>
              </a:rPr>
              <a:t>Вступая в нее, каждый давал </a:t>
            </a:r>
            <a:r>
              <a:rPr lang="ru-RU" sz="35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комсомольскую клятву </a:t>
            </a:r>
            <a:r>
              <a:rPr lang="ru-RU" sz="3500" dirty="0">
                <a:solidFill>
                  <a:srgbClr val="002060"/>
                </a:solidFill>
                <a:latin typeface="Georgia" panose="02040502050405020303" pitchFamily="18" charset="0"/>
              </a:rPr>
              <a:t>"бить врага без пощады". </a:t>
            </a:r>
            <a:r>
              <a:rPr lang="ru-RU" sz="35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Вместе </a:t>
            </a:r>
            <a:r>
              <a:rPr lang="ru-RU" sz="3500" dirty="0">
                <a:solidFill>
                  <a:srgbClr val="002060"/>
                </a:solidFill>
                <a:latin typeface="Georgia" panose="02040502050405020303" pitchFamily="18" charset="0"/>
              </a:rPr>
              <a:t>с Васей </a:t>
            </a:r>
            <a:r>
              <a:rPr lang="ru-RU" sz="3500" dirty="0" err="1">
                <a:solidFill>
                  <a:srgbClr val="002060"/>
                </a:solidFill>
                <a:latin typeface="Georgia" panose="02040502050405020303" pitchFamily="18" charset="0"/>
              </a:rPr>
              <a:t>Краюшкиным</a:t>
            </a:r>
            <a:r>
              <a:rPr lang="ru-RU" sz="3500" dirty="0">
                <a:solidFill>
                  <a:srgbClr val="002060"/>
                </a:solidFill>
                <a:latin typeface="Georgia" panose="02040502050405020303" pitchFamily="18" charset="0"/>
              </a:rPr>
              <a:t> и Вилей Огневым </a:t>
            </a:r>
            <a:r>
              <a:rPr lang="ru-RU" sz="35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юный герой уничтожил </a:t>
            </a:r>
            <a:r>
              <a:rPr lang="ru-RU" sz="3500" dirty="0">
                <a:solidFill>
                  <a:srgbClr val="002060"/>
                </a:solidFill>
                <a:latin typeface="Georgia" panose="02040502050405020303" pitchFamily="18" charset="0"/>
              </a:rPr>
              <a:t>пулеметный расчет гитлеровцев на улице Октябрьской, </a:t>
            </a:r>
            <a:r>
              <a:rPr lang="ru-RU" sz="35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помогая нашим войскам </a:t>
            </a:r>
            <a:r>
              <a:rPr lang="ru-RU" sz="3500" dirty="0">
                <a:solidFill>
                  <a:srgbClr val="002060"/>
                </a:solidFill>
                <a:latin typeface="Georgia" panose="02040502050405020303" pitchFamily="18" charset="0"/>
              </a:rPr>
              <a:t>освобождать город Елец. </a:t>
            </a:r>
            <a:r>
              <a:rPr lang="ru-RU" sz="35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Имена </a:t>
            </a:r>
            <a:r>
              <a:rPr lang="ru-RU" sz="3500" dirty="0">
                <a:solidFill>
                  <a:srgbClr val="002060"/>
                </a:solidFill>
                <a:latin typeface="Georgia" panose="02040502050405020303" pitchFamily="18" charset="0"/>
              </a:rPr>
              <a:t>героев высечены на мемориальной доске, помещенной на здании </a:t>
            </a:r>
            <a:r>
              <a:rPr lang="ru-RU" sz="35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школы № 15 (бывшая СШ №3).</a:t>
            </a:r>
            <a:r>
              <a:rPr lang="ru-RU" sz="3500" dirty="0">
                <a:solidFill>
                  <a:srgbClr val="002060"/>
                </a:solidFill>
                <a:latin typeface="Georgia" panose="02040502050405020303" pitchFamily="18" charset="0"/>
              </a:rPr>
              <a:t> </a:t>
            </a:r>
            <a:endParaRPr lang="ru-RU" sz="3500" dirty="0" smtClean="0">
              <a:solidFill>
                <a:srgbClr val="002060"/>
              </a:solidFill>
              <a:latin typeface="Georgia" panose="02040502050405020303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35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С </a:t>
            </a:r>
            <a:r>
              <a:rPr lang="ru-RU" sz="3500" dirty="0">
                <a:solidFill>
                  <a:srgbClr val="002060"/>
                </a:solidFill>
                <a:latin typeface="Georgia" panose="02040502050405020303" pitchFamily="18" charset="0"/>
              </a:rPr>
              <a:t>войны юноша не вернулся</a:t>
            </a:r>
            <a:r>
              <a:rPr lang="ru-RU" sz="35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. Назовите его имя.</a:t>
            </a:r>
            <a:endParaRPr lang="ru-RU" sz="3500" b="1" i="1" dirty="0" smtClean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572008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214546" y="285728"/>
            <a:ext cx="5500726" cy="642942"/>
          </a:xfrm>
          <a:prstGeom prst="rect">
            <a:avLst/>
          </a:prstGeom>
        </p:spPr>
        <p:txBody>
          <a:bodyPr vert="horz" anchor="ctr">
            <a:normAutofit fontScale="9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dirty="0">
                <a:solidFill>
                  <a:srgbClr val="002060"/>
                </a:solidFill>
                <a:latin typeface="Georgia" panose="02040502050405020303" pitchFamily="18" charset="0"/>
              </a:rPr>
              <a:t>Раздел</a:t>
            </a:r>
            <a:r>
              <a:rPr lang="ru-RU" sz="2800" dirty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«Юные </a:t>
            </a:r>
            <a:r>
              <a:rPr lang="ru-RU" sz="2800" b="1" i="1" dirty="0" err="1" smtClean="0">
                <a:solidFill>
                  <a:srgbClr val="FF0000"/>
                </a:solidFill>
                <a:latin typeface="Georgia" panose="02040502050405020303" pitchFamily="18" charset="0"/>
              </a:rPr>
              <a:t>герои-ельчане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»</a:t>
            </a:r>
            <a:endParaRPr lang="ru-RU" sz="28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684350" y="4149080"/>
            <a:ext cx="5959616" cy="1641450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pPr lvl="0" indent="-320040">
              <a:buClr>
                <a:schemeClr val="accent2"/>
              </a:buClr>
              <a:buSzPct val="60000"/>
              <a:defRPr/>
            </a:pPr>
            <a:endParaRPr lang="ru-RU" sz="2400" b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Лёня </a:t>
            </a:r>
          </a:p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Камзолов</a:t>
            </a:r>
            <a:endParaRPr lang="ru-RU" sz="2400" b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5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0"/>
            <a:ext cx="1096584" cy="134076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1266" name="Picture 2" descr="F:\Своя игра (Елец в годвы ВОв) -12.2020\картинки\img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844824"/>
            <a:ext cx="2466728" cy="3815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1560" y="1844824"/>
            <a:ext cx="8064896" cy="2304256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85000" lnSpcReduction="2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1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dirty="0">
                <a:solidFill>
                  <a:srgbClr val="002060"/>
                </a:solidFill>
                <a:latin typeface="Georgia" panose="02040502050405020303" pitchFamily="18" charset="0"/>
              </a:rPr>
              <a:t>Назовите </a:t>
            </a:r>
            <a:r>
              <a:rPr lang="ru-RU" sz="2400" dirty="0" smtClean="0">
                <a:solidFill>
                  <a:srgbClr val="002060"/>
                </a:solidFill>
                <a:latin typeface="Georgia" pitchFamily="18" charset="0"/>
              </a:rPr>
              <a:t>имена трёх </a:t>
            </a:r>
            <a:r>
              <a:rPr lang="ru-RU" sz="2400" dirty="0" err="1" smtClean="0">
                <a:solidFill>
                  <a:srgbClr val="002060"/>
                </a:solidFill>
                <a:latin typeface="Georgia" pitchFamily="18" charset="0"/>
              </a:rPr>
              <a:t>елецких</a:t>
            </a:r>
            <a:r>
              <a:rPr lang="ru-RU" sz="2400" dirty="0" smtClean="0">
                <a:solidFill>
                  <a:srgbClr val="002060"/>
                </a:solidFill>
                <a:latin typeface="Georgia" pitchFamily="18" charset="0"/>
              </a:rPr>
              <a:t> комсомольцев, которые в 1941 году вступили добровольцами в ряды Красной Армии и стали разведчиками. В феврале 1942 года при </a:t>
            </a:r>
            <a:r>
              <a:rPr lang="ru-RU" sz="2400" dirty="0">
                <a:solidFill>
                  <a:srgbClr val="002060"/>
                </a:solidFill>
                <a:latin typeface="Georgia" panose="02040502050405020303" pitchFamily="18" charset="0"/>
              </a:rPr>
              <a:t>выполнении боевого задания </a:t>
            </a:r>
            <a:r>
              <a:rPr lang="ru-RU" sz="24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около </a:t>
            </a:r>
            <a:r>
              <a:rPr lang="ru-RU" sz="2400" dirty="0" err="1" smtClean="0">
                <a:solidFill>
                  <a:srgbClr val="002060"/>
                </a:solidFill>
                <a:latin typeface="Georgia" panose="02040502050405020303" pitchFamily="18" charset="0"/>
              </a:rPr>
              <a:t>Малоархангельска</a:t>
            </a:r>
            <a:r>
              <a:rPr lang="ru-RU" sz="24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 (Орловская область) герои-разведчики были </a:t>
            </a:r>
            <a:r>
              <a:rPr lang="ru-RU" sz="2400" dirty="0">
                <a:solidFill>
                  <a:srgbClr val="002060"/>
                </a:solidFill>
                <a:latin typeface="Georgia" panose="02040502050405020303" pitchFamily="18" charset="0"/>
              </a:rPr>
              <a:t>схвачены фашистами и после пыток публично казнены</a:t>
            </a:r>
            <a:r>
              <a:rPr lang="ru-RU" sz="2400" dirty="0" smtClean="0">
                <a:solidFill>
                  <a:srgbClr val="002060"/>
                </a:solidFill>
                <a:latin typeface="Georgia" pitchFamily="18" charset="0"/>
              </a:rPr>
              <a:t>. </a:t>
            </a:r>
            <a:r>
              <a:rPr lang="ru-RU" sz="2400" dirty="0">
                <a:solidFill>
                  <a:srgbClr val="002060"/>
                </a:solidFill>
                <a:latin typeface="Georgia" panose="02040502050405020303" pitchFamily="18" charset="0"/>
              </a:rPr>
              <a:t>Когда фашисты вывели их на </a:t>
            </a:r>
            <a:r>
              <a:rPr lang="ru-RU" sz="24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площадь для казни, </a:t>
            </a:r>
            <a:r>
              <a:rPr lang="ru-RU" sz="2400" dirty="0">
                <a:solidFill>
                  <a:srgbClr val="002060"/>
                </a:solidFill>
                <a:latin typeface="Georgia" panose="02040502050405020303" pitchFamily="18" charset="0"/>
              </a:rPr>
              <a:t>ребята сами надели себе на шеи петли, показав что выбирают смерть, а не </a:t>
            </a:r>
            <a:r>
              <a:rPr lang="ru-RU" sz="24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предательство.</a:t>
            </a:r>
            <a:endParaRPr lang="ru-RU" sz="2400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5085184"/>
            <a:ext cx="1357322" cy="648072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627784" y="285728"/>
            <a:ext cx="5087488" cy="642942"/>
          </a:xfrm>
          <a:prstGeom prst="rect">
            <a:avLst/>
          </a:prstGeom>
        </p:spPr>
        <p:txBody>
          <a:bodyPr vert="horz" anchor="ctr">
            <a:normAutofit fontScale="8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  <a:t>Раздел</a:t>
            </a:r>
            <a:r>
              <a:rPr lang="ru-RU" sz="2800" dirty="0" smtClean="0">
                <a:solidFill>
                  <a:schemeClr val="tx2"/>
                </a:solidFill>
                <a:latin typeface="Georgia" panose="02040502050405020303" pitchFamily="18" charset="0"/>
                <a:ea typeface="+mj-ea"/>
                <a:cs typeface="+mj-cs"/>
              </a:rPr>
              <a:t> </a:t>
            </a: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  <a:t>«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  <a:ea typeface="+mj-ea"/>
                <a:cs typeface="+mj-cs"/>
              </a:rPr>
              <a:t>Юные </a:t>
            </a:r>
            <a:r>
              <a:rPr lang="ru-RU" sz="2800" b="1" i="1" dirty="0" err="1" smtClean="0">
                <a:solidFill>
                  <a:srgbClr val="FF0000"/>
                </a:solidFill>
                <a:latin typeface="Georgia" panose="02040502050405020303" pitchFamily="18" charset="0"/>
                <a:ea typeface="+mj-ea"/>
                <a:cs typeface="+mj-cs"/>
              </a:rPr>
              <a:t>герои-ельчане</a:t>
            </a: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  <a:t>»</a:t>
            </a:r>
            <a:endParaRPr kumimoji="0" lang="ru-RU" sz="2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Georgia" panose="02040502050405020303" pitchFamily="18" charset="0"/>
              <a:ea typeface="+mj-ea"/>
              <a:cs typeface="+mj-cs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627784" y="4509120"/>
            <a:ext cx="6048672" cy="1368152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pPr lvl="0" indent="-320040" algn="ctr">
              <a:buClr>
                <a:schemeClr val="accent2"/>
              </a:buClr>
              <a:buSzPct val="60000"/>
              <a:defRPr/>
            </a:pPr>
            <a:endParaRPr lang="ru-RU" sz="800" b="1" dirty="0" smtClean="0">
              <a:solidFill>
                <a:srgbClr val="FF0000"/>
              </a:solidFill>
              <a:latin typeface="Georgia" pitchFamily="18" charset="0"/>
            </a:endParaRPr>
          </a:p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lang="ru-RU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Клавдия Шаталова, </a:t>
            </a:r>
          </a:p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lang="ru-RU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Семён </a:t>
            </a:r>
            <a:r>
              <a:rPr lang="ru-RU" b="1" dirty="0" err="1" smtClean="0">
                <a:solidFill>
                  <a:srgbClr val="FF0000"/>
                </a:solidFill>
                <a:latin typeface="Georgia" panose="02040502050405020303" pitchFamily="18" charset="0"/>
              </a:rPr>
              <a:t>Кондарев</a:t>
            </a:r>
            <a:r>
              <a:rPr lang="ru-RU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,</a:t>
            </a:r>
          </a:p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lang="ru-RU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Вилли Огнёв</a:t>
            </a:r>
            <a:endParaRPr lang="ru-RU" b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6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0"/>
            <a:ext cx="1096584" cy="134076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2290" name="Picture 2" descr="F:\Своя игра (Елец в годвы ВОв) -12.2020\картинки\foto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593096"/>
            <a:ext cx="1215008" cy="1215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F:\Своя игра (Елец в годвы ВОв) -12.2020\картинки\img2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15272" y="4593096"/>
            <a:ext cx="847506" cy="1215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F:\Своя игра (Елец в годвы ВОв) -12.2020\картинки\img25 - копия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593096"/>
            <a:ext cx="888736" cy="1254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23640" y="1772816"/>
            <a:ext cx="8031318" cy="1944216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55000" lnSpcReduction="20000"/>
          </a:bodyPr>
          <a:lstStyle/>
          <a:p>
            <a:pPr>
              <a:spcBef>
                <a:spcPts val="0"/>
              </a:spcBef>
              <a:buNone/>
            </a:pPr>
            <a:r>
              <a:rPr lang="ru-RU" sz="3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4600" dirty="0">
                <a:solidFill>
                  <a:srgbClr val="002060"/>
                </a:solidFill>
                <a:latin typeface="Georgia" panose="02040502050405020303" pitchFamily="18" charset="0"/>
              </a:rPr>
              <a:t>9 декабря 1941 года Елец стал первым </a:t>
            </a:r>
            <a:r>
              <a:rPr lang="ru-RU" sz="46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крупным городом</a:t>
            </a:r>
            <a:r>
              <a:rPr lang="ru-RU" sz="4600" dirty="0">
                <a:solidFill>
                  <a:srgbClr val="002060"/>
                </a:solidFill>
                <a:latin typeface="Georgia" panose="02040502050405020303" pitchFamily="18" charset="0"/>
              </a:rPr>
              <a:t>, освобожденным от </a:t>
            </a:r>
            <a:r>
              <a:rPr lang="ru-RU" sz="46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немецких захватчиков. Здесь</a:t>
            </a:r>
            <a:r>
              <a:rPr lang="ru-RU" sz="4600" dirty="0">
                <a:solidFill>
                  <a:srgbClr val="002060"/>
                </a:solidFill>
                <a:latin typeface="Georgia" panose="02040502050405020303" pitchFamily="18" charset="0"/>
              </a:rPr>
              <a:t>, под Ельцом </a:t>
            </a:r>
            <a:r>
              <a:rPr lang="ru-RU" sz="46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впервые немецкие </a:t>
            </a:r>
            <a:r>
              <a:rPr lang="ru-RU" sz="4600" dirty="0">
                <a:solidFill>
                  <a:srgbClr val="002060"/>
                </a:solidFill>
                <a:latin typeface="Georgia" panose="02040502050405020303" pitchFamily="18" charset="0"/>
              </a:rPr>
              <a:t>солдаты сказали: «Гитлер капут». </a:t>
            </a:r>
            <a:r>
              <a:rPr lang="ru-RU" sz="46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          В </a:t>
            </a:r>
            <a:r>
              <a:rPr lang="ru-RU" sz="4600" dirty="0">
                <a:solidFill>
                  <a:srgbClr val="002060"/>
                </a:solidFill>
                <a:latin typeface="Georgia" panose="02040502050405020303" pitchFamily="18" charset="0"/>
              </a:rPr>
              <a:t>это время и родилась новая </a:t>
            </a:r>
            <a:r>
              <a:rPr lang="ru-RU" sz="46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поговорка. Какая?</a:t>
            </a: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572008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051720" y="285728"/>
            <a:ext cx="5663552" cy="642942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dirty="0">
                <a:solidFill>
                  <a:srgbClr val="002060"/>
                </a:solidFill>
                <a:latin typeface="Georgia" panose="02040502050405020303" pitchFamily="18" charset="0"/>
              </a:rPr>
              <a:t>Раздел</a:t>
            </a:r>
            <a:r>
              <a:rPr lang="ru-RU" sz="2800" dirty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«Елец в годы войны»</a:t>
            </a:r>
            <a:endParaRPr lang="ru-RU" sz="28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643174" y="3861048"/>
            <a:ext cx="6033282" cy="1944216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pPr algn="ctr">
              <a:spcBef>
                <a:spcPts val="0"/>
              </a:spcBef>
              <a:buNone/>
            </a:pPr>
            <a:endParaRPr lang="ru-RU" sz="2000" b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</a:t>
            </a:r>
            <a:r>
              <a:rPr lang="ru-RU" sz="2000" b="1" dirty="0">
                <a:solidFill>
                  <a:srgbClr val="FF0000"/>
                </a:solidFill>
                <a:latin typeface="Georgia" panose="02040502050405020303" pitchFamily="18" charset="0"/>
              </a:rPr>
              <a:t>Под Ельцом </a:t>
            </a:r>
            <a:endParaRPr lang="ru-RU" sz="2000" b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били </a:t>
            </a:r>
            <a:r>
              <a:rPr lang="ru-RU" sz="2000" b="1" dirty="0">
                <a:solidFill>
                  <a:srgbClr val="FF0000"/>
                </a:solidFill>
                <a:latin typeface="Georgia" panose="02040502050405020303" pitchFamily="18" charset="0"/>
              </a:rPr>
              <a:t>всех </a:t>
            </a:r>
            <a:r>
              <a:rPr lang="ru-RU" sz="20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— </a:t>
            </a:r>
          </a:p>
          <a:p>
            <a:pPr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от </a:t>
            </a:r>
            <a:r>
              <a:rPr lang="ru-RU" sz="2000" b="1" dirty="0">
                <a:solidFill>
                  <a:srgbClr val="FF0000"/>
                </a:solidFill>
                <a:latin typeface="Georgia" panose="02040502050405020303" pitchFamily="18" charset="0"/>
              </a:rPr>
              <a:t>Тамерлана </a:t>
            </a:r>
            <a:endParaRPr lang="ru-RU" sz="2000" b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до </a:t>
            </a:r>
            <a:r>
              <a:rPr lang="ru-RU" sz="2000" b="1" dirty="0">
                <a:solidFill>
                  <a:srgbClr val="FF0000"/>
                </a:solidFill>
                <a:latin typeface="Georgia" panose="02040502050405020303" pitchFamily="18" charset="0"/>
              </a:rPr>
              <a:t>Гудериана</a:t>
            </a:r>
            <a:r>
              <a:rPr lang="ru-RU" sz="20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»</a:t>
            </a:r>
            <a:endParaRPr lang="ru-RU" sz="20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0"/>
            <a:ext cx="1096584" cy="134076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4" name="Picture 6" descr="getImag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9622" y="3962313"/>
            <a:ext cx="2321626" cy="1741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928802"/>
            <a:ext cx="8031318" cy="1644214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92500" lnSpcReduction="10000"/>
          </a:bodyPr>
          <a:lstStyle/>
          <a:p>
            <a:pPr>
              <a:spcBef>
                <a:spcPts val="0"/>
              </a:spcBef>
              <a:buNone/>
            </a:pPr>
            <a:r>
              <a:rPr lang="ru-RU" sz="22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  <a:endParaRPr lang="ru-RU" sz="22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marL="0" indent="0" algn="ctr">
              <a:buNone/>
            </a:pPr>
            <a:r>
              <a:rPr lang="ru-RU" sz="2800" dirty="0">
                <a:solidFill>
                  <a:srgbClr val="002060"/>
                </a:solidFill>
                <a:latin typeface="Georgia" panose="02040502050405020303" pitchFamily="18" charset="0"/>
              </a:rPr>
              <a:t>Кто командовал 148-ой стрелковой дивизией, освобождавшей город </a:t>
            </a:r>
            <a:r>
              <a:rPr lang="ru-RU" sz="28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Елец от немецких захватчиков?</a:t>
            </a:r>
            <a:endParaRPr lang="ru-RU" sz="2800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572008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79712" y="285728"/>
            <a:ext cx="5735560" cy="642942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dirty="0">
                <a:solidFill>
                  <a:srgbClr val="002060"/>
                </a:solidFill>
                <a:latin typeface="Georgia" panose="02040502050405020303" pitchFamily="18" charset="0"/>
              </a:rPr>
              <a:t>Раздел</a:t>
            </a:r>
            <a:r>
              <a:rPr lang="ru-RU" sz="2800" dirty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«Елец в годы войны»</a:t>
            </a:r>
            <a:endParaRPr lang="ru-RU" sz="28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643174" y="3929066"/>
            <a:ext cx="6000792" cy="1732182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полковник</a:t>
            </a:r>
          </a:p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Филипп</a:t>
            </a:r>
          </a:p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Михайлович</a:t>
            </a:r>
          </a:p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  <a:latin typeface="Georgia" panose="02040502050405020303" pitchFamily="18" charset="0"/>
              </a:rPr>
              <a:t>Черокманов</a:t>
            </a:r>
            <a:endParaRPr lang="ru-RU" sz="24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0"/>
            <a:ext cx="1096584" cy="134076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5122" name="Picture 2" descr="F:\Своя игра (Елец в годвы ВОв) -12.2020\картинки\general-cherokmano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8755" y="2060848"/>
            <a:ext cx="2217661" cy="3466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928802"/>
            <a:ext cx="8031318" cy="1785950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92500" lnSpcReduction="20000"/>
          </a:bodyPr>
          <a:lstStyle/>
          <a:p>
            <a:pPr>
              <a:spcBef>
                <a:spcPts val="0"/>
              </a:spcBef>
              <a:buNone/>
            </a:pPr>
            <a:r>
              <a:rPr lang="ru-RU" sz="21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002060"/>
                </a:solidFill>
                <a:latin typeface="Georgia" pitchFamily="18" charset="0"/>
              </a:rPr>
              <a:t>В городе Ельце на улице Л. Толстого дом № 23, напротив Детского парка установлена Мемориальная доска, которая свидетельствует о том, что в этом доме в феврале 1943 года останавливался командующий войсками Центрального фронта. Назовите его фамилию. </a:t>
            </a:r>
            <a:endParaRPr lang="ru-RU" sz="21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>
              <a:spcBef>
                <a:spcPts val="0"/>
              </a:spcBef>
              <a:buNone/>
            </a:pPr>
            <a:endParaRPr lang="ru-RU" dirty="0">
              <a:solidFill>
                <a:srgbClr val="000099"/>
              </a:solidFill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572008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07704" y="285728"/>
            <a:ext cx="5807568" cy="642942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dirty="0">
                <a:solidFill>
                  <a:srgbClr val="002060"/>
                </a:solidFill>
                <a:latin typeface="Georgia" panose="02040502050405020303" pitchFamily="18" charset="0"/>
              </a:rPr>
              <a:t>Раздел</a:t>
            </a:r>
            <a:r>
              <a:rPr lang="ru-RU" sz="2800" dirty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«Елец в годы войны»</a:t>
            </a:r>
            <a:endParaRPr lang="ru-RU" sz="28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643174" y="3929066"/>
            <a:ext cx="5959616" cy="1857388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 lnSpcReduction="10000"/>
          </a:bodyPr>
          <a:lstStyle/>
          <a:p>
            <a:pPr>
              <a:spcBef>
                <a:spcPts val="0"/>
              </a:spcBef>
              <a:buNone/>
            </a:pPr>
            <a:endParaRPr lang="ru-RU" sz="2400" b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генерал-полковник </a:t>
            </a:r>
          </a:p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Герой Советского Союза </a:t>
            </a:r>
          </a:p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Константин </a:t>
            </a:r>
          </a:p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Константинович </a:t>
            </a:r>
          </a:p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Рокоссовский</a:t>
            </a:r>
            <a:endParaRPr lang="ru-RU" sz="2000" b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4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0"/>
            <a:ext cx="1096584" cy="134076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026" name="Picture 2" descr="F:\Своя игра (Елец в годвы ВОв) -12.2020\картинки\0_3b5167e21b179fe38eee22eb9e69bf7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5" y="3991806"/>
            <a:ext cx="2309211" cy="1731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772816"/>
            <a:ext cx="8031318" cy="2016224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92500" lnSpcReduction="10000"/>
          </a:bodyPr>
          <a:lstStyle/>
          <a:p>
            <a:pPr>
              <a:spcBef>
                <a:spcPts val="0"/>
              </a:spcBef>
              <a:buNone/>
            </a:pPr>
            <a:r>
              <a:rPr lang="ru-RU" sz="27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  <a:endParaRPr lang="ru-RU" sz="2700" b="1" dirty="0" smtClean="0">
              <a:solidFill>
                <a:srgbClr val="000099"/>
              </a:solidFill>
              <a:latin typeface="Georgia" panose="02040502050405020303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000066"/>
                </a:solidFill>
                <a:latin typeface="Georgia" pitchFamily="18" charset="0"/>
              </a:rPr>
              <a:t>Назовите фамилию учительницы, которая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000066"/>
                </a:solidFill>
                <a:latin typeface="Georgia" pitchFamily="18" charset="0"/>
              </a:rPr>
              <a:t>укрыла и спасла от фашистской расправы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000066"/>
                </a:solidFill>
                <a:latin typeface="Georgia" pitchFamily="18" charset="0"/>
              </a:rPr>
              <a:t>в здании бывшей начальной школы № 4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000066"/>
                </a:solidFill>
                <a:latin typeface="Georgia" pitchFamily="18" charset="0"/>
              </a:rPr>
              <a:t>г. Ельца 33 раненых красноармейца?</a:t>
            </a:r>
            <a:endParaRPr lang="ru-RU" sz="2800" dirty="0" smtClean="0">
              <a:solidFill>
                <a:srgbClr val="000099"/>
              </a:solidFill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572008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07704" y="285728"/>
            <a:ext cx="5807568" cy="642942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dirty="0">
                <a:solidFill>
                  <a:srgbClr val="002060"/>
                </a:solidFill>
                <a:latin typeface="Georgia" panose="02040502050405020303" pitchFamily="18" charset="0"/>
              </a:rPr>
              <a:t>Раздел</a:t>
            </a:r>
            <a:r>
              <a:rPr lang="ru-RU" sz="2800" dirty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«Елец в годы войны»</a:t>
            </a:r>
            <a:endParaRPr lang="ru-RU" sz="28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643174" y="4149080"/>
            <a:ext cx="5959616" cy="1637374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 lnSpcReduction="10000"/>
          </a:bodyPr>
          <a:lstStyle/>
          <a:p>
            <a:pPr>
              <a:spcBef>
                <a:spcPts val="0"/>
              </a:spcBef>
              <a:buNone/>
            </a:pPr>
            <a:endParaRPr lang="ru-RU" sz="2400" b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lang="ru-RU" sz="2800" b="1" dirty="0" err="1" smtClean="0">
                <a:solidFill>
                  <a:srgbClr val="FF0000"/>
                </a:solidFill>
                <a:latin typeface="Georgia" pitchFamily="18" charset="0"/>
              </a:rPr>
              <a:t>Ляшкова</a:t>
            </a:r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</a:p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Варвара </a:t>
            </a:r>
          </a:p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Филипповна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5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0"/>
            <a:ext cx="1096584" cy="134076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5" name="Picture 2" descr="C:\Users\Admin\Desktop\is-16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2132856"/>
            <a:ext cx="3015653" cy="3483321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700808"/>
            <a:ext cx="8031318" cy="2304256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62500" lnSpcReduction="20000"/>
          </a:bodyPr>
          <a:lstStyle/>
          <a:p>
            <a:pPr>
              <a:spcBef>
                <a:spcPts val="0"/>
              </a:spcBef>
              <a:buNone/>
            </a:pPr>
            <a:r>
              <a:rPr lang="ru-RU" sz="3200" b="1" i="1" dirty="0" smtClean="0">
                <a:solidFill>
                  <a:srgbClr val="FF0000"/>
                </a:solidFill>
                <a:latin typeface="Georgia" pitchFamily="18" charset="0"/>
              </a:rPr>
              <a:t>Вопрос: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200" dirty="0" smtClean="0">
                <a:solidFill>
                  <a:srgbClr val="002060"/>
                </a:solidFill>
                <a:latin typeface="Georgia" pitchFamily="18" charset="0"/>
              </a:rPr>
              <a:t>История Елецкого партизанского соединения началась ещё летом 1941 года, когда в Ельце был сформирован полк народного ополчения. Его командиром (1) стал прокурор города, а комиссаром (2) – секретарь Елецкого горкома ВКП(б)  (Всесоюзной коммунистической партии (большевиков)). 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200" dirty="0" smtClean="0">
                <a:solidFill>
                  <a:srgbClr val="002060"/>
                </a:solidFill>
                <a:latin typeface="Georgia" pitchFamily="18" charset="0"/>
              </a:rPr>
              <a:t>Назовите их имена.</a:t>
            </a:r>
            <a:endParaRPr lang="ru-RU" sz="3200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5229200"/>
            <a:ext cx="1357322" cy="57606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23728" y="285728"/>
            <a:ext cx="5591544" cy="642942"/>
          </a:xfrm>
          <a:prstGeom prst="rect">
            <a:avLst/>
          </a:prstGeom>
        </p:spPr>
        <p:txBody>
          <a:bodyPr vert="horz" anchor="ctr">
            <a:normAutofit fontScale="75000" lnSpcReduction="20000"/>
          </a:bodyPr>
          <a:lstStyle/>
          <a:p>
            <a:pPr algn="ctr">
              <a:spcBef>
                <a:spcPct val="0"/>
              </a:spcBef>
              <a:defRPr/>
            </a:pPr>
            <a:endParaRPr lang="ru-RU" sz="2800" dirty="0" smtClean="0">
              <a:solidFill>
                <a:srgbClr val="002060"/>
              </a:solidFill>
              <a:latin typeface="Georgia" panose="02040502050405020303" pitchFamily="18" charset="0"/>
            </a:endParaRPr>
          </a:p>
          <a:p>
            <a:pPr algn="ctr">
              <a:spcBef>
                <a:spcPct val="0"/>
              </a:spcBef>
              <a:defRPr/>
            </a:pPr>
            <a:r>
              <a:rPr lang="ru-RU" sz="31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Раздел</a:t>
            </a:r>
            <a:r>
              <a:rPr lang="ru-RU" sz="3100" dirty="0" smtClean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sz="31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</a:t>
            </a:r>
            <a:r>
              <a:rPr lang="ru-RU" sz="32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Елец в годы войны</a:t>
            </a:r>
            <a:r>
              <a:rPr lang="ru-RU" sz="31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»</a:t>
            </a:r>
            <a:endParaRPr lang="ru-RU" sz="31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643174" y="4293096"/>
            <a:ext cx="6000792" cy="1493358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pPr marL="320040" lvl="0" indent="-320040">
              <a:buClr>
                <a:schemeClr val="accent2"/>
              </a:buClr>
              <a:buSzPct val="60000"/>
              <a:defRPr/>
            </a:pPr>
            <a:endParaRPr lang="ru-RU" sz="500" b="1" dirty="0" smtClean="0">
              <a:solidFill>
                <a:srgbClr val="C00000"/>
              </a:solidFill>
            </a:endParaRPr>
          </a:p>
          <a:p>
            <a:pPr marL="320040" lvl="0" indent="-320040">
              <a:buClr>
                <a:schemeClr val="accent2"/>
              </a:buClr>
              <a:buSzPct val="60000"/>
              <a:defRPr/>
            </a:pPr>
            <a:endParaRPr lang="ru-RU" sz="500" b="1" dirty="0" smtClean="0">
              <a:solidFill>
                <a:srgbClr val="C00000"/>
              </a:solidFill>
            </a:endParaRPr>
          </a:p>
          <a:p>
            <a:pPr marL="320040" lvl="0" indent="-320040">
              <a:buClr>
                <a:schemeClr val="accent2"/>
              </a:buClr>
              <a:buSzPct val="60000"/>
              <a:defRPr/>
            </a:pPr>
            <a:r>
              <a:rPr lang="ru-RU" sz="3200" b="1" dirty="0" smtClean="0">
                <a:solidFill>
                  <a:srgbClr val="C00000"/>
                </a:solidFill>
              </a:rPr>
              <a:t> </a:t>
            </a:r>
            <a:r>
              <a:rPr lang="ru-RU" sz="26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1. Г.Д. </a:t>
            </a:r>
            <a:r>
              <a:rPr lang="ru-RU" sz="2600" b="1" dirty="0" err="1" smtClean="0">
                <a:solidFill>
                  <a:srgbClr val="FF0000"/>
                </a:solidFill>
                <a:latin typeface="Georgia" panose="02040502050405020303" pitchFamily="18" charset="0"/>
              </a:rPr>
              <a:t>Грабилин</a:t>
            </a:r>
            <a:r>
              <a:rPr lang="ru-RU" sz="26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,</a:t>
            </a:r>
          </a:p>
          <a:p>
            <a:pPr marL="320040" lvl="0" indent="-320040">
              <a:buClr>
                <a:schemeClr val="accent2"/>
              </a:buClr>
              <a:buSzPct val="60000"/>
              <a:defRPr/>
            </a:pPr>
            <a:r>
              <a:rPr lang="ru-RU" sz="26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2. Т.Б. </a:t>
            </a:r>
            <a:r>
              <a:rPr lang="ru-RU" sz="2600" b="1" dirty="0" err="1" smtClean="0">
                <a:solidFill>
                  <a:srgbClr val="FF0000"/>
                </a:solidFill>
                <a:latin typeface="Georgia" panose="02040502050405020303" pitchFamily="18" charset="0"/>
              </a:rPr>
              <a:t>Дударев</a:t>
            </a:r>
            <a:endParaRPr lang="ru-RU" sz="2600" b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6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0"/>
            <a:ext cx="1096584" cy="134076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5362" name="Picture 2" descr="F:\Своя игра (Елец в годвы ВОв) -12.2020\картинки\img11 - копия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717032"/>
            <a:ext cx="1397094" cy="1912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772816"/>
            <a:ext cx="8031318" cy="2016224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25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 smtClean="0">
                <a:solidFill>
                  <a:srgbClr val="002060"/>
                </a:solidFill>
                <a:latin typeface="Georgia" panose="02040502050405020303" pitchFamily="18" charset="0"/>
              </a:rPr>
              <a:t>В городе Ельце на </a:t>
            </a:r>
            <a:r>
              <a:rPr lang="ru-RU" dirty="0">
                <a:solidFill>
                  <a:srgbClr val="002060"/>
                </a:solidFill>
                <a:latin typeface="Georgia" panose="02040502050405020303" pitchFamily="18" charset="0"/>
              </a:rPr>
              <a:t>площади Революции </a:t>
            </a:r>
            <a:r>
              <a:rPr lang="ru-RU" dirty="0" smtClean="0">
                <a:solidFill>
                  <a:srgbClr val="002060"/>
                </a:solidFill>
                <a:latin typeface="Georgia" panose="02040502050405020303" pitchFamily="18" charset="0"/>
              </a:rPr>
              <a:t>находится место, священное </a:t>
            </a:r>
            <a:r>
              <a:rPr lang="ru-RU" dirty="0">
                <a:solidFill>
                  <a:srgbClr val="002060"/>
                </a:solidFill>
                <a:latin typeface="Georgia" panose="02040502050405020303" pitchFamily="18" charset="0"/>
              </a:rPr>
              <a:t>для каждого </a:t>
            </a:r>
            <a:r>
              <a:rPr lang="ru-RU" dirty="0" smtClean="0">
                <a:solidFill>
                  <a:srgbClr val="002060"/>
                </a:solidFill>
                <a:latin typeface="Georgia" panose="02040502050405020303" pitchFamily="18" charset="0"/>
              </a:rPr>
              <a:t>жителя. Здесь к </a:t>
            </a:r>
            <a:r>
              <a:rPr lang="ru-RU" dirty="0">
                <a:solidFill>
                  <a:srgbClr val="002060"/>
                </a:solidFill>
                <a:latin typeface="Georgia" panose="02040502050405020303" pitchFamily="18" charset="0"/>
              </a:rPr>
              <a:t>20-летию Победы над фашистской </a:t>
            </a:r>
            <a:r>
              <a:rPr lang="ru-RU" dirty="0" smtClean="0">
                <a:solidFill>
                  <a:srgbClr val="002060"/>
                </a:solidFill>
                <a:latin typeface="Georgia" panose="02040502050405020303" pitchFamily="18" charset="0"/>
              </a:rPr>
              <a:t>Германией 8 </a:t>
            </a:r>
            <a:r>
              <a:rPr lang="ru-RU" dirty="0">
                <a:solidFill>
                  <a:srgbClr val="002060"/>
                </a:solidFill>
                <a:latin typeface="Georgia" panose="02040502050405020303" pitchFamily="18" charset="0"/>
              </a:rPr>
              <a:t>мая 1965 </a:t>
            </a:r>
            <a:r>
              <a:rPr lang="ru-RU" dirty="0" smtClean="0">
                <a:solidFill>
                  <a:srgbClr val="002060"/>
                </a:solidFill>
                <a:latin typeface="Georgia" panose="02040502050405020303" pitchFamily="18" charset="0"/>
              </a:rPr>
              <a:t>года </a:t>
            </a:r>
            <a:r>
              <a:rPr lang="ru-RU" dirty="0">
                <a:solidFill>
                  <a:srgbClr val="002060"/>
                </a:solidFill>
                <a:latin typeface="Georgia" panose="02040502050405020303" pitchFamily="18" charset="0"/>
              </a:rPr>
              <a:t>был торжественно открыт </a:t>
            </a:r>
            <a:r>
              <a:rPr lang="ru-RU" dirty="0" smtClean="0">
                <a:solidFill>
                  <a:srgbClr val="002060"/>
                </a:solidFill>
                <a:latin typeface="Georgia" panose="02040502050405020303" pitchFamily="18" charset="0"/>
              </a:rPr>
              <a:t>памятник. Как называется этот памятник?</a:t>
            </a:r>
          </a:p>
          <a:p>
            <a:pPr marL="0" indent="0" algn="ctr">
              <a:spcBef>
                <a:spcPts val="0"/>
              </a:spcBef>
              <a:buNone/>
            </a:pPr>
            <a:endParaRPr lang="ru-RU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572008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79712" y="285728"/>
            <a:ext cx="5735560" cy="642942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  <a:t>Раздел</a:t>
            </a:r>
            <a:r>
              <a:rPr lang="ru-RU" sz="2800" dirty="0" smtClean="0">
                <a:solidFill>
                  <a:schemeClr val="tx2"/>
                </a:solidFill>
                <a:latin typeface="Georgia" panose="02040502050405020303" pitchFamily="18" charset="0"/>
                <a:ea typeface="+mj-ea"/>
                <a:cs typeface="+mj-cs"/>
              </a:rPr>
              <a:t> </a:t>
            </a: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  <a:t>«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  <a:ea typeface="+mj-ea"/>
                <a:cs typeface="+mj-cs"/>
              </a:rPr>
              <a:t>Памятники войны</a:t>
            </a: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  <a:t>»</a:t>
            </a:r>
            <a:endParaRPr kumimoji="0" lang="ru-RU" sz="2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Georgia" panose="02040502050405020303" pitchFamily="18" charset="0"/>
              <a:ea typeface="+mj-ea"/>
              <a:cs typeface="+mj-cs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643174" y="4077072"/>
            <a:ext cx="5959616" cy="1709381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pPr lvl="0">
              <a:buClr>
                <a:schemeClr val="accent2"/>
              </a:buClr>
              <a:buSzPct val="60000"/>
              <a:defRPr/>
            </a:pPr>
            <a:endParaRPr lang="ru-RU" sz="2100" b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lvl="0">
              <a:buClr>
                <a:schemeClr val="accent2"/>
              </a:buClr>
              <a:buSzPct val="60000"/>
              <a:defRPr/>
            </a:pPr>
            <a:r>
              <a:rPr lang="ru-RU" sz="21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Памятник </a:t>
            </a:r>
          </a:p>
          <a:p>
            <a:pPr lvl="0">
              <a:buClr>
                <a:schemeClr val="accent2"/>
              </a:buClr>
              <a:buSzPct val="60000"/>
              <a:defRPr/>
            </a:pPr>
            <a:r>
              <a:rPr lang="ru-RU" sz="21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советскому солдату</a:t>
            </a:r>
          </a:p>
          <a:p>
            <a:pPr>
              <a:buClr>
                <a:schemeClr val="accent2"/>
              </a:buClr>
              <a:buSzPct val="60000"/>
              <a:defRPr/>
            </a:pPr>
            <a:r>
              <a:rPr lang="ru-RU" sz="2100" b="1" dirty="0">
                <a:solidFill>
                  <a:srgbClr val="FF0000"/>
                </a:solidFill>
                <a:latin typeface="Georgia" panose="02040502050405020303" pitchFamily="18" charset="0"/>
              </a:rPr>
              <a:t>«Скорбящий воин</a:t>
            </a:r>
            <a:r>
              <a:rPr lang="ru-RU" sz="21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»</a:t>
            </a:r>
            <a:endParaRPr lang="ru-RU" sz="2100" b="1" dirty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lvl="0">
              <a:buClr>
                <a:schemeClr val="accent2"/>
              </a:buClr>
              <a:buSzPct val="60000"/>
              <a:defRPr/>
            </a:pPr>
            <a:endParaRPr lang="ru-RU" sz="28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0"/>
            <a:ext cx="1096584" cy="134076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4" name="Picture 7" descr="elets_mon_memor_0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68906" y="4140584"/>
            <a:ext cx="2340442" cy="1558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1894</TotalTime>
  <Words>1786</Words>
  <Application>Microsoft Office PowerPoint</Application>
  <PresentationFormat>Экран (4:3)</PresentationFormat>
  <Paragraphs>356</Paragraphs>
  <Slides>32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Обычная</vt:lpstr>
      <vt:lpstr>Слайд 1</vt:lpstr>
      <vt:lpstr>Интерактивная краеведческая «СВОЯ ИГРА» 2-й тур «Елец в годы Великой Отечественной войны»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интерактивная игра «Знатоки дорожного движения»</dc:title>
  <cp:lastModifiedBy>Admin</cp:lastModifiedBy>
  <cp:revision>236</cp:revision>
  <dcterms:modified xsi:type="dcterms:W3CDTF">2021-01-21T13:46:09Z</dcterms:modified>
</cp:coreProperties>
</file>