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2"/>
  </p:notesMasterIdLst>
  <p:sldIdLst>
    <p:sldId id="292" r:id="rId2"/>
    <p:sldId id="290" r:id="rId3"/>
    <p:sldId id="277" r:id="rId4"/>
    <p:sldId id="308" r:id="rId5"/>
    <p:sldId id="262" r:id="rId6"/>
    <p:sldId id="265" r:id="rId7"/>
    <p:sldId id="305" r:id="rId8"/>
    <p:sldId id="282" r:id="rId9"/>
    <p:sldId id="279" r:id="rId10"/>
    <p:sldId id="306" r:id="rId11"/>
    <p:sldId id="263" r:id="rId12"/>
    <p:sldId id="280" r:id="rId13"/>
    <p:sldId id="283" r:id="rId14"/>
    <p:sldId id="284" r:id="rId15"/>
    <p:sldId id="285" r:id="rId16"/>
    <p:sldId id="286" r:id="rId17"/>
    <p:sldId id="278" r:id="rId18"/>
    <p:sldId id="269" r:id="rId19"/>
    <p:sldId id="288" r:id="rId20"/>
    <p:sldId id="291" r:id="rId21"/>
    <p:sldId id="299" r:id="rId22"/>
    <p:sldId id="302" r:id="rId23"/>
    <p:sldId id="303" r:id="rId24"/>
    <p:sldId id="309" r:id="rId25"/>
    <p:sldId id="267" r:id="rId26"/>
    <p:sldId id="289" r:id="rId27"/>
    <p:sldId id="296" r:id="rId28"/>
    <p:sldId id="297" r:id="rId29"/>
    <p:sldId id="271" r:id="rId30"/>
    <p:sldId id="28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99FF99"/>
    <a:srgbClr val="800000"/>
    <a:srgbClr val="FFFF99"/>
    <a:srgbClr val="990033"/>
    <a:srgbClr val="33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F28D8-204A-4C8B-82CC-A2C0AD2702F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475E9-FAA5-4B70-9926-C8C73A327D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589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475E9-FAA5-4B70-9926-C8C73A327DE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688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D5C81AA-8F37-456B-B044-2ABA8843A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9B0E34-694D-4209-958D-22E9B6DB33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898390-8471-4CEF-AB23-9C9AE10E48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3D04FA-AC17-426B-86A5-162AE98820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7A927E-45A5-4E16-8CFF-0892626D41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9B7A25-6CFC-4C97-BF28-F26A969105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A2F84C-CDF8-4CDD-A575-3EC6B4826F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136D3-2B97-4F25-82BB-605654EE6C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31E15-467E-4C46-A9CD-0AA3167AB5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B0871E-B43D-421E-BB47-CFC21DE3F6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33AB85B-3EAB-4A64-A1DE-2B089E11536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FF99"/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99FF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3534ECB-4C66-4002-A99F-3ADC2D3B1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1.gif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image" Target="../media/image37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rsenal.PC20\Рабочий стол\ню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3000373"/>
            <a:ext cx="4714908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33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по русскому языку</a:t>
            </a:r>
          </a:p>
          <a:p>
            <a:pPr algn="ctr"/>
            <a:r>
              <a:rPr lang="ru-RU" sz="3600" b="1" spc="50" dirty="0">
                <a:ln w="11430"/>
                <a:solidFill>
                  <a:srgbClr val="33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</a:t>
            </a:r>
            <a:r>
              <a:rPr lang="ru-RU" sz="3600" b="1" spc="50" dirty="0" smtClean="0">
                <a:ln w="11430"/>
                <a:solidFill>
                  <a:srgbClr val="33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3 классе</a:t>
            </a:r>
          </a:p>
          <a:p>
            <a:pPr algn="ctr"/>
            <a:endParaRPr lang="ru-RU" sz="1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289" y="4221088"/>
            <a:ext cx="45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Учитель начальных классов: Рыбина Людмила Владимировна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80192" y="6302845"/>
            <a:ext cx="2183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800000"/>
                </a:solidFill>
              </a:rPr>
              <a:t>2021- 2022  год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867954"/>
            <a:ext cx="4557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МАОУ гимназия №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54 г. Краснодар</a:t>
            </a:r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214422"/>
            <a:ext cx="8143932" cy="403187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Ох, Ежонок и хитрец!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Размышлять над этим он не стал,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Подслушав разговор однажды,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Он просит помощи у вас!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Величие и меткость языка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Вы докажите!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правильно все пословицы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Нам  расскажите!</a:t>
            </a: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357298"/>
            <a:ext cx="5732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Жизнь дана на   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2285992"/>
            <a:ext cx="42005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обрые дела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6873" y="2428868"/>
            <a:ext cx="80082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Землю красит солнце,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3286124"/>
            <a:ext cx="5052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человека труд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1357298"/>
            <a:ext cx="7009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Друзья познаются..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2214554"/>
            <a:ext cx="2478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в беде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1538" y="2643182"/>
            <a:ext cx="5736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Кончил дело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500438"/>
            <a:ext cx="45170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уляй смело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9" name="Группа 78"/>
          <p:cNvGrpSpPr>
            <a:grpSpLocks/>
          </p:cNvGrpSpPr>
          <p:nvPr/>
        </p:nvGrpSpPr>
        <p:grpSpPr bwMode="auto">
          <a:xfrm>
            <a:off x="571472" y="500042"/>
            <a:ext cx="8143932" cy="571504"/>
            <a:chOff x="1214414" y="428604"/>
            <a:chExt cx="6786610" cy="571504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214414" y="428604"/>
              <a:ext cx="6786610" cy="571504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28728" y="428604"/>
              <a:ext cx="6500858" cy="41857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«Доскажи пословицы»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9" name="Picture 1" descr="D:\Наглядности\Раскраски\смешарики\ёжик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6578" y="4643446"/>
            <a:ext cx="2032667" cy="2214554"/>
          </a:xfrm>
          <a:prstGeom prst="rect">
            <a:avLst/>
          </a:prstGeom>
          <a:noFill/>
        </p:spPr>
      </p:pic>
      <p:pic>
        <p:nvPicPr>
          <p:cNvPr id="20" name="Picture 2" descr="D:\анимации\анимации\аним 3\3.5gi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4714884"/>
            <a:ext cx="803677" cy="107156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0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изминутка с Кроше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027930"/>
            <a:ext cx="8621052" cy="56414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2976" y="142852"/>
            <a:ext cx="7572428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endParaRPr lang="ru-RU" sz="1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211196"/>
            <a:ext cx="60715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Минутка отдыха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K:\Учительская\ЖОНКИНА ПИСАНИНА\malch12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5201511"/>
            <a:ext cx="1152128" cy="1298293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480" y="285728"/>
            <a:ext cx="54037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конкурс «Ребусы»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1785926"/>
            <a:ext cx="6389397" cy="3143272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5286380" y="4714884"/>
            <a:ext cx="295593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слово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1714488"/>
            <a:ext cx="6346551" cy="3143272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1857356" y="4929198"/>
            <a:ext cx="44897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ударение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642918"/>
            <a:ext cx="4796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команда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3" name="Picture 2" descr="D:\Наглядности\Раскраски\смешарики\крош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00306"/>
            <a:ext cx="2786018" cy="3714776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rId5" action="ppaction://hlinksldjump" highlightClick="1"/>
          </p:cNvPr>
          <p:cNvSpPr/>
          <p:nvPr/>
        </p:nvSpPr>
        <p:spPr>
          <a:xfrm>
            <a:off x="571472" y="6143644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480" y="285728"/>
            <a:ext cx="54037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конкурс «Ребусы»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1934" y="5000636"/>
            <a:ext cx="34009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корень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4857760"/>
            <a:ext cx="314650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глагол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500174"/>
            <a:ext cx="6892102" cy="2895612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88" y="1757362"/>
            <a:ext cx="6890888" cy="3343275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Picture 2" descr="D:\Наглядности\Раскраски\смешарики\крош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876"/>
            <a:ext cx="2714644" cy="306075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3" dur="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480" y="285728"/>
            <a:ext cx="54037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конкурс «Ребусы»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5000636"/>
            <a:ext cx="50071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окончание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4857760"/>
            <a:ext cx="59398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подлежащее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571480"/>
            <a:ext cx="4796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команда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785926"/>
            <a:ext cx="7786742" cy="3000395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13" name="Рисунок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2071678"/>
            <a:ext cx="7429551" cy="2714644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Picture 2" descr="D:\Наглядности\Раскраски\смешарики\крош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97243"/>
            <a:ext cx="2714644" cy="306075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480" y="285728"/>
            <a:ext cx="54037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конкурс «Ребусы»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5000636"/>
            <a:ext cx="29969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падеж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43174" y="4572008"/>
            <a:ext cx="48942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приставка</a:t>
            </a:r>
            <a:endParaRPr lang="ru-RU" sz="7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104" y="1500174"/>
            <a:ext cx="7009109" cy="3014676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12" name="Рисунок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1357298"/>
            <a:ext cx="6115050" cy="3254785"/>
          </a:xfrm>
          <a:prstGeom prst="rect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</p:pic>
      <p:pic>
        <p:nvPicPr>
          <p:cNvPr id="9" name="Picture 2" descr="D:\Наглядности\Раскраски\смешарики\крош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0438"/>
            <a:ext cx="2714644" cy="3060757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5" action="ppaction://hlinksldjump" highlightClick="1"/>
          </p:cNvPr>
          <p:cNvSpPr/>
          <p:nvPr/>
        </p:nvSpPr>
        <p:spPr>
          <a:xfrm>
            <a:off x="2214546" y="5786454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2071670" y="1643050"/>
            <a:ext cx="2816797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голоден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хитёр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труслив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здоров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надут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нем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болтлив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упрям как</a:t>
            </a:r>
          </a:p>
          <a:p>
            <a:r>
              <a:rPr lang="ru-RU" sz="3200" b="1" dirty="0">
                <a:solidFill>
                  <a:srgbClr val="993366"/>
                </a:solidFill>
                <a:latin typeface="Comic Sans MS" pitchFamily="66" charset="0"/>
              </a:rPr>
              <a:t>колючий как</a:t>
            </a:r>
          </a:p>
          <a:p>
            <a:endParaRPr lang="ru-RU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68" y="1714488"/>
            <a:ext cx="152958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заяц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волк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ёж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индюк</a:t>
            </a:r>
          </a:p>
          <a:p>
            <a:r>
              <a:rPr lang="ru-RU" sz="3200" b="1" dirty="0" err="1" smtClean="0">
                <a:solidFill>
                  <a:srgbClr val="993366"/>
                </a:solidFill>
                <a:latin typeface="Comic Sans MS" pitchFamily="66" charset="0"/>
              </a:rPr>
              <a:t>осёл</a:t>
            </a:r>
            <a:endParaRPr lang="ru-RU" sz="3200" b="1" dirty="0" smtClean="0">
              <a:solidFill>
                <a:srgbClr val="993366"/>
              </a:solidFill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сорока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рыба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бык</a:t>
            </a:r>
          </a:p>
          <a:p>
            <a:r>
              <a:rPr lang="ru-RU" sz="3200" b="1" dirty="0" smtClean="0">
                <a:solidFill>
                  <a:srgbClr val="993366"/>
                </a:solidFill>
                <a:latin typeface="Comic Sans MS" pitchFamily="66" charset="0"/>
              </a:rPr>
              <a:t>лиса</a:t>
            </a:r>
            <a:endParaRPr lang="ru-RU" sz="3200" b="1" dirty="0">
              <a:solidFill>
                <a:srgbClr val="993366"/>
              </a:solidFill>
              <a:latin typeface="Comic Sans MS" pitchFamily="66" charset="0"/>
            </a:endParaRPr>
          </a:p>
        </p:txBody>
      </p:sp>
      <p:grpSp>
        <p:nvGrpSpPr>
          <p:cNvPr id="14" name="Группа 78"/>
          <p:cNvGrpSpPr>
            <a:grpSpLocks/>
          </p:cNvGrpSpPr>
          <p:nvPr/>
        </p:nvGrpSpPr>
        <p:grpSpPr bwMode="auto">
          <a:xfrm>
            <a:off x="1428728" y="285728"/>
            <a:ext cx="6643734" cy="1107208"/>
            <a:chOff x="1214414" y="428604"/>
            <a:chExt cx="6786610" cy="57150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214414" y="428604"/>
              <a:ext cx="6786610" cy="571504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428728" y="428604"/>
              <a:ext cx="6500858" cy="49247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«О каких животных так говорят?»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0" name="Picture 1" descr="D:\Наглядности\Раскраски\смешарики\лосяш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3571876"/>
            <a:ext cx="2144059" cy="242886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86380" y="1643050"/>
            <a:ext cx="12153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волк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86380" y="2143116"/>
            <a:ext cx="12698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лиса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57818" y="2571744"/>
            <a:ext cx="11641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заяц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86380" y="3071810"/>
            <a:ext cx="1019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бык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14942" y="3571876"/>
            <a:ext cx="16546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индюк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43504" y="4071942"/>
            <a:ext cx="1295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рыба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628" y="4572008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сорока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72066" y="5000636"/>
            <a:ext cx="1250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Comic Sans MS" pitchFamily="66" charset="0"/>
              </a:rPr>
              <a:t>осёл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29256" y="5500702"/>
            <a:ext cx="758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itchFamily="66" charset="0"/>
              </a:rPr>
              <a:t>ёж</a:t>
            </a:r>
            <a:endParaRPr lang="ru-RU" sz="36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2" name="Управляющая кнопка: далее 21">
            <a:hlinkClick r:id="rId3" action="ppaction://hlinksldjump" highlightClick="1"/>
          </p:cNvPr>
          <p:cNvSpPr/>
          <p:nvPr/>
        </p:nvSpPr>
        <p:spPr>
          <a:xfrm rot="10800000">
            <a:off x="357158" y="6143644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14480" y="285728"/>
            <a:ext cx="60915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 конкурс «Найди слова»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14480" y="1142984"/>
            <a:ext cx="721527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АМКЕЮМЯЧЛДРПГНШЗТЕАТРОЛ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СВАУСОБАКАЖШНАВЛРН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all" normalizeH="0" baseline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ХОГМЕБЕЛЬКОТЪАЬГОУКНТРСУШ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БУКВАЛОБНЕПСОЛНЦЕД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all" normalizeH="0" baseline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СТУЛПАВКГТЬФИЛЬМЗЩРЕКАПРП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КАМОЛОДЕЦДРСНЕГДЖЗ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all" normalizeH="0" baseline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ГОЛОВАИТГНЕКНИГАЛДОРПНГШУ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all" normalizeH="0" baseline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ЦЙЗИМАВЕСНАДЛОШЛЬТ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rgbClr val="7030A0"/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</a:endParaRPr>
          </a:p>
        </p:txBody>
      </p:sp>
      <p:pic>
        <p:nvPicPr>
          <p:cNvPr id="5" name="Picture 1" descr="D:\Наглядности\Раскраски\смешарики\бараш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90463">
            <a:off x="0" y="4681130"/>
            <a:ext cx="1928794" cy="217687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000232" y="500042"/>
            <a:ext cx="57864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1214422"/>
            <a:ext cx="7858180" cy="44935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Наружное покрытие тела человека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Рогатое животное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Цветок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Капельки воды утром на траве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Инструмент для косьбы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Покрыт ствол дерева</a:t>
            </a:r>
            <a:endParaRPr lang="ru-RU" sz="2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24398" y="928670"/>
            <a:ext cx="1819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кожа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1714488"/>
            <a:ext cx="1656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коза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2500306"/>
            <a:ext cx="17422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43702" y="3286124"/>
            <a:ext cx="1799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4143380"/>
            <a:ext cx="1713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5072074"/>
            <a:ext cx="17529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8" name="Группа 78"/>
          <p:cNvGrpSpPr>
            <a:grpSpLocks/>
          </p:cNvGrpSpPr>
          <p:nvPr/>
        </p:nvGrpSpPr>
        <p:grpSpPr bwMode="auto">
          <a:xfrm>
            <a:off x="1000100" y="285728"/>
            <a:ext cx="7429552" cy="954107"/>
            <a:chOff x="961109" y="371453"/>
            <a:chExt cx="6786610" cy="763285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56877" y="371453"/>
              <a:ext cx="6500858" cy="7632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«Замени 1 букву»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8193" name="Picture 1" descr="D:\Наглядности\Раскраски\смешарики\потапыч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34182" y="4448182"/>
            <a:ext cx="2409818" cy="240981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000232" y="500042"/>
            <a:ext cx="57864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214554"/>
            <a:ext cx="7858180" cy="24929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Укрытие для некоторых животных</a:t>
            </a: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Часть тела человека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600" b="1" i="0" u="none" strike="noStrike" cap="all" spc="0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Образование на голове у некоторых животных</a:t>
            </a:r>
            <a:r>
              <a:rPr kumimoji="0" lang="ru-RU" sz="2600" b="1" i="0" u="none" strike="noStrike" cap="all" spc="0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2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72330" y="2071678"/>
            <a:ext cx="1834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нора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2786058"/>
            <a:ext cx="16995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нога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4286256"/>
            <a:ext cx="1704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рога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4" name="Группа 78"/>
          <p:cNvGrpSpPr>
            <a:grpSpLocks/>
          </p:cNvGrpSpPr>
          <p:nvPr/>
        </p:nvGrpSpPr>
        <p:grpSpPr bwMode="auto">
          <a:xfrm>
            <a:off x="1000100" y="285728"/>
            <a:ext cx="7429552" cy="954107"/>
            <a:chOff x="961109" y="371453"/>
            <a:chExt cx="6786610" cy="763285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56877" y="371453"/>
              <a:ext cx="6500858" cy="7632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«Замени 1 букву»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21" name="Picture 1" descr="D:\Наглядности\Раскраски\смешарики\потапыч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448182"/>
            <a:ext cx="2409818" cy="240981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804834" y="404664"/>
            <a:ext cx="7572428" cy="6143668"/>
          </a:xfrm>
          <a:prstGeom prst="verticalScroll">
            <a:avLst>
              <a:gd name="adj" fmla="val 9175"/>
            </a:avLst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491339"/>
            <a:ext cx="520063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fontAlgn="t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Русский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 в умелых руках и в опытных устах— красив, певуч, выразителен, гибок, послушен, ловок и вместителен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fontAlgn="t"/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А</a:t>
            </a:r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И.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Куприн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220362"/>
            <a:ext cx="2741429" cy="33929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Мы начинаем КВ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234" y="6094459"/>
            <a:ext cx="286869" cy="28686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Учительская\ЖОНКИНА ПИСАНИНА\картинки\znak1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7166"/>
            <a:ext cx="1686731" cy="1785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43042" y="214290"/>
            <a:ext cx="60036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 Конкурс «Капитаны»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214554"/>
            <a:ext cx="8286808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Кар </a:t>
            </a:r>
            <a:r>
              <a:rPr lang="ru-RU" sz="32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Карыч</a:t>
            </a: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уж на старте!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Капитан </a:t>
            </a:r>
            <a:r>
              <a:rPr lang="ru-RU" sz="32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Смешариков</a:t>
            </a: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он у нас!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Приготовил трудное задание, Капитаны, он для вас!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Грамотность свою вы покажите,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предложениях все ошибки найдите! </a:t>
            </a: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" name="Picture 2" descr="D:\Наглядности\Раскраски\смешарики\каркарыч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0054" y="857232"/>
            <a:ext cx="2323946" cy="2471733"/>
          </a:xfrm>
          <a:prstGeom prst="rect">
            <a:avLst/>
          </a:prstGeom>
          <a:noFill/>
        </p:spPr>
      </p:pic>
      <p:pic>
        <p:nvPicPr>
          <p:cNvPr id="2" name="КВН - Капитан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4282" y="6035020"/>
            <a:ext cx="397278" cy="39727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13280" b="13280"/>
          <a:stretch/>
        </p:blipFill>
        <p:spPr>
          <a:xfrm>
            <a:off x="683568" y="1068693"/>
            <a:ext cx="7863599" cy="5334339"/>
          </a:xfrm>
          <a:prstGeom prst="rect">
            <a:avLst/>
          </a:prstGeom>
        </p:spPr>
      </p:pic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1000100" y="285728"/>
            <a:ext cx="7429552" cy="571504"/>
            <a:chOff x="961109" y="371453"/>
            <a:chExt cx="6786610" cy="457203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156877" y="371453"/>
              <a:ext cx="6500858" cy="418576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«Кто больше»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5" name="Picture 1" descr="D:\Наглядности\Раскраски\смешарики\совунья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5722"/>
          <a:stretch>
            <a:fillRect/>
          </a:stretch>
        </p:blipFill>
        <p:spPr bwMode="auto">
          <a:xfrm flipH="1">
            <a:off x="5286380" y="4358552"/>
            <a:ext cx="2214611" cy="185653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71604" y="1071546"/>
            <a:ext cx="51435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существительные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22176"/>
            <a:ext cx="9144000" cy="4883088"/>
          </a:xfrm>
          <a:prstGeom prst="rect">
            <a:avLst/>
          </a:prstGeom>
        </p:spPr>
      </p:pic>
      <p:pic>
        <p:nvPicPr>
          <p:cNvPr id="4" name="Picture 1" descr="D:\Наглядности\Раскраски\смешарики\совунья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470"/>
          <a:stretch>
            <a:fillRect/>
          </a:stretch>
        </p:blipFill>
        <p:spPr bwMode="auto">
          <a:xfrm flipH="1">
            <a:off x="6876256" y="4900095"/>
            <a:ext cx="1943735" cy="16130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214290"/>
            <a:ext cx="47863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прилагательные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07886"/>
            <a:ext cx="8568952" cy="5935824"/>
          </a:xfrm>
          <a:prstGeom prst="rect">
            <a:avLst/>
          </a:prstGeom>
        </p:spPr>
      </p:pic>
      <p:pic>
        <p:nvPicPr>
          <p:cNvPr id="3" name="Picture 1" descr="D:\Наглядности\Раскраски\смешарики\совунья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470"/>
          <a:stretch>
            <a:fillRect/>
          </a:stretch>
        </p:blipFill>
        <p:spPr bwMode="auto">
          <a:xfrm>
            <a:off x="928662" y="4857760"/>
            <a:ext cx="2152074" cy="17859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80736" y="0"/>
            <a:ext cx="30718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глагол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абалык\памятники Карабалыка\[021999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1" descr="D:\Наглядности\Раскраски\смешарики\совунья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470"/>
          <a:stretch>
            <a:fillRect/>
          </a:stretch>
        </p:blipFill>
        <p:spPr bwMode="auto">
          <a:xfrm>
            <a:off x="285720" y="4572008"/>
            <a:ext cx="2152074" cy="17859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357166"/>
            <a:ext cx="51435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уществительные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прилагательные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0232" y="214290"/>
            <a:ext cx="528144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Конкурс </a:t>
            </a: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«Домашнее задание»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42" name="Picture 2" descr="C:\Documents and Settings\arsenal.PC20\Рабочий стол\каркардыч.jpg"/>
          <p:cNvPicPr>
            <a:picLocks noChangeAspect="1" noChangeArrowheads="1"/>
          </p:cNvPicPr>
          <p:nvPr/>
        </p:nvPicPr>
        <p:blipFill>
          <a:blip r:embed="rId2"/>
          <a:srcRect l="64062" t="56249" r="4688" b="5208"/>
          <a:stretch>
            <a:fillRect/>
          </a:stretch>
        </p:blipFill>
        <p:spPr bwMode="auto">
          <a:xfrm>
            <a:off x="5857884" y="3929066"/>
            <a:ext cx="2857520" cy="2643206"/>
          </a:xfrm>
          <a:prstGeom prst="teardrop">
            <a:avLst/>
          </a:prstGeom>
          <a:noFill/>
        </p:spPr>
      </p:pic>
      <p:pic>
        <p:nvPicPr>
          <p:cNvPr id="1026" name="Picture 2" descr="K:\Учительская\ЖОНКИНА ПИСАНИНА\картинки\znak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5000" y="2285992"/>
            <a:ext cx="2159000" cy="2286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1857364"/>
            <a:ext cx="8286808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 Кар </a:t>
            </a:r>
            <a:r>
              <a:rPr lang="ru-RU" sz="32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Карыч</a:t>
            </a: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еще задание,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Требующее от вас знания!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Вы стихи свои прочтите,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них любовь свою вложите!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важность русского слова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Всем докажите!</a:t>
            </a: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78"/>
          <p:cNvGrpSpPr>
            <a:grpSpLocks/>
          </p:cNvGrpSpPr>
          <p:nvPr/>
        </p:nvGrpSpPr>
        <p:grpSpPr bwMode="auto">
          <a:xfrm>
            <a:off x="1000100" y="285728"/>
            <a:ext cx="6072230" cy="1643074"/>
            <a:chOff x="961109" y="371453"/>
            <a:chExt cx="6786610" cy="763285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56877" y="371453"/>
              <a:ext cx="6500858" cy="7632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 «Фразеологические загадки»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026" name="Picture 2" descr="K:\Учительская\ЖОНКИНА ПИСАНИНА\картинки\znak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285728"/>
            <a:ext cx="1762120" cy="18657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2143116"/>
            <a:ext cx="84296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990000"/>
                </a:solidFill>
                <a:latin typeface="Arial Black" pitchFamily="34" charset="0"/>
              </a:rPr>
              <a:t> Его вешают, приходя в уныние</a:t>
            </a:r>
          </a:p>
          <a:p>
            <a:pPr lvl="0"/>
            <a:endParaRPr lang="ru-RU" sz="3200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990000"/>
                </a:solidFill>
                <a:latin typeface="Arial Black" pitchFamily="34" charset="0"/>
              </a:rPr>
              <a:t>Его задирают, зазнаваясь</a:t>
            </a:r>
          </a:p>
          <a:p>
            <a:pPr lvl="0">
              <a:buFont typeface="Arial" pitchFamily="34" charset="0"/>
              <a:buChar char="•"/>
            </a:pPr>
            <a:endParaRPr lang="ru-RU" sz="3200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990000"/>
                </a:solidFill>
                <a:latin typeface="Arial Black" pitchFamily="34" charset="0"/>
              </a:rPr>
              <a:t>Его всюду суют, вмешиваясь не в  </a:t>
            </a:r>
          </a:p>
          <a:p>
            <a:pPr lvl="0"/>
            <a:r>
              <a:rPr lang="ru-RU" sz="3200" dirty="0" smtClean="0">
                <a:solidFill>
                  <a:srgbClr val="990000"/>
                </a:solidFill>
                <a:latin typeface="Arial Black" pitchFamily="34" charset="0"/>
              </a:rPr>
              <a:t>  свое дело</a:t>
            </a:r>
            <a:endParaRPr lang="ru-RU" sz="3200" dirty="0">
              <a:solidFill>
                <a:srgbClr val="99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000636"/>
            <a:ext cx="1401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1" descr="D:\Наглядности\Раскраски\смешарики\пин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4572571"/>
            <a:ext cx="2500298" cy="228542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285720" y="285728"/>
            <a:ext cx="6072230" cy="1643074"/>
            <a:chOff x="961109" y="371453"/>
            <a:chExt cx="6786610" cy="763285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56877" y="371453"/>
              <a:ext cx="6500858" cy="7632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 «Фразеологические загадки»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026" name="Picture 2" descr="K:\Учительская\ЖОНКИНА ПИСАНИНА\картинки\znak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57166"/>
            <a:ext cx="2000264" cy="12102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785926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Она в голове учеников перед </a:t>
            </a:r>
          </a:p>
          <a:p>
            <a:pPr lvl="0"/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 экзаменами</a:t>
            </a:r>
          </a:p>
          <a:p>
            <a:pPr lvl="0"/>
            <a:endParaRPr lang="ru-RU" sz="3200" b="1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Её не сваришь с тем, с кем труд-</a:t>
            </a:r>
          </a:p>
          <a:p>
            <a:pPr lvl="0"/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 но сговориться</a:t>
            </a:r>
          </a:p>
          <a:p>
            <a:pPr lvl="0"/>
            <a:endParaRPr lang="ru-RU" sz="3200" b="1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Её «просит» рваная обувь</a:t>
            </a:r>
            <a:endParaRPr lang="ru-RU" sz="3200" b="1" dirty="0">
              <a:solidFill>
                <a:srgbClr val="99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5500702"/>
            <a:ext cx="18774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каша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1" descr="D:\Наглядности\Раскраски\смешарики\пин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286257"/>
            <a:ext cx="2500298" cy="257174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8"/>
          <p:cNvGrpSpPr>
            <a:grpSpLocks/>
          </p:cNvGrpSpPr>
          <p:nvPr/>
        </p:nvGrpSpPr>
        <p:grpSpPr bwMode="auto">
          <a:xfrm>
            <a:off x="285720" y="285728"/>
            <a:ext cx="6072230" cy="1643074"/>
            <a:chOff x="961109" y="371453"/>
            <a:chExt cx="6786610" cy="763285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961109" y="371453"/>
              <a:ext cx="6786610" cy="457203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56877" y="371453"/>
              <a:ext cx="6500858" cy="76328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 «Фразеологические загадки»</a:t>
              </a: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026" name="Picture 2" descr="K:\Учительская\ЖОНКИНА ПИСАНИНА\картинки\znak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85728"/>
            <a:ext cx="1643074" cy="121024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2071678"/>
            <a:ext cx="84296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990000"/>
                </a:solidFill>
                <a:latin typeface="Arial Black" pitchFamily="34" charset="0"/>
              </a:rPr>
              <a:t> </a:t>
            </a:r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Её набирают в рот, когда молчат</a:t>
            </a:r>
          </a:p>
          <a:p>
            <a:pPr lvl="0"/>
            <a:endParaRPr lang="ru-RU" sz="3200" b="1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Ею нельзя разлучить верных </a:t>
            </a:r>
          </a:p>
          <a:p>
            <a:pPr lvl="0"/>
            <a:r>
              <a:rPr lang="ru-RU" sz="3200" b="1" dirty="0" smtClean="0">
                <a:solidFill>
                  <a:srgbClr val="990000"/>
                </a:solidFill>
                <a:latin typeface="Arial Black" pitchFamily="34" charset="0"/>
              </a:rPr>
              <a:t>  друзей</a:t>
            </a:r>
          </a:p>
          <a:p>
            <a:pPr lvl="0"/>
            <a:endParaRPr lang="ru-RU" sz="3200" b="1" dirty="0" smtClean="0">
              <a:solidFill>
                <a:srgbClr val="990000"/>
              </a:solidFill>
              <a:latin typeface="Arial Black" pitchFamily="34" charset="0"/>
            </a:endParaRPr>
          </a:p>
          <a:p>
            <a:pPr lvl="0"/>
            <a:endParaRPr lang="ru-RU" sz="3200" b="1" dirty="0">
              <a:solidFill>
                <a:srgbClr val="99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14744" y="4286256"/>
            <a:ext cx="1839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Picture 1" descr="D:\Наглядности\Раскраски\смешарики\пин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357695"/>
            <a:ext cx="2500298" cy="2500306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285728"/>
            <a:ext cx="58892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Награждение команд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5" name="Picture 1" descr="D:\Наглядности\Раскраски\смешарики\нюша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08" y="214290"/>
            <a:ext cx="2428892" cy="2901394"/>
          </a:xfrm>
          <a:prstGeom prst="rect">
            <a:avLst/>
          </a:prstGeom>
          <a:noFill/>
        </p:spPr>
      </p:pic>
      <p:pic>
        <p:nvPicPr>
          <p:cNvPr id="9" name="Picture 1" descr="D:\Наглядности\Раскраски\смешарики\совунья.bmp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358552"/>
            <a:ext cx="2214611" cy="249944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85852" y="1571612"/>
            <a:ext cx="7318596" cy="403187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 </a:t>
            </a:r>
            <a:r>
              <a:rPr lang="ru-RU" sz="32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Смешарики</a:t>
            </a: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спешат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Победителя поздравить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грамоты вручить.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 прощанье вам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непременно пожелают: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« С русским языком дружить!»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 smtClean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Фанфар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9062" y="6165304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214290"/>
            <a:ext cx="80224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Приветствие  команд</a:t>
            </a: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571472" y="4071942"/>
            <a:ext cx="3429024" cy="114300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Команда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«Слово» </a:t>
            </a:r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spc="0" dirty="0">
              <a:ln w="9525">
                <a:solidFill>
                  <a:srgbClr val="3366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4757364" y="1844824"/>
            <a:ext cx="3938614" cy="15621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49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Команда</a:t>
            </a:r>
          </a:p>
          <a:p>
            <a:pPr algn="ctr" rtl="0"/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«Предложение»</a:t>
            </a:r>
            <a:r>
              <a:rPr lang="ru-RU" sz="3600" b="1" kern="10" spc="0" dirty="0" smtClean="0">
                <a:ln w="9525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66FF33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endParaRPr lang="ru-RU" sz="3600" b="1" kern="10" spc="0" dirty="0">
              <a:ln w="9525">
                <a:solidFill>
                  <a:srgbClr val="336600"/>
                </a:solidFill>
                <a:round/>
                <a:headEnd/>
                <a:tailEnd/>
              </a:ln>
              <a:solidFill>
                <a:srgbClr val="66FF33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6" b="99576" l="1087" r="96087">
                        <a14:foregroundMark x1="11848" y1="53249" x2="11848" y2="53249"/>
                        <a14:foregroundMark x1="19783" y1="56073" x2="19783" y2="56073"/>
                        <a14:foregroundMark x1="19783" y1="56073" x2="19783" y2="56073"/>
                        <a14:foregroundMark x1="13261" y1="65395" x2="13261" y2="65395"/>
                        <a14:foregroundMark x1="9565" y1="63559" x2="9565" y2="63559"/>
                        <a14:foregroundMark x1="16087" y1="71610" x2="16087" y2="71610"/>
                        <a14:foregroundMark x1="12391" y1="68644" x2="12391" y2="68644"/>
                        <a14:foregroundMark x1="14674" y1="70904" x2="14674" y2="70904"/>
                        <a14:foregroundMark x1="13261" y1="70904" x2="13261" y2="70904"/>
                        <a14:foregroundMark x1="13261" y1="72316" x2="13804" y2="73446"/>
                        <a14:foregroundMark x1="14674" y1="74576" x2="14674" y2="74576"/>
                        <a14:foregroundMark x1="15543" y1="76412" x2="15870" y2="78955"/>
                        <a14:foregroundMark x1="16087" y1="79661" x2="16087" y2="79661"/>
                        <a14:foregroundMark x1="17283" y1="82627" x2="16739" y2="84887"/>
                        <a14:foregroundMark x1="14457" y1="85593" x2="14457" y2="85593"/>
                        <a14:foregroundMark x1="17826" y1="86299" x2="17826" y2="86299"/>
                        <a14:foregroundMark x1="17826" y1="90819" x2="17826" y2="90819"/>
                        <a14:foregroundMark x1="21196" y1="92938" x2="21196" y2="92938"/>
                        <a14:foregroundMark x1="21848" y1="91525" x2="21848" y2="91525"/>
                        <a14:foregroundMark x1="17500" y1="87429" x2="17500" y2="87429"/>
                        <a14:foregroundMark x1="11848" y1="87853" x2="11848" y2="87853"/>
                        <a14:foregroundMark x1="11304" y1="89689" x2="11304" y2="89689"/>
                        <a14:foregroundMark x1="10761" y1="91102" x2="10761" y2="91102"/>
                        <a14:foregroundMark x1="11304" y1="93785" x2="11304" y2="93785"/>
                        <a14:foregroundMark x1="29457" y1="76836" x2="29457" y2="76836"/>
                        <a14:foregroundMark x1="32609" y1="53955" x2="32609" y2="53955"/>
                        <a14:foregroundMark x1="32065" y1="51695" x2="32065" y2="51695"/>
                        <a14:foregroundMark x1="29783" y1="50282" x2="29783" y2="50282"/>
                        <a14:foregroundMark x1="26087" y1="52119" x2="26087" y2="52119"/>
                        <a14:foregroundMark x1="46739" y1="27684" x2="46739" y2="27684"/>
                        <a14:foregroundMark x1="48152" y1="23729" x2="48152" y2="23729"/>
                        <a14:foregroundMark x1="49891" y1="24435" x2="49891" y2="24435"/>
                        <a14:foregroundMark x1="50435" y1="25141" x2="50435" y2="25141"/>
                        <a14:foregroundMark x1="50978" y1="26271" x2="50978" y2="26271"/>
                        <a14:foregroundMark x1="42500" y1="26695" x2="42500" y2="26695"/>
                        <a14:foregroundMark x1="45109" y1="27401" x2="45109" y2="27401"/>
                        <a14:foregroundMark x1="45109" y1="27684" x2="45109" y2="27684"/>
                        <a14:foregroundMark x1="44457" y1="31780" x2="44457" y2="31780"/>
                        <a14:foregroundMark x1="46739" y1="41384" x2="46739" y2="41384"/>
                        <a14:foregroundMark x1="47283" y1="42797" x2="47283" y2="42797"/>
                        <a14:foregroundMark x1="47283" y1="43927" x2="47283" y2="43927"/>
                        <a14:foregroundMark x1="50761" y1="40960" x2="50761" y2="40960"/>
                        <a14:foregroundMark x1="51630" y1="43927" x2="51630" y2="43927"/>
                        <a14:foregroundMark x1="65217" y1="52401" x2="65217" y2="52401"/>
                        <a14:foregroundMark x1="68370" y1="56921" x2="68370" y2="56921"/>
                        <a14:foregroundMark x1="67717" y1="61723" x2="67717" y2="61723"/>
                        <a14:foregroundMark x1="70326" y1="64972" x2="70326" y2="64972"/>
                        <a14:foregroundMark x1="72826" y1="67232" x2="72826" y2="67232"/>
                        <a14:foregroundMark x1="73152" y1="48446" x2="73152" y2="48446"/>
                        <a14:foregroundMark x1="75435" y1="47316" x2="75435" y2="47316"/>
                        <a14:foregroundMark x1="70326" y1="50989" x2="70326" y2="50989"/>
                        <a14:foregroundMark x1="69457" y1="52119" x2="69457" y2="52119"/>
                        <a14:foregroundMark x1="66630" y1="51271" x2="66630" y2="51271"/>
                        <a14:foregroundMark x1="61522" y1="52119" x2="61522" y2="52119"/>
                        <a14:foregroundMark x1="62609" y1="49859" x2="62609" y2="49859"/>
                        <a14:foregroundMark x1="80761" y1="57203" x2="80761" y2="57203"/>
                        <a14:foregroundMark x1="86739" y1="69774" x2="86739" y2="69774"/>
                        <a14:foregroundMark x1="87935" y1="66525" x2="87935" y2="66525"/>
                        <a14:foregroundMark x1="90761" y1="65395" x2="90761" y2="65395"/>
                        <a14:foregroundMark x1="84239" y1="72316" x2="84239" y2="72316"/>
                        <a14:foregroundMark x1="86196" y1="88559" x2="86196" y2="88559"/>
                        <a14:foregroundMark x1="85109" y1="92232" x2="85109" y2="92232"/>
                        <a14:foregroundMark x1="83913" y1="92938" x2="83913" y2="92938"/>
                        <a14:foregroundMark x1="87065" y1="92232" x2="87065" y2="92232"/>
                        <a14:foregroundMark x1="83913" y1="87429" x2="83913" y2="87429"/>
                        <a14:foregroundMark x1="83370" y1="89266" x2="83370" y2="89266"/>
                        <a14:foregroundMark x1="83370" y1="90395" x2="83370" y2="90395"/>
                        <a14:foregroundMark x1="81087" y1="89266" x2="81087" y2="89266"/>
                        <a14:foregroundMark x1="79674" y1="91525" x2="79674" y2="91525"/>
                        <a14:foregroundMark x1="79348" y1="92938" x2="79348" y2="92938"/>
                        <a14:foregroundMark x1="78261" y1="93785" x2="78261" y2="93785"/>
                        <a14:foregroundMark x1="80000" y1="87147" x2="80000" y2="871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653" y="1419609"/>
            <a:ext cx="3551223" cy="2732898"/>
          </a:xfrm>
          <a:prstGeom prst="rect">
            <a:avLst/>
          </a:prstGeom>
        </p:spPr>
      </p:pic>
      <p:pic>
        <p:nvPicPr>
          <p:cNvPr id="1026" name="Picture 2" descr="детская иллюстрация, книжная книжная иллюстрация, группа детей, ребенок,  фотография, люди png | PNGW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5" b="89677" l="5870" r="955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342" y="3212976"/>
            <a:ext cx="4834658" cy="244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rsenal.PC20\Рабочий стол\смешари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928670"/>
            <a:ext cx="3837910" cy="37856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Успехов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Вам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изучении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русского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языка!</a:t>
            </a:r>
            <a:endParaRPr lang="ru-RU" sz="48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Мы начинаем КВН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093296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1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:\Учительская\ЖОНКИНА ПИСАНИНА\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6"/>
            <a:ext cx="3429024" cy="41384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500562" y="2000240"/>
            <a:ext cx="347723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 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6072198" y="2428868"/>
            <a:ext cx="714380" cy="552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ж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85728"/>
            <a:ext cx="78217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конкурс «Разминка»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3" descr="K:\Учительская\ЖОНКИНА ПИСАНИНА\alf15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1500174"/>
            <a:ext cx="4929222" cy="44363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57224" y="2143116"/>
            <a:ext cx="47660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. 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</a:t>
            </a:r>
            <a:r>
              <a:rPr lang="ru-RU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нда</a:t>
            </a:r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4" descr="K:\Учительская\ЖОНКИНА ПИСАНИНА\File21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785926"/>
            <a:ext cx="3929090" cy="3929090"/>
          </a:xfrm>
          <a:prstGeom prst="rect">
            <a:avLst/>
          </a:prstGeom>
          <a:noFill/>
        </p:spPr>
      </p:pic>
      <p:sp>
        <p:nvSpPr>
          <p:cNvPr id="10" name="WordArt 2"/>
          <p:cNvSpPr>
            <a:spLocks noChangeArrowheads="1" noChangeShapeType="1" noTextEdit="1"/>
          </p:cNvSpPr>
          <p:nvPr/>
        </p:nvSpPr>
        <p:spPr bwMode="auto">
          <a:xfrm>
            <a:off x="1428728" y="2500306"/>
            <a:ext cx="64294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" name="WordArt 2"/>
          <p:cNvSpPr>
            <a:spLocks noChangeArrowheads="1" noChangeShapeType="1" noTextEdit="1"/>
          </p:cNvSpPr>
          <p:nvPr/>
        </p:nvSpPr>
        <p:spPr bwMode="auto">
          <a:xfrm>
            <a:off x="2571736" y="2500306"/>
            <a:ext cx="642942" cy="5715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4786314" y="2571744"/>
            <a:ext cx="714380" cy="552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ш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" name="Picture 5" descr="K:\Учительская\ЖОНКИНА ПИСАНИНА\AG00052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1142984"/>
            <a:ext cx="6072230" cy="379514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357686" y="4786322"/>
            <a:ext cx="302999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 </a:t>
            </a:r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ска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WordArt 2"/>
          <p:cNvSpPr>
            <a:spLocks noChangeArrowheads="1" noChangeShapeType="1" noTextEdit="1"/>
          </p:cNvSpPr>
          <p:nvPr/>
        </p:nvSpPr>
        <p:spPr bwMode="auto">
          <a:xfrm>
            <a:off x="5000628" y="5143512"/>
            <a:ext cx="857256" cy="552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6" name="Picture 6" descr="K:\Учительская\ЖОНКИНА ПИСАНИНА\sch0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85728"/>
            <a:ext cx="4929222" cy="6151515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357422" y="5357826"/>
            <a:ext cx="45609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 . </a:t>
            </a:r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рт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ель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WordArt 2"/>
          <p:cNvSpPr>
            <a:spLocks noChangeArrowheads="1" noChangeShapeType="1" noTextEdit="1"/>
          </p:cNvSpPr>
          <p:nvPr/>
        </p:nvSpPr>
        <p:spPr bwMode="auto">
          <a:xfrm>
            <a:off x="2928926" y="5715016"/>
            <a:ext cx="714380" cy="552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9" name="WordArt 2"/>
          <p:cNvSpPr>
            <a:spLocks noChangeArrowheads="1" noChangeShapeType="1" noTextEdit="1"/>
          </p:cNvSpPr>
          <p:nvPr/>
        </p:nvSpPr>
        <p:spPr bwMode="auto">
          <a:xfrm>
            <a:off x="4500562" y="5572140"/>
            <a:ext cx="785818" cy="9810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928934"/>
            <a:ext cx="29690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. </a:t>
            </a:r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мля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WordArt 2"/>
          <p:cNvSpPr>
            <a:spLocks noChangeArrowheads="1" noChangeShapeType="1" noTextEdit="1"/>
          </p:cNvSpPr>
          <p:nvPr/>
        </p:nvSpPr>
        <p:spPr bwMode="auto">
          <a:xfrm>
            <a:off x="3286116" y="3286124"/>
            <a:ext cx="714380" cy="552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е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chemeClr val="accent3">
                  <a:lumMod val="50000"/>
                </a:schemeClr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3" name="WordArt 2"/>
          <p:cNvSpPr>
            <a:spLocks noChangeArrowheads="1" noChangeShapeType="1" noTextEdit="1"/>
          </p:cNvSpPr>
          <p:nvPr/>
        </p:nvSpPr>
        <p:spPr bwMode="auto">
          <a:xfrm>
            <a:off x="4000496" y="3071810"/>
            <a:ext cx="500066" cy="7667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Arial Black" pitchFamily="34" charset="0"/>
                <a:cs typeface="Times New Roman"/>
              </a:rPr>
              <a:t>М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00B05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Arial Black" pitchFamily="34" charset="0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3286124"/>
            <a:ext cx="306686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О-пять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2285992"/>
            <a:ext cx="49998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- ночь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000232" y="2285992"/>
            <a:ext cx="517616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</a:t>
            </a:r>
            <a:r>
              <a:rPr lang="ru-RU" sz="66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  <a:r>
              <a:rPr lang="ru-RU" sz="6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ноч</a:t>
            </a:r>
            <a:r>
              <a:rPr lang="ru-RU" sz="6600" b="1" dirty="0" err="1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6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" name="Picture 3" descr="C:\Documents and Settings\arsenal.PC20\Рабочий стол\Рисунок3.jpg"/>
          <p:cNvPicPr>
            <a:picLocks noChangeAspect="1" noChangeArrowheads="1"/>
          </p:cNvPicPr>
          <p:nvPr/>
        </p:nvPicPr>
        <p:blipFill>
          <a:blip r:embed="rId7"/>
          <a:srcRect l="64844" t="39583" r="3125" b="10416"/>
          <a:stretch>
            <a:fillRect/>
          </a:stretch>
        </p:blipFill>
        <p:spPr bwMode="auto">
          <a:xfrm>
            <a:off x="7072298" y="3143248"/>
            <a:ext cx="2071702" cy="2571744"/>
          </a:xfrm>
          <a:prstGeom prst="teardrop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  <p:bldP spid="5" grpId="1"/>
      <p:bldP spid="8" grpId="0" build="allAtOnce"/>
      <p:bldP spid="10" grpId="0"/>
      <p:bldP spid="10" grpId="1"/>
      <p:bldP spid="11" grpId="0"/>
      <p:bldP spid="11" grpId="1"/>
      <p:bldP spid="12" grpId="1"/>
      <p:bldP spid="12" grpId="2"/>
      <p:bldP spid="14" grpId="0" build="allAtOnce"/>
      <p:bldP spid="15" grpId="1"/>
      <p:bldP spid="17" grpId="0" build="allAtOnce"/>
      <p:bldP spid="18" grpId="0"/>
      <p:bldP spid="18" grpId="1"/>
      <p:bldP spid="19" grpId="0"/>
      <p:bldP spid="19" grpId="1"/>
      <p:bldP spid="20" grpId="0" build="allAtOnce"/>
      <p:bldP spid="20" grpId="1" build="allAtOnce"/>
      <p:bldP spid="21" grpId="0"/>
      <p:bldP spid="21" grpId="1"/>
      <p:bldP spid="23" grpId="0" build="allAtOnce"/>
      <p:bldP spid="23" grpId="1" build="allAtOnce"/>
      <p:bldP spid="2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42852"/>
            <a:ext cx="7572428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endParaRPr lang="ru-RU" sz="1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026" name="Picture 2" descr="K:\Учительская\ЖОНКИНА ПИСАНИНА\44599467_Matreshka_1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3786190"/>
            <a:ext cx="5409626" cy="2869358"/>
          </a:xfrm>
          <a:prstGeom prst="rect">
            <a:avLst/>
          </a:prstGeom>
          <a:noFill/>
        </p:spPr>
      </p:pic>
      <p:grpSp>
        <p:nvGrpSpPr>
          <p:cNvPr id="7" name="Группа 78"/>
          <p:cNvGrpSpPr>
            <a:grpSpLocks/>
          </p:cNvGrpSpPr>
          <p:nvPr/>
        </p:nvGrpSpPr>
        <p:grpSpPr bwMode="auto">
          <a:xfrm>
            <a:off x="1714480" y="285728"/>
            <a:ext cx="6572296" cy="1857388"/>
            <a:chOff x="1214414" y="428604"/>
            <a:chExt cx="6786610" cy="95755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1214414" y="428604"/>
              <a:ext cx="6786610" cy="571504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28728" y="428604"/>
              <a:ext cx="6500858" cy="9575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Игра со зрителями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«Слова - матрёшки»</a:t>
              </a:r>
              <a:endPara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00100" y="1714488"/>
            <a:ext cx="6171882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Вот матрёшки, вот слова.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Поиграем в прятки?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Нюшины</a:t>
            </a: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слова прочти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 новое слово в них найди.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285728"/>
            <a:ext cx="321471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Победа</a:t>
            </a:r>
          </a:p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бусы</a:t>
            </a:r>
          </a:p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Тапочки</a:t>
            </a:r>
          </a:p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Тумбочка</a:t>
            </a:r>
          </a:p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Удочка</a:t>
            </a:r>
          </a:p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Рыбак</a:t>
            </a:r>
          </a:p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Осадки</a:t>
            </a:r>
          </a:p>
          <a:p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Черёмуха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142852"/>
            <a:ext cx="1821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714356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1357298"/>
            <a:ext cx="2183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1928802"/>
            <a:ext cx="21519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бочка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2500306"/>
            <a:ext cx="21631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дочка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314324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  рыба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3714752"/>
            <a:ext cx="31708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   сад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4429132"/>
            <a:ext cx="1851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муха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9" name="Picture 3" descr="C:\Documents and Settings\arsenal.PC20\Рабочий стол\поросенок нюша.jpg"/>
          <p:cNvPicPr>
            <a:picLocks noChangeAspect="1" noChangeArrowheads="1"/>
          </p:cNvPicPr>
          <p:nvPr/>
        </p:nvPicPr>
        <p:blipFill>
          <a:blip r:embed="rId2"/>
          <a:srcRect l="74219" t="60417" r="4687" b="5208"/>
          <a:stretch>
            <a:fillRect/>
          </a:stretch>
        </p:blipFill>
        <p:spPr bwMode="auto">
          <a:xfrm>
            <a:off x="214282" y="4143380"/>
            <a:ext cx="1928794" cy="2452666"/>
          </a:xfrm>
          <a:prstGeom prst="ellipse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Прямоугольник 66"/>
          <p:cNvSpPr/>
          <p:nvPr/>
        </p:nvSpPr>
        <p:spPr>
          <a:xfrm>
            <a:off x="1000100" y="285728"/>
            <a:ext cx="675832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конкурс «Кто быстрее»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5" name="Picture 1" descr="D:\Наглядности\Раскраски\смешарики\ёжик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43636" y="785794"/>
            <a:ext cx="2360520" cy="2571744"/>
          </a:xfrm>
          <a:prstGeom prst="rect">
            <a:avLst/>
          </a:prstGeom>
          <a:noFill/>
        </p:spPr>
      </p:pic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1928794" y="1000108"/>
          <a:ext cx="3643339" cy="2071703"/>
        </p:xfrm>
        <a:graphic>
          <a:graphicData uri="http://schemas.openxmlformats.org/drawingml/2006/table">
            <a:tbl>
              <a:tblPr/>
              <a:tblGrid>
                <a:gridCol w="668941"/>
                <a:gridCol w="621159"/>
                <a:gridCol w="627133"/>
                <a:gridCol w="621159"/>
                <a:gridCol w="555460"/>
                <a:gridCol w="549487"/>
              </a:tblGrid>
              <a:tr h="453578">
                <a:tc>
                  <a:txBody>
                    <a:bodyPr/>
                    <a:lstStyle/>
                    <a:p>
                      <a:pPr algn="ctr" fontAlgn="b"/>
                      <a:endParaRPr lang="ru-RU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latin typeface="Bookman Old Style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latin typeface="Bookman Old Style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latin typeface="Bookman Old Style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latin typeface="Bookman Old Style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C00000"/>
                          </a:solidFill>
                          <a:latin typeface="Bookman Old Style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3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C00000"/>
                          </a:solidFill>
                          <a:latin typeface="Bookman Old Style"/>
                        </a:rPr>
                        <a:t>А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Т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П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Arial Black"/>
                        </a:rPr>
                        <a:t>Ё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Arial Black"/>
                        </a:rPr>
                        <a:t>Ч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393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C00000"/>
                          </a:solidFill>
                          <a:latin typeface="Bookman Old Style"/>
                        </a:rPr>
                        <a:t>В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М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Arial Black"/>
                        </a:rPr>
                        <a:t>Н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393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C00000"/>
                          </a:solidFill>
                          <a:latin typeface="Bookman Old Style"/>
                        </a:rPr>
                        <a:t>С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С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Ш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Arial Black"/>
                        </a:rPr>
                        <a:t>У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latin typeface="Arial Black"/>
                        </a:rPr>
                        <a:t>Л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latin typeface="Arial Black"/>
                        </a:rPr>
                        <a:t>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643042" y="3357562"/>
          <a:ext cx="6072230" cy="2857520"/>
        </p:xfrm>
        <a:graphic>
          <a:graphicData uri="http://schemas.openxmlformats.org/drawingml/2006/table">
            <a:tbl>
              <a:tblPr/>
              <a:tblGrid>
                <a:gridCol w="769369"/>
                <a:gridCol w="959643"/>
                <a:gridCol w="992735"/>
                <a:gridCol w="868645"/>
                <a:gridCol w="728007"/>
                <a:gridCol w="860370"/>
                <a:gridCol w="893461"/>
              </a:tblGrid>
              <a:tr h="571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4В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5В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5С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2А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2В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3А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5А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3С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2А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3В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5С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4В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4А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4С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 dirty="0" smtClean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3С</a:t>
                      </a:r>
                      <a:endParaRPr lang="ru-RU" sz="3200" b="0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5А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2С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200" b="0" i="0" u="none" strike="noStrike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1А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200" b="0" i="0" u="none" strike="noStrike" dirty="0">
                        <a:solidFill>
                          <a:srgbClr val="000000"/>
                        </a:solidFill>
                        <a:latin typeface="Arial Black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76"/>
          <p:cNvSpPr txBox="1"/>
          <p:nvPr/>
        </p:nvSpPr>
        <p:spPr>
          <a:xfrm>
            <a:off x="1071538" y="1071546"/>
            <a:ext cx="7159332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 меня топчут,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я всё </a:t>
            </a:r>
            <a:r>
              <a:rPr lang="ru-RU" sz="60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лучше.</a:t>
            </a:r>
            <a:endParaRPr lang="ru-RU" sz="60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29124" y="4000504"/>
            <a:ext cx="435888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err="1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Тр</a:t>
            </a:r>
            <a:r>
              <a:rPr lang="ru-RU" sz="60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. пинка</a:t>
            </a:r>
            <a:endParaRPr lang="ru-RU" sz="60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5500694" y="4143380"/>
            <a:ext cx="836620" cy="8572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</a:t>
            </a:r>
            <a:endParaRPr lang="ru-RU" sz="3600" b="1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075" name="Picture 3" descr="D:\Наглядности\Растения и животные\Природа\Лес\AX001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071810"/>
            <a:ext cx="4168427" cy="3127381"/>
          </a:xfrm>
          <a:prstGeom prst="ellipse">
            <a:avLst/>
          </a:prstGeom>
          <a:noFill/>
        </p:spPr>
      </p:pic>
      <p:pic>
        <p:nvPicPr>
          <p:cNvPr id="7" name="Picture 1" descr="D:\Наглядности\Раскраски\смешарики\ёжик.b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4143380"/>
            <a:ext cx="1357322" cy="192880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67" grpId="1"/>
      <p:bldP spid="30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нимации\анимации\аним 3\6.5gi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72547">
            <a:off x="6249024" y="2964560"/>
            <a:ext cx="503040" cy="120729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1571612"/>
            <a:ext cx="7929618" cy="35394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Русский язык могуч и богат!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Но кто же тогда виноват,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Что мы не понимаем 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Порою друг друга?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Над этим всерьез 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Задумался Ежонок, </a:t>
            </a:r>
          </a:p>
          <a:p>
            <a:r>
              <a:rPr lang="ru-RU" sz="3200" b="1" dirty="0" smtClean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Ведь русский знает он с пеленок!</a:t>
            </a:r>
            <a:endParaRPr lang="ru-RU" sz="3200" b="1" dirty="0">
              <a:ln w="11430"/>
              <a:solidFill>
                <a:srgbClr val="9933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1" name="Группа 78"/>
          <p:cNvGrpSpPr>
            <a:grpSpLocks/>
          </p:cNvGrpSpPr>
          <p:nvPr/>
        </p:nvGrpSpPr>
        <p:grpSpPr bwMode="auto">
          <a:xfrm>
            <a:off x="428596" y="214290"/>
            <a:ext cx="8143932" cy="1077217"/>
            <a:chOff x="1214414" y="428604"/>
            <a:chExt cx="6786610" cy="610115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214414" y="428604"/>
              <a:ext cx="6786610" cy="571504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28728" y="428604"/>
              <a:ext cx="6500858" cy="61011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 smtClean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Инсценировка стихотворения  С.Михалкова «Сильное кино»</a:t>
              </a:r>
              <a:endPara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pic>
        <p:nvPicPr>
          <p:cNvPr id="14" name="Picture 1" descr="D:\Наглядности\Раскраски\смешарики\ёжик.bm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58016" y="4643446"/>
            <a:ext cx="2032667" cy="2214554"/>
          </a:xfrm>
          <a:prstGeom prst="rect">
            <a:avLst/>
          </a:prstGeom>
          <a:noFill/>
        </p:spPr>
      </p:pic>
      <p:pic>
        <p:nvPicPr>
          <p:cNvPr id="2050" name="Picture 2" descr="D:\анимации\анимации\аним 3\3.5gif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2500306"/>
            <a:ext cx="803677" cy="107156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1500</TotalTime>
  <Words>686</Words>
  <Application>Microsoft Office PowerPoint</Application>
  <PresentationFormat>Экран (4:3)</PresentationFormat>
  <Paragraphs>278</Paragraphs>
  <Slides>30</Slides>
  <Notes>1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Arial</vt:lpstr>
      <vt:lpstr>Arial Black</vt:lpstr>
      <vt:lpstr>Bookman Old Style</vt:lpstr>
      <vt:lpstr>Calibri</vt:lpstr>
      <vt:lpstr>Comic Sans MS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Олечка</dc:creator>
  <cp:lastModifiedBy>Acer</cp:lastModifiedBy>
  <cp:revision>232</cp:revision>
  <dcterms:created xsi:type="dcterms:W3CDTF">2010-09-03T14:33:05Z</dcterms:created>
  <dcterms:modified xsi:type="dcterms:W3CDTF">2022-03-30T20:32:34Z</dcterms:modified>
</cp:coreProperties>
</file>