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0" r:id="rId8"/>
    <p:sldId id="261" r:id="rId9"/>
    <p:sldId id="274" r:id="rId10"/>
    <p:sldId id="269" r:id="rId11"/>
    <p:sldId id="262" r:id="rId12"/>
    <p:sldId id="266" r:id="rId13"/>
    <p:sldId id="263" r:id="rId14"/>
    <p:sldId id="264" r:id="rId15"/>
    <p:sldId id="271" r:id="rId16"/>
    <p:sldId id="272" r:id="rId17"/>
    <p:sldId id="273" r:id="rId18"/>
    <p:sldId id="265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06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D0D38-BD1C-4720-910C-B996049A0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7D654-FDB3-4214-95C7-B3C335348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9C7A8-3AF1-4D4D-8913-B2E98ACA6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78D01-3D1C-4BC4-A49F-C518FD8C4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6778466-E7A7-42A5-BEE3-9048B4B22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05982-7DE3-4525-8BE9-E11363D9C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81082-E224-41F5-AB0F-0A95DA34E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D30C6-1267-4CD9-B909-6308D248C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833D2CE-095B-4EA8-BEBD-F947A81A2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D4F90-020D-4AD6-BEB0-ADDE747C6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Прямая соединительная линия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8DAA1BA-D295-4145-974F-A8003D94EF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1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1" name="Прямая соединительная линия 2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25A7A6A-257B-446D-A1F3-03C4319F2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32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34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C96E5353-F79F-4BE5-953F-1D1027EB4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09" r:id="rId4"/>
    <p:sldLayoutId id="2147483810" r:id="rId5"/>
    <p:sldLayoutId id="2147483817" r:id="rId6"/>
    <p:sldLayoutId id="2147483811" r:id="rId7"/>
    <p:sldLayoutId id="2147483818" r:id="rId8"/>
    <p:sldLayoutId id="2147483819" r:id="rId9"/>
    <p:sldLayoutId id="2147483812" r:id="rId10"/>
    <p:sldLayoutId id="2147483813" r:id="rId11"/>
    <p:sldLayoutId id="214748382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4272b709eb8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443" y="-993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>
                <a:solidFill>
                  <a:srgbClr val="FFFF00"/>
                </a:solidFill>
              </a:rPr>
              <a:t>Питание в </a:t>
            </a:r>
            <a:r>
              <a:rPr lang="ru-RU" sz="4400" dirty="0" smtClean="0">
                <a:solidFill>
                  <a:srgbClr val="FFFF00"/>
                </a:solidFill>
              </a:rPr>
              <a:t>туристском походе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0385" y="4572000"/>
            <a:ext cx="585192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Педагог дополнительного 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о</a:t>
            </a:r>
            <a:r>
              <a:rPr lang="ru-RU" sz="3200" b="1" dirty="0" smtClean="0">
                <a:solidFill>
                  <a:srgbClr val="FF0000"/>
                </a:solidFill>
              </a:rPr>
              <a:t>бразования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МБОУ г. Иркутска СОШ №24</a:t>
            </a:r>
          </a:p>
          <a:p>
            <a:r>
              <a:rPr lang="ru-RU" sz="3200" b="1" dirty="0" err="1" smtClean="0">
                <a:solidFill>
                  <a:srgbClr val="FF0000"/>
                </a:solidFill>
              </a:rPr>
              <a:t>Сибирякова</a:t>
            </a:r>
            <a:r>
              <a:rPr lang="ru-RU" sz="3200" b="1" dirty="0" smtClean="0">
                <a:solidFill>
                  <a:srgbClr val="FF0000"/>
                </a:solidFill>
              </a:rPr>
              <a:t> О.В.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48225"/>
            <a:ext cx="609600" cy="5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50875" y="46038"/>
            <a:ext cx="7693025" cy="1050925"/>
          </a:xfrm>
        </p:spPr>
        <p:txBody>
          <a:bodyPr lIns="0" tIns="0" rIns="0" bIns="0"/>
          <a:lstStyle/>
          <a:p>
            <a:pPr eaLnBrk="1" fontAlgn="auto" hangingPunct="1">
              <a:lnSpc>
                <a:spcPct val="95000"/>
              </a:lnSpc>
              <a:spcAft>
                <a:spcPts val="0"/>
              </a:spcAft>
              <a:defRPr/>
            </a:pPr>
            <a:r>
              <a:rPr lang="en-US" sz="4200" dirty="0" err="1">
                <a:solidFill>
                  <a:srgbClr val="330033"/>
                </a:solidFill>
                <a:latin typeface="Arial" charset="0"/>
              </a:rPr>
              <a:t>Примечания</a:t>
            </a:r>
            <a:endParaRPr lang="en-US" sz="4200" dirty="0">
              <a:solidFill>
                <a:srgbClr val="330033"/>
              </a:solidFill>
              <a:latin typeface="Arial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54088" y="1646238"/>
            <a:ext cx="7693025" cy="4438650"/>
          </a:xfrm>
        </p:spPr>
        <p:txBody>
          <a:bodyPr lIns="0" tIns="0" rIns="0" bIns="0"/>
          <a:lstStyle/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400" smtClean="0">
                <a:solidFill>
                  <a:srgbClr val="000000"/>
                </a:solidFill>
                <a:latin typeface="Arial" pitchFamily="34" charset="0"/>
              </a:rPr>
              <a:t>Колбаса только сырокопчёная</a:t>
            </a:r>
            <a:endParaRPr lang="en-US" altLang="ru-RU" smtClean="0"/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400" smtClean="0">
                <a:solidFill>
                  <a:srgbClr val="000000"/>
                </a:solidFill>
                <a:latin typeface="Arial" pitchFamily="34" charset="0"/>
              </a:rPr>
              <a:t>Сыр твёрдых сортов</a:t>
            </a:r>
            <a:endParaRPr lang="en-US" altLang="ru-RU" smtClean="0"/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400" smtClean="0">
                <a:solidFill>
                  <a:srgbClr val="000000"/>
                </a:solidFill>
                <a:latin typeface="Arial" pitchFamily="34" charset="0"/>
              </a:rPr>
              <a:t>Сало без прослойки мяса</a:t>
            </a:r>
            <a:endParaRPr lang="en-US" altLang="ru-RU" smtClean="0"/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400" smtClean="0">
                <a:solidFill>
                  <a:srgbClr val="000000"/>
                </a:solidFill>
                <a:latin typeface="Arial" pitchFamily="34" charset="0"/>
              </a:rPr>
              <a:t>Специи делают блюдо гораздо вкуснее</a:t>
            </a:r>
            <a:endParaRPr lang="en-US" altLang="ru-RU" smtClean="0"/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400" smtClean="0">
                <a:solidFill>
                  <a:srgbClr val="000000"/>
                </a:solidFill>
                <a:latin typeface="Arial" pitchFamily="34" charset="0"/>
              </a:rPr>
              <a:t>Специи можно класть и в утренние каши (ваниль, корица)</a:t>
            </a:r>
            <a:endParaRPr lang="en-US" altLang="ru-RU" smtClean="0"/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400" smtClean="0">
                <a:solidFill>
                  <a:srgbClr val="000000"/>
                </a:solidFill>
                <a:latin typeface="Arial" pitchFamily="34" charset="0"/>
              </a:rPr>
              <a:t>Летом не забываем про зелёный лук, черемшу, щавель</a:t>
            </a:r>
            <a:endParaRPr lang="en-US" altLang="ru-RU" smtClean="0"/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400" smtClean="0">
                <a:solidFill>
                  <a:srgbClr val="000000"/>
                </a:solidFill>
                <a:latin typeface="Arial" pitchFamily="34" charset="0"/>
              </a:rPr>
              <a:t>Зимой помним, что продукты могут храниться дольше. Но некоторые продукты промерзают насквозь (паштет, варёная колбаса, рыбные консервы)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9bb913888ad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870325"/>
            <a:ext cx="4038600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Продукты, которые мы едим в походе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371600"/>
            <a:ext cx="8229600" cy="4525963"/>
          </a:xfrm>
        </p:spPr>
        <p:txBody>
          <a:bodyPr/>
          <a:lstStyle/>
          <a:p>
            <a:pPr eaLnBrk="1" hangingPunct="1"/>
            <a:r>
              <a:rPr lang="ru-RU" altLang="ru-RU" sz="2800" smtClean="0"/>
              <a:t>Долго могут храниться </a:t>
            </a:r>
          </a:p>
          <a:p>
            <a:pPr eaLnBrk="1" hangingPunct="1"/>
            <a:r>
              <a:rPr lang="ru-RU" altLang="ru-RU" sz="2800" smtClean="0"/>
              <a:t>Быстрота и несложность приготовления, </a:t>
            </a:r>
          </a:p>
          <a:p>
            <a:pPr eaLnBrk="1" hangingPunct="1"/>
            <a:r>
              <a:rPr lang="ru-RU" altLang="ru-RU" sz="2800" smtClean="0"/>
              <a:t>Специи  </a:t>
            </a:r>
          </a:p>
          <a:p>
            <a:pPr eaLnBrk="1" hangingPunct="1"/>
            <a:r>
              <a:rPr lang="ru-RU" altLang="ru-RU" sz="2800" smtClean="0"/>
              <a:t>В длительных походах стараться избежать консервов в железных банках</a:t>
            </a:r>
            <a:r>
              <a:rPr lang="ru-RU" altLang="ru-RU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eef282dc9c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2788" y="3773488"/>
            <a:ext cx="4621212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Закупка качественных продуктов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828800"/>
            <a:ext cx="8229600" cy="4525963"/>
          </a:xfrm>
        </p:spPr>
        <p:txBody>
          <a:bodyPr/>
          <a:lstStyle/>
          <a:p>
            <a:pPr eaLnBrk="1" hangingPunct="1"/>
            <a:r>
              <a:rPr lang="ru-RU" altLang="ru-RU" smtClean="0"/>
              <a:t>Сыры твердые/колбасы копченые</a:t>
            </a:r>
          </a:p>
          <a:p>
            <a:pPr eaLnBrk="1" hangingPunct="1"/>
            <a:r>
              <a:rPr lang="ru-RU" altLang="ru-RU" smtClean="0"/>
              <a:t>Макароны, рис, гречка, пшенка</a:t>
            </a:r>
          </a:p>
          <a:p>
            <a:pPr eaLnBrk="1" hangingPunct="1"/>
            <a:r>
              <a:rPr lang="ru-RU" altLang="ru-RU" smtClean="0"/>
              <a:t>Молоко сухое</a:t>
            </a:r>
          </a:p>
          <a:p>
            <a:pPr eaLnBrk="1" hangingPunct="1"/>
            <a:r>
              <a:rPr lang="ru-RU" altLang="ru-RU" smtClean="0"/>
              <a:t>Тушенка и сгущенка без сои</a:t>
            </a:r>
          </a:p>
          <a:p>
            <a:pPr eaLnBrk="1" hangingPunct="1"/>
            <a:r>
              <a:rPr lang="ru-RU" altLang="ru-RU" smtClean="0"/>
              <a:t>Топленое масло из масла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karamelizirovannye-krevetki-s-imbirem-chesnokom-i-chili_100205161236_100209011427_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076575"/>
            <a:ext cx="53340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Хозяйке на заметку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524000"/>
            <a:ext cx="8229600" cy="4525963"/>
          </a:xfrm>
        </p:spPr>
        <p:txBody>
          <a:bodyPr/>
          <a:lstStyle/>
          <a:p>
            <a:pPr eaLnBrk="1" hangingPunct="1"/>
            <a:r>
              <a:rPr lang="ru-RU" altLang="ru-RU" smtClean="0"/>
              <a:t>Какие крупы как готовить</a:t>
            </a:r>
          </a:p>
          <a:p>
            <a:pPr eaLnBrk="1" hangingPunct="1"/>
            <a:r>
              <a:rPr lang="ru-RU" altLang="ru-RU" smtClean="0"/>
              <a:t>Какая еда быстро «проваливается», какая долго «держится»</a:t>
            </a:r>
          </a:p>
          <a:p>
            <a:pPr eaLnBrk="1" hangingPunct="1"/>
            <a:r>
              <a:rPr lang="ru-RU" altLang="ru-RU" smtClean="0"/>
              <a:t>Вес сладкого</a:t>
            </a:r>
          </a:p>
          <a:p>
            <a:pPr eaLnBrk="1" hangingPunct="1"/>
            <a:r>
              <a:rPr lang="ru-RU" altLang="ru-RU" smtClean="0"/>
              <a:t>Разновидности рыбы </a:t>
            </a:r>
          </a:p>
          <a:p>
            <a:pPr eaLnBrk="1" hangingPunct="1">
              <a:buFontTx/>
              <a:buNone/>
            </a:pP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pirogi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4052888"/>
            <a:ext cx="373380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Особенности упаковки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1219200"/>
            <a:ext cx="82296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Герметичность , много скотча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Одна порция еды – один раз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Пакеты из-под молока и соков для легко крошащихся продуктов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Перекусы – по людям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Лук и чеснок – в мешочках или старых чулках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Сыр, колбаса, сало – в бумаге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Все должно быть подписано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48225"/>
            <a:ext cx="609600" cy="5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2236788" y="379413"/>
            <a:ext cx="5967412" cy="828675"/>
          </a:xfrm>
        </p:spPr>
        <p:txBody>
          <a:bodyPr lIns="0" tIns="0" rIns="0" bIns="0">
            <a:normAutofit fontScale="90000"/>
          </a:bodyPr>
          <a:lstStyle/>
          <a:p>
            <a:pPr eaLnBrk="1" fontAlgn="auto" hangingPunct="1">
              <a:lnSpc>
                <a:spcPct val="95000"/>
              </a:lnSpc>
              <a:spcAft>
                <a:spcPts val="0"/>
              </a:spcAft>
              <a:defRPr/>
            </a:pP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Упаковка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продуктов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/>
            </a:r>
            <a:br>
              <a:rPr lang="en-US" sz="3800" dirty="0">
                <a:solidFill>
                  <a:srgbClr val="330033"/>
                </a:solidFill>
                <a:latin typeface="Arial" charset="0"/>
              </a:rPr>
            </a:br>
            <a:r>
              <a:rPr lang="en-US" sz="3800" dirty="0">
                <a:solidFill>
                  <a:srgbClr val="330033"/>
                </a:solidFill>
                <a:latin typeface="Arial" charset="0"/>
              </a:rPr>
              <a:t>(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главное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–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много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скотча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!)</a:t>
            </a: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39800" y="1458913"/>
            <a:ext cx="7693025" cy="4481512"/>
          </a:xfrm>
        </p:spPr>
        <p:txBody>
          <a:bodyPr lIns="0" tIns="0" rIns="0" bIns="0"/>
          <a:lstStyle/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Сахар в кашу: Сахарный песок. Пакуется в пластиковую бутылку. Хорошо бы сделать на бутылке отметки - 1день, 2 день и т.д.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Сыр упаковывается либо в мешочек, либо заворачивается в бумагу, если нет возможности сохранить заводскую герметичную упаковку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Сахар в кубиках. Очень тщательно заматывается скотчем. ОЧЕНЬ тщательно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Масло топлёное – в пластмассовую банку с широким горлом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400" smtClean="0">
              <a:solidFill>
                <a:srgbClr val="000000"/>
              </a:solidFill>
              <a:latin typeface="Arial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400" smtClean="0">
              <a:solidFill>
                <a:srgbClr val="000000"/>
              </a:solidFill>
              <a:latin typeface="Arial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40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48225"/>
            <a:ext cx="609600" cy="5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954088" y="322263"/>
            <a:ext cx="7693025" cy="1054100"/>
          </a:xfrm>
        </p:spPr>
        <p:txBody>
          <a:bodyPr lIns="0" tIns="0" rIns="0" bIns="0">
            <a:normAutofit fontScale="90000"/>
          </a:bodyPr>
          <a:lstStyle/>
          <a:p>
            <a:pPr eaLnBrk="1" fontAlgn="auto" hangingPunct="1">
              <a:lnSpc>
                <a:spcPct val="95000"/>
              </a:lnSpc>
              <a:spcAft>
                <a:spcPts val="0"/>
              </a:spcAft>
              <a:defRPr/>
            </a:pP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Упаковка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продуктов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/>
            </a:r>
            <a:br>
              <a:rPr lang="en-US" sz="3800" dirty="0">
                <a:solidFill>
                  <a:srgbClr val="330033"/>
                </a:solidFill>
                <a:latin typeface="Arial" charset="0"/>
              </a:rPr>
            </a:br>
            <a:r>
              <a:rPr lang="en-US" sz="3800" dirty="0">
                <a:solidFill>
                  <a:srgbClr val="330033"/>
                </a:solidFill>
                <a:latin typeface="Arial" charset="0"/>
              </a:rPr>
              <a:t>(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главное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–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много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скотча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!)</a:t>
            </a: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54088" y="1646238"/>
            <a:ext cx="7693025" cy="4438650"/>
          </a:xfrm>
        </p:spPr>
        <p:txBody>
          <a:bodyPr lIns="0" tIns="0" rIns="0" bIns="0"/>
          <a:lstStyle/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Изначальную упаковку печенья и вафель лучше не нарушать, просто усилить картонкой от молочного пакета и скотчем. Сладкие сухари и овсяное печенье отлично смотрятся в молочном пакете. Сушки лучше посчитать и положить в индивидуальный пакетик, замотанный скотчем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Крупы пакуются либо в бутылку с отметками по дневной норме, либо в индивидуальные пакетики, крепко замотанные скотчем и обязательно подписанные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Сухофрукты и орехи распаковываются в индивидуальные пакеты, хорошо замотанные скотчем и подписанные 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48225"/>
            <a:ext cx="609600" cy="5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Grp="1" noChangeArrowheads="1"/>
          </p:cNvSpPr>
          <p:nvPr>
            <p:ph type="ctrTitle"/>
          </p:nvPr>
        </p:nvSpPr>
        <p:spPr>
          <a:xfrm>
            <a:off x="954088" y="322263"/>
            <a:ext cx="7693025" cy="1054100"/>
          </a:xfrm>
        </p:spPr>
        <p:txBody>
          <a:bodyPr lIns="0" tIns="0" rIns="0" bIns="0">
            <a:normAutofit fontScale="90000"/>
          </a:bodyPr>
          <a:lstStyle/>
          <a:p>
            <a:pPr eaLnBrk="1" fontAlgn="auto" hangingPunct="1">
              <a:lnSpc>
                <a:spcPct val="95000"/>
              </a:lnSpc>
              <a:spcAft>
                <a:spcPts val="0"/>
              </a:spcAft>
              <a:defRPr/>
            </a:pP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Упаковка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продуктов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/>
            </a:r>
            <a:br>
              <a:rPr lang="en-US" sz="3800" dirty="0">
                <a:solidFill>
                  <a:srgbClr val="330033"/>
                </a:solidFill>
                <a:latin typeface="Arial" charset="0"/>
              </a:rPr>
            </a:br>
            <a:r>
              <a:rPr lang="en-US" sz="3800" dirty="0">
                <a:solidFill>
                  <a:srgbClr val="330033"/>
                </a:solidFill>
                <a:latin typeface="Arial" charset="0"/>
              </a:rPr>
              <a:t>(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главное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–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много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скотча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!)</a:t>
            </a: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54088" y="1646238"/>
            <a:ext cx="7693025" cy="4438650"/>
          </a:xfrm>
        </p:spPr>
        <p:txBody>
          <a:bodyPr lIns="0" tIns="0" rIns="0" bIns="0"/>
          <a:lstStyle/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Колбасу и, особенно, сало лучше положить либо в мешочек (или просто обернуть тканью), либо завернуть в тослтый слой бумаги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Лук и чеснок пакуются либо в матерчатые мешочки, либо в чулок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Леденцы пересчитать, чтобы количество конфет было кратно количеству участников</a:t>
            </a:r>
            <a:endParaRPr lang="en-US" altLang="ru-RU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000" smtClean="0">
              <a:solidFill>
                <a:srgbClr val="000000"/>
              </a:solidFill>
              <a:latin typeface="Arial" pitchFamily="34" charset="0"/>
            </a:endParaRPr>
          </a:p>
          <a:p>
            <a:pPr lvl="1" indent="-307975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altLang="ru-RU" sz="2000" smtClean="0">
                <a:solidFill>
                  <a:srgbClr val="000000"/>
                </a:solidFill>
                <a:latin typeface="Arial" pitchFamily="34" charset="0"/>
              </a:rPr>
              <a:t>Соль пересыпать в бутылочку, например, из-под пепси или йогурта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6827502-piecze--wo-owa-z-sa-atka-ziemniaki-i-sosem-bernaise-wyizolowanych-na-bia-ym-t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3048000"/>
            <a:ext cx="3581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Распределение по участникам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1447800"/>
            <a:ext cx="8229600" cy="4525963"/>
          </a:xfrm>
        </p:spPr>
        <p:txBody>
          <a:bodyPr/>
          <a:lstStyle/>
          <a:p>
            <a:pPr eaLnBrk="1" hangingPunct="1"/>
            <a:r>
              <a:rPr lang="ru-RU" altLang="ru-RU" smtClean="0"/>
              <a:t>При распределении важна не только масса, но и объем</a:t>
            </a:r>
          </a:p>
          <a:p>
            <a:pPr eaLnBrk="1" hangingPunct="1"/>
            <a:r>
              <a:rPr lang="ru-RU" altLang="ru-RU" smtClean="0"/>
              <a:t>Учитывать пол и физические возможности участников</a:t>
            </a:r>
          </a:p>
          <a:p>
            <a:pPr eaLnBrk="1" hangingPunct="1"/>
            <a:r>
              <a:rPr lang="ru-RU" altLang="ru-RU" smtClean="0"/>
              <a:t>Равномерно разгружаться</a:t>
            </a:r>
          </a:p>
          <a:p>
            <a:pPr eaLnBrk="1" hangingPunct="1"/>
            <a:r>
              <a:rPr lang="ru-RU" altLang="ru-RU" smtClean="0"/>
              <a:t>Один продукт у</a:t>
            </a:r>
          </a:p>
          <a:p>
            <a:pPr eaLnBrk="1" hangingPunct="1">
              <a:buFontTx/>
              <a:buNone/>
            </a:pPr>
            <a:r>
              <a:rPr lang="ru-RU" altLang="ru-RU" smtClean="0"/>
              <a:t> одного участника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48225"/>
            <a:ext cx="609600" cy="5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Grp="1" noChangeArrowheads="1"/>
          </p:cNvSpPr>
          <p:nvPr>
            <p:ph type="ctrTitle"/>
          </p:nvPr>
        </p:nvSpPr>
        <p:spPr>
          <a:xfrm>
            <a:off x="954088" y="322263"/>
            <a:ext cx="7693025" cy="1054100"/>
          </a:xfrm>
        </p:spPr>
        <p:txBody>
          <a:bodyPr lIns="0" tIns="0" rIns="0" bIns="0">
            <a:normAutofit fontScale="90000"/>
          </a:bodyPr>
          <a:lstStyle/>
          <a:p>
            <a:pPr eaLnBrk="1" fontAlgn="auto" hangingPunct="1">
              <a:lnSpc>
                <a:spcPct val="95000"/>
              </a:lnSpc>
              <a:spcAft>
                <a:spcPts val="0"/>
              </a:spcAft>
              <a:defRPr/>
            </a:pP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Все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упаковки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должны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быть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подписаны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!</a:t>
            </a:r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54088" y="1646238"/>
            <a:ext cx="7693025" cy="4438650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800" smtClean="0">
              <a:solidFill>
                <a:srgbClr val="000000"/>
              </a:solidFill>
              <a:latin typeface="Arial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800" smtClean="0">
              <a:solidFill>
                <a:srgbClr val="000000"/>
              </a:solidFill>
              <a:latin typeface="Arial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altLang="ru-RU" sz="2800" smtClean="0">
              <a:solidFill>
                <a:srgbClr val="000000"/>
              </a:solidFill>
              <a:latin typeface="Arial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altLang="ru-RU" sz="2800" smtClean="0">
                <a:solidFill>
                  <a:srgbClr val="000000"/>
                </a:solidFill>
                <a:latin typeface="Arial" pitchFamily="34" charset="0"/>
              </a:rPr>
              <a:t>«Продукт, масса», «утро» или «вечер»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4167007-fish-steak-served-with-salad-leaves-lemon-and-olives-isolated-on-white-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043238"/>
            <a:ext cx="5715000" cy="381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7162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     Основная идея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smtClean="0"/>
              <a:t>Чем больше едим, тем больше энергии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Чем меньше едим, тем легче рюкзаки</a:t>
            </a:r>
          </a:p>
          <a:p>
            <a:pPr eaLnBrk="1" hangingPunct="1">
              <a:buFontTx/>
              <a:buNone/>
            </a:pPr>
            <a:endParaRPr lang="ru-RU" altLang="ru-RU" smtClean="0"/>
          </a:p>
          <a:p>
            <a:pPr eaLnBrk="1" hangingPunct="1">
              <a:buFontTx/>
              <a:buNone/>
            </a:pPr>
            <a:r>
              <a:rPr lang="ru-RU" altLang="ru-RU" b="1" smtClean="0"/>
              <a:t>   Найти правильный баланс!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8675" name="Picture 2" descr="G:\турслёт область 11\10910715\DSC0093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04863" y="1773238"/>
            <a:ext cx="6772275" cy="452755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6e6540812b1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276600"/>
            <a:ext cx="5562600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Дневной рацион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altLang="ru-RU" smtClean="0"/>
              <a:t>Завтрак – 30%</a:t>
            </a:r>
          </a:p>
          <a:p>
            <a:pPr eaLnBrk="1" hangingPunct="1"/>
            <a:r>
              <a:rPr lang="ru-RU" altLang="ru-RU" smtClean="0"/>
              <a:t>Карманное питание – 10%</a:t>
            </a:r>
          </a:p>
          <a:p>
            <a:pPr eaLnBrk="1" hangingPunct="1"/>
            <a:r>
              <a:rPr lang="ru-RU" altLang="ru-RU" smtClean="0"/>
              <a:t>Обед – 25%</a:t>
            </a:r>
          </a:p>
          <a:p>
            <a:pPr eaLnBrk="1" hangingPunct="1"/>
            <a:r>
              <a:rPr lang="ru-RU" altLang="ru-RU" smtClean="0"/>
              <a:t>Ужин – 35%</a:t>
            </a:r>
          </a:p>
          <a:p>
            <a:pPr eaLnBrk="1" hangingPunct="1"/>
            <a:endParaRPr lang="ru-RU" altLang="ru-RU" smtClean="0"/>
          </a:p>
          <a:p>
            <a:pPr eaLnBrk="1" hangingPunct="1"/>
            <a:r>
              <a:rPr lang="ru-RU" altLang="ru-RU" smtClean="0"/>
              <a:t>БЖУ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48225"/>
            <a:ext cx="609600" cy="5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>
          <a:xfrm>
            <a:off x="1803400" y="809625"/>
            <a:ext cx="5537200" cy="484188"/>
          </a:xfrm>
        </p:spPr>
        <p:txBody>
          <a:bodyPr lIns="0" tIns="0" rIns="0" bIns="0">
            <a:normAutofit fontScale="90000"/>
          </a:bodyPr>
          <a:lstStyle/>
          <a:p>
            <a:pPr eaLnBrk="1" fontAlgn="auto" hangingPunct="1">
              <a:lnSpc>
                <a:spcPct val="95000"/>
              </a:lnSpc>
              <a:spcAft>
                <a:spcPts val="0"/>
              </a:spcAft>
              <a:defRPr/>
            </a:pP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Белки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: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жиры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: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углеводы</a:t>
            </a:r>
            <a:endParaRPr lang="en-US" sz="3800" dirty="0">
              <a:solidFill>
                <a:srgbClr val="330033"/>
              </a:solidFill>
              <a:latin typeface="Arial" charset="0"/>
            </a:endParaRP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1011238" y="1989138"/>
            <a:ext cx="7265987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ru-RU" sz="2400">
                <a:solidFill>
                  <a:srgbClr val="000000"/>
                </a:solidFill>
              </a:rPr>
              <a:t>Для пеших и водных походов летом в средней полосе </a:t>
            </a:r>
            <a:endParaRPr lang="en-US" altLang="ru-RU"/>
          </a:p>
          <a:p>
            <a:pPr>
              <a:lnSpc>
                <a:spcPct val="95000"/>
              </a:lnSpc>
            </a:pPr>
            <a:r>
              <a:rPr lang="en-US" altLang="ru-RU" sz="2400" b="1">
                <a:solidFill>
                  <a:srgbClr val="000000"/>
                </a:solidFill>
              </a:rPr>
              <a:t>Б:Ж:У = 1:1:4</a:t>
            </a:r>
            <a:r>
              <a:rPr lang="en-US" altLang="ru-RU" sz="2400">
                <a:solidFill>
                  <a:srgbClr val="000000"/>
                </a:solidFill>
              </a:rPr>
              <a:t>.</a:t>
            </a:r>
            <a:endParaRPr lang="en-US" altLang="ru-RU"/>
          </a:p>
          <a:p>
            <a:pPr>
              <a:lnSpc>
                <a:spcPct val="95000"/>
              </a:lnSpc>
            </a:pPr>
            <a:endParaRPr lang="en-US" altLang="ru-RU" sz="2400">
              <a:solidFill>
                <a:srgbClr val="00000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ru-RU" sz="2400">
                <a:solidFill>
                  <a:srgbClr val="000000"/>
                </a:solidFill>
              </a:rPr>
              <a:t>В холодное время года, а в районах вечной мерзлоты и летом </a:t>
            </a:r>
            <a:endParaRPr lang="en-US" altLang="ru-RU"/>
          </a:p>
          <a:p>
            <a:pPr>
              <a:lnSpc>
                <a:spcPct val="95000"/>
              </a:lnSpc>
            </a:pPr>
            <a:r>
              <a:rPr lang="en-US" altLang="ru-RU" sz="2400" b="1">
                <a:solidFill>
                  <a:srgbClr val="000000"/>
                </a:solidFill>
              </a:rPr>
              <a:t>Б:Ж:У = 1:2:3</a:t>
            </a:r>
            <a:r>
              <a:rPr lang="en-US" altLang="ru-RU" sz="2400">
                <a:solidFill>
                  <a:srgbClr val="000000"/>
                </a:solidFill>
              </a:rPr>
              <a:t>, </a:t>
            </a:r>
            <a:endParaRPr lang="en-US" altLang="ru-RU"/>
          </a:p>
          <a:p>
            <a:pPr>
              <a:lnSpc>
                <a:spcPct val="95000"/>
              </a:lnSpc>
            </a:pPr>
            <a:endParaRPr lang="en-US" altLang="ru-RU" sz="2400">
              <a:solidFill>
                <a:srgbClr val="00000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ru-RU" sz="2400">
                <a:solidFill>
                  <a:srgbClr val="000000"/>
                </a:solidFill>
              </a:rPr>
              <a:t>В горах на большой высоте</a:t>
            </a:r>
            <a:endParaRPr lang="en-US" altLang="ru-RU"/>
          </a:p>
          <a:p>
            <a:pPr>
              <a:lnSpc>
                <a:spcPct val="95000"/>
              </a:lnSpc>
            </a:pPr>
            <a:r>
              <a:rPr lang="en-US" altLang="ru-RU" sz="2400" b="1">
                <a:solidFill>
                  <a:srgbClr val="000000"/>
                </a:solidFill>
              </a:rPr>
              <a:t>Б:Ж:У = 1:0,7:5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1360_11895_11890_barscia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75" y="3810000"/>
            <a:ext cx="48101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44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Составление раскладки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9144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Выяснить кто что ест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Меню на 3-4 дня, потом повторять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Разнообразие!!!!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Что бы в один день не было одинаковых круп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Пределы веса раскладки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Какие продукты лучше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/>
              <a:t>не урезать, какие можно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48225"/>
            <a:ext cx="609600" cy="5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Grp="1" noChangeArrowheads="1"/>
          </p:cNvSpPr>
          <p:nvPr>
            <p:ph type="ctrTitle"/>
          </p:nvPr>
        </p:nvSpPr>
        <p:spPr>
          <a:xfrm>
            <a:off x="838200" y="228600"/>
            <a:ext cx="7693025" cy="757238"/>
          </a:xfrm>
        </p:spPr>
        <p:txBody>
          <a:bodyPr lIns="0" tIns="0" rIns="0" bIns="0">
            <a:normAutofit fontScale="90000"/>
          </a:bodyPr>
          <a:lstStyle/>
          <a:p>
            <a:pPr eaLnBrk="1" fontAlgn="auto" hangingPunct="1">
              <a:lnSpc>
                <a:spcPct val="95000"/>
              </a:lnSpc>
              <a:spcAft>
                <a:spcPts val="0"/>
              </a:spcAft>
              <a:defRPr/>
            </a:pP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При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составлении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раскладки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 </a:t>
            </a:r>
            <a:r>
              <a:rPr lang="en-US" sz="3800" dirty="0" err="1">
                <a:solidFill>
                  <a:srgbClr val="330033"/>
                </a:solidFill>
                <a:latin typeface="Arial" charset="0"/>
              </a:rPr>
              <a:t>учесть</a:t>
            </a:r>
            <a:r>
              <a:rPr lang="en-US" sz="3800" dirty="0">
                <a:solidFill>
                  <a:srgbClr val="330033"/>
                </a:solidFill>
                <a:latin typeface="Arial" charset="0"/>
              </a:rPr>
              <a:t>: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838200" y="1143000"/>
            <a:ext cx="7551738" cy="535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lvl="1" indent="-307975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altLang="ru-RU" sz="1800" b="1" u="sng">
                <a:solidFill>
                  <a:srgbClr val="000000"/>
                </a:solidFill>
              </a:rPr>
              <a:t>Аллергию кого-то из участников</a:t>
            </a:r>
            <a:r>
              <a:rPr lang="en-US" altLang="ru-RU" sz="1800">
                <a:solidFill>
                  <a:srgbClr val="000000"/>
                </a:solidFill>
              </a:rPr>
              <a:t> (исключить из раскладки этот продукт, либо подумать, чем его заменить для страдальца)</a:t>
            </a:r>
            <a:endParaRPr lang="en-US" altLang="ru-RU"/>
          </a:p>
          <a:p>
            <a:pPr>
              <a:lnSpc>
                <a:spcPct val="95000"/>
              </a:lnSpc>
            </a:pPr>
            <a:endParaRPr lang="en-US" altLang="ru-RU" sz="1800">
              <a:solidFill>
                <a:srgbClr val="000000"/>
              </a:solidFill>
            </a:endParaRPr>
          </a:p>
          <a:p>
            <a:pPr lvl="1" indent="-307975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altLang="ru-RU" sz="1800">
                <a:solidFill>
                  <a:srgbClr val="000000"/>
                </a:solidFill>
              </a:rPr>
              <a:t>Есть ли в группе вегетарианцы (подумать, чем заменить для них мясо</a:t>
            </a:r>
            <a:endParaRPr lang="en-US" altLang="ru-RU"/>
          </a:p>
          <a:p>
            <a:pPr>
              <a:lnSpc>
                <a:spcPct val="95000"/>
              </a:lnSpc>
            </a:pPr>
            <a:endParaRPr lang="en-US" altLang="ru-RU" sz="1800">
              <a:solidFill>
                <a:srgbClr val="000000"/>
              </a:solidFill>
            </a:endParaRPr>
          </a:p>
          <a:p>
            <a:pPr lvl="1" indent="-307975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altLang="ru-RU" sz="1800">
                <a:solidFill>
                  <a:srgbClr val="000000"/>
                </a:solidFill>
              </a:rPr>
              <a:t>Акклиматизацию (первые пару-тройку дней на подходах все будут ещё неголодные, к тому же организм перестраивается под непривычные для него условия)</a:t>
            </a:r>
            <a:endParaRPr lang="en-US" altLang="ru-RU"/>
          </a:p>
          <a:p>
            <a:pPr>
              <a:lnSpc>
                <a:spcPct val="95000"/>
              </a:lnSpc>
            </a:pPr>
            <a:endParaRPr lang="en-US" altLang="ru-RU" sz="1800">
              <a:solidFill>
                <a:srgbClr val="000000"/>
              </a:solidFill>
            </a:endParaRPr>
          </a:p>
          <a:p>
            <a:pPr lvl="1" indent="-307975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altLang="ru-RU" sz="1800">
                <a:solidFill>
                  <a:srgbClr val="000000"/>
                </a:solidFill>
              </a:rPr>
              <a:t>Штурмовые дни (усиленный рацион)</a:t>
            </a:r>
            <a:endParaRPr lang="en-US" altLang="ru-RU"/>
          </a:p>
          <a:p>
            <a:pPr>
              <a:lnSpc>
                <a:spcPct val="95000"/>
              </a:lnSpc>
            </a:pPr>
            <a:endParaRPr lang="en-US" altLang="ru-RU" sz="1800">
              <a:solidFill>
                <a:srgbClr val="00000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ru-RU" sz="1800">
                <a:solidFill>
                  <a:srgbClr val="000000"/>
                </a:solidFill>
              </a:rPr>
              <a:t>- Бездровяные ночёвки (что-то, что быстро готовится, требует</a:t>
            </a:r>
            <a:endParaRPr lang="en-US" altLang="ru-RU"/>
          </a:p>
          <a:p>
            <a:pPr>
              <a:lnSpc>
                <a:spcPct val="95000"/>
              </a:lnSpc>
            </a:pPr>
            <a:r>
              <a:rPr lang="en-US" altLang="ru-RU" sz="1800">
                <a:solidFill>
                  <a:srgbClr val="000000"/>
                </a:solidFill>
              </a:rPr>
              <a:t>малого расхода газа)</a:t>
            </a:r>
            <a:endParaRPr lang="en-US" altLang="ru-RU"/>
          </a:p>
          <a:p>
            <a:pPr>
              <a:lnSpc>
                <a:spcPct val="95000"/>
              </a:lnSpc>
            </a:pPr>
            <a:r>
              <a:rPr lang="en-US" altLang="ru-RU" sz="1800">
                <a:solidFill>
                  <a:srgbClr val="000000"/>
                </a:solidFill>
              </a:rPr>
              <a:t>- Радиалки (сухой паёк)</a:t>
            </a:r>
            <a:endParaRPr lang="en-US" altLang="ru-RU"/>
          </a:p>
          <a:p>
            <a:pPr>
              <a:lnSpc>
                <a:spcPct val="95000"/>
              </a:lnSpc>
            </a:pPr>
            <a:endParaRPr lang="en-US" altLang="ru-RU" sz="1800">
              <a:solidFill>
                <a:srgbClr val="000000"/>
              </a:solidFill>
            </a:endParaRPr>
          </a:p>
          <a:p>
            <a:pPr lvl="1" indent="-307975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altLang="ru-RU" sz="1800">
                <a:solidFill>
                  <a:srgbClr val="000000"/>
                </a:solidFill>
              </a:rPr>
              <a:t>Днёвки (запланировать какую-то вкусность, например, блинчики)</a:t>
            </a:r>
            <a:endParaRPr lang="en-US" altLang="ru-RU"/>
          </a:p>
          <a:p>
            <a:pPr>
              <a:lnSpc>
                <a:spcPct val="95000"/>
              </a:lnSpc>
            </a:pPr>
            <a:endParaRPr lang="en-US" altLang="ru-RU" sz="1800">
              <a:solidFill>
                <a:srgbClr val="00000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ru-RU" sz="1800">
                <a:solidFill>
                  <a:srgbClr val="000000"/>
                </a:solidFill>
              </a:rPr>
              <a:t>- Заброски (можно положить что-то тяжёлое, что будет съедено</a:t>
            </a:r>
            <a:endParaRPr lang="en-US" altLang="ru-RU"/>
          </a:p>
          <a:p>
            <a:pPr>
              <a:lnSpc>
                <a:spcPct val="95000"/>
              </a:lnSpc>
            </a:pPr>
            <a:r>
              <a:rPr lang="en-US" altLang="ru-RU" sz="1800">
                <a:solidFill>
                  <a:srgbClr val="000000"/>
                </a:solidFill>
              </a:rPr>
              <a:t>сразу после того, как заброску заберут)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772400" cy="2587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Пример раскладки в поход</a:t>
            </a:r>
          </a:p>
        </p:txBody>
      </p:sp>
      <p:graphicFrame>
        <p:nvGraphicFramePr>
          <p:cNvPr id="10115" name="Group 899"/>
          <p:cNvGraphicFramePr>
            <a:graphicFrameLocks noGrp="1"/>
          </p:cNvGraphicFramePr>
          <p:nvPr>
            <p:ph type="tbl" idx="1"/>
          </p:nvPr>
        </p:nvGraphicFramePr>
        <p:xfrm>
          <a:off x="304800" y="762000"/>
          <a:ext cx="8229600" cy="5761044"/>
        </p:xfrm>
        <a:graphic>
          <a:graphicData uri="http://schemas.openxmlformats.org/drawingml/2006/table">
            <a:tbl>
              <a:tblPr/>
              <a:tblGrid>
                <a:gridCol w="1058863"/>
                <a:gridCol w="3819525"/>
                <a:gridCol w="3351212"/>
              </a:tblGrid>
              <a:tr h="21337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продукты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грамм на человека в день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rowSpan="9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завтрак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пшенка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молоко сухое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сахар в кашу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изюм в кашу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соль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сыр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сладкий сухарь с изюмом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чай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сахар в чай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обед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суп(сухой)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засыпка (вермишель)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сухие овощи в суп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колбаса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сникерс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сухарь черный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компот из сухофруктов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сахар в чай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rowSpan="9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ужин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рис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мясо сушеное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бульонные кубики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чеснок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сухарь черный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пряник тульский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чай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сахар в чай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соль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77200" cy="7159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/>
              <a:t>Пример раскладки на </a:t>
            </a:r>
            <a:r>
              <a:rPr lang="ru-RU" sz="4000" dirty="0" smtClean="0"/>
              <a:t>поход </a:t>
            </a:r>
            <a:endParaRPr lang="ru-RU" sz="4000" dirty="0"/>
          </a:p>
        </p:txBody>
      </p:sp>
      <p:graphicFrame>
        <p:nvGraphicFramePr>
          <p:cNvPr id="10643" name="Group 403"/>
          <p:cNvGraphicFramePr>
            <a:graphicFrameLocks noGrp="1"/>
          </p:cNvGraphicFramePr>
          <p:nvPr>
            <p:ph type="tbl" idx="1"/>
          </p:nvPr>
        </p:nvGraphicFramePr>
        <p:xfrm>
          <a:off x="381000" y="1066800"/>
          <a:ext cx="8458200" cy="5334000"/>
        </p:xfrm>
        <a:graphic>
          <a:graphicData uri="http://schemas.openxmlformats.org/drawingml/2006/table">
            <a:tbl>
              <a:tblPr/>
              <a:tblGrid>
                <a:gridCol w="1089025"/>
                <a:gridCol w="3924300"/>
                <a:gridCol w="3444875"/>
              </a:tblGrid>
              <a:tr h="2222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продукты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грамм на человека в день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rowSpan="9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завтрак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рис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сгущенка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банка на 8 человек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курага в кашу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соль на все время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300 гр в баночке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сыр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хлеб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батон на 8 человек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сушки сладкие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чай на все время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 гр на 8 чел на 2 дня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сахар в чай на все время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кг на 8 чел на два дня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rowSpan="8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обед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суп(сухой)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пачка на 2 человек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засыпка (вермишель)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сухие овощи в суп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колбаса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тушёнка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банка в суп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хлеб чернй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батон на 8 человек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вафли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сахар в чай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rowSpan="6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ужин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макароны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тушенка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банка на 4 чел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лук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луковица на 8 чел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хлеб чернй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батон на 8 человек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пряник тульский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кетчуп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упаковка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304800" y="762000"/>
          <a:ext cx="8305800" cy="5791200"/>
        </p:xfrm>
        <a:graphic>
          <a:graphicData uri="http://schemas.openxmlformats.org/drawingml/2006/table">
            <a:tbl>
              <a:tblPr/>
              <a:tblGrid>
                <a:gridCol w="4116388"/>
                <a:gridCol w="646112"/>
                <a:gridCol w="647700"/>
                <a:gridCol w="609600"/>
                <a:gridCol w="561975"/>
                <a:gridCol w="862013"/>
                <a:gridCol w="862012"/>
              </a:tblGrid>
              <a:tr h="2889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Продукты, общественное снаряжение, имущество и топливо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Масса, кг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12 июля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15 июля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18 июля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21 июля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24 июля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25 июля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Масло растительное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2,5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Сыр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3,0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2,2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Паштет печеночный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0,75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Гречневая крупа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2,7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Печенье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Сухари черные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передал Семенову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Халва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Орехи с изюмом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Сахар </a:t>
                      </a: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(взял и Иванова)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Палатка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4,0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4,0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4,0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Веревка вспомогательная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Крючья ледовые 3 шт.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0,75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0,75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0,75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Ремонтная аптечка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1,25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1,25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1,25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Бинокль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0,3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20,3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17,35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14,9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28575" marB="285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7520" name="Rectangle 1"/>
          <p:cNvSpPr>
            <a:spLocks noChangeArrowheads="1"/>
          </p:cNvSpPr>
          <p:nvPr/>
        </p:nvSpPr>
        <p:spPr bwMode="auto">
          <a:xfrm>
            <a:off x="1066800" y="228600"/>
            <a:ext cx="699452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altLang="ru-RU" sz="1400" u="sng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altLang="ru-RU" sz="1400" b="1" u="sng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Форма записи наличия продуктов, общественного снаряжения, </a:t>
            </a:r>
          </a:p>
          <a:p>
            <a:pPr algn="just"/>
            <a:r>
              <a:rPr lang="ru-RU" altLang="ru-RU" sz="1400" b="1" u="sng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имущества и топлива у участника группы</a:t>
            </a:r>
            <a:r>
              <a:rPr lang="ru-RU" altLang="ru-RU" sz="1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.</a:t>
            </a:r>
            <a:endParaRPr lang="ru-RU" altLang="ru-RU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581</TotalTime>
  <Words>1020</Words>
  <Application>Microsoft Office PowerPoint</Application>
  <PresentationFormat>Экран (4:3)</PresentationFormat>
  <Paragraphs>300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Питание в туристском походе</vt:lpstr>
      <vt:lpstr>     Основная идея</vt:lpstr>
      <vt:lpstr>Дневной рацион</vt:lpstr>
      <vt:lpstr>Белки: жиры: углеводы</vt:lpstr>
      <vt:lpstr>Составление раскладки</vt:lpstr>
      <vt:lpstr>При составлении раскладки учесть:</vt:lpstr>
      <vt:lpstr>Пример раскладки в поход</vt:lpstr>
      <vt:lpstr>Пример раскладки на поход </vt:lpstr>
      <vt:lpstr>Презентация PowerPoint</vt:lpstr>
      <vt:lpstr>Примечания</vt:lpstr>
      <vt:lpstr>Продукты, которые мы едим в походе</vt:lpstr>
      <vt:lpstr>Закупка качественных продуктов</vt:lpstr>
      <vt:lpstr>Хозяйке на заметку</vt:lpstr>
      <vt:lpstr>Особенности упаковки</vt:lpstr>
      <vt:lpstr>Упаковка продуктов (главное – много скотча!)</vt:lpstr>
      <vt:lpstr>Упаковка продуктов (главное – много скотча!)</vt:lpstr>
      <vt:lpstr>Упаковка продуктов (главное – много скотча!)</vt:lpstr>
      <vt:lpstr>Распределение по участникам</vt:lpstr>
      <vt:lpstr>Все упаковки должны быть подписаны!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Сергей</dc:creator>
  <cp:lastModifiedBy>оксана</cp:lastModifiedBy>
  <cp:revision>19</cp:revision>
  <cp:lastPrinted>1601-01-01T00:00:00Z</cp:lastPrinted>
  <dcterms:created xsi:type="dcterms:W3CDTF">1601-01-01T00:00:00Z</dcterms:created>
  <dcterms:modified xsi:type="dcterms:W3CDTF">2021-02-04T07:26:17Z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