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61" d="100"/>
          <a:sy n="61" d="100"/>
        </p:scale>
        <p:origin x="108" y="3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5/16/2017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5/16/2017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5/16/2017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5/16/2017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5/16/2017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5/16/2017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5/16/2017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5/16/2017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5/16/2017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5/16/2017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5/16/2017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dirty="0"/>
              <a:t>5/16/2017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5/16/2017</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5/16/2017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86456" y="0"/>
            <a:ext cx="6605750" cy="2159876"/>
          </a:xfrm>
        </p:spPr>
        <p:txBody>
          <a:bodyPr/>
          <a:lstStyle/>
          <a:p>
            <a:pPr algn="ctr"/>
            <a:r>
              <a:rPr lang="ru-RU" sz="7200" dirty="0" smtClean="0">
                <a:effectLst>
                  <a:glow rad="228600">
                    <a:schemeClr val="accent5">
                      <a:satMod val="175000"/>
                      <a:alpha val="40000"/>
                    </a:schemeClr>
                  </a:glow>
                </a:effectLst>
                <a:latin typeface="Times New Roman" panose="02020603050405020304" pitchFamily="18" charset="0"/>
                <a:cs typeface="Times New Roman" panose="02020603050405020304" pitchFamily="18" charset="0"/>
              </a:rPr>
              <a:t>7 Мая </a:t>
            </a:r>
            <a:br>
              <a:rPr lang="ru-RU" sz="7200" dirty="0" smtClean="0">
                <a:effectLst>
                  <a:glow rad="228600">
                    <a:schemeClr val="accent5">
                      <a:satMod val="175000"/>
                      <a:alpha val="40000"/>
                    </a:schemeClr>
                  </a:glow>
                </a:effectLst>
                <a:latin typeface="Times New Roman" panose="02020603050405020304" pitchFamily="18" charset="0"/>
                <a:cs typeface="Times New Roman" panose="02020603050405020304" pitchFamily="18" charset="0"/>
              </a:rPr>
            </a:br>
            <a:r>
              <a:rPr lang="ru-RU" sz="7200" dirty="0" smtClean="0">
                <a:effectLst>
                  <a:glow rad="228600">
                    <a:schemeClr val="accent5">
                      <a:satMod val="175000"/>
                      <a:alpha val="40000"/>
                    </a:schemeClr>
                  </a:glow>
                </a:effectLst>
                <a:latin typeface="Times New Roman" panose="02020603050405020304" pitchFamily="18" charset="0"/>
                <a:cs typeface="Times New Roman" panose="02020603050405020304" pitchFamily="18" charset="0"/>
              </a:rPr>
              <a:t>День радио</a:t>
            </a:r>
            <a:endParaRPr lang="ru-RU" sz="7200" dirty="0">
              <a:effectLst>
                <a:glow rad="228600">
                  <a:schemeClr val="accent5">
                    <a:satMod val="175000"/>
                    <a:alpha val="40000"/>
                  </a:schemeClr>
                </a:glow>
              </a:effectLst>
              <a:latin typeface="Times New Roman" panose="02020603050405020304" pitchFamily="18" charset="0"/>
              <a:cs typeface="Times New Roman" panose="02020603050405020304" pitchFamily="18" charset="0"/>
            </a:endParaRPr>
          </a:p>
        </p:txBody>
      </p:sp>
      <p:pic>
        <p:nvPicPr>
          <p:cNvPr id="3" name="Рисунок 2" descr="https://im2-tub-ru.yandex.net/i?id=29e0763cf895bc13be862676a680d591-l&amp;n=13"/>
          <p:cNvPicPr/>
          <p:nvPr/>
        </p:nvPicPr>
        <p:blipFill>
          <a:blip r:embed="rId2"/>
          <a:srcRect/>
          <a:stretch>
            <a:fillRect/>
          </a:stretch>
        </p:blipFill>
        <p:spPr bwMode="auto">
          <a:xfrm>
            <a:off x="1765738" y="2159876"/>
            <a:ext cx="7252137" cy="4430110"/>
          </a:xfrm>
          <a:prstGeom prst="rect">
            <a:avLst/>
          </a:prstGeom>
          <a:ln>
            <a:noFill/>
          </a:ln>
          <a:effectLst>
            <a:softEdge rad="112500"/>
          </a:effectLst>
        </p:spPr>
      </p:pic>
    </p:spTree>
    <p:extLst>
      <p:ext uri="{BB962C8B-B14F-4D97-AF65-F5344CB8AC3E}">
        <p14:creationId xmlns:p14="http://schemas.microsoft.com/office/powerpoint/2010/main" val="31168797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6842" y="772510"/>
            <a:ext cx="9506606" cy="4524315"/>
          </a:xfrm>
          <a:prstGeom prst="rect">
            <a:avLst/>
          </a:prstGeom>
        </p:spPr>
        <p:txBody>
          <a:bodyPr wrap="square">
            <a:spAutoFit/>
          </a:bodyPr>
          <a:lstStyle/>
          <a:p>
            <a:r>
              <a:rPr lang="ru-RU" sz="3600" dirty="0">
                <a:latin typeface="Times New Roman" panose="02020603050405020304" pitchFamily="18" charset="0"/>
                <a:ea typeface="Calibri" panose="020F0502020204030204" pitchFamily="34" charset="0"/>
              </a:rPr>
              <a:t>«Голос России» стал вещать раньше, чем «Голос Америки». «Московское радио» (позже переименованное в «Голос России») начало транслировать свои передачи на иностранных языках в 1929 году. «Голос Америки» появился лишь в 1942 году, как противодействие нацистской пропаганде, а после Второй мировой войны «переключился» на </a:t>
            </a:r>
            <a:r>
              <a:rPr lang="ru-RU" sz="3600" dirty="0" smtClean="0">
                <a:latin typeface="Times New Roman" panose="02020603050405020304" pitchFamily="18" charset="0"/>
                <a:ea typeface="Calibri" panose="020F0502020204030204" pitchFamily="34" charset="0"/>
              </a:rPr>
              <a:t>СССР.</a:t>
            </a:r>
            <a:endParaRPr lang="ru-RU" sz="3600" dirty="0"/>
          </a:p>
        </p:txBody>
      </p:sp>
    </p:spTree>
    <p:extLst>
      <p:ext uri="{BB962C8B-B14F-4D97-AF65-F5344CB8AC3E}">
        <p14:creationId xmlns:p14="http://schemas.microsoft.com/office/powerpoint/2010/main" val="36362364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78373" y="1135117"/>
            <a:ext cx="9443544" cy="4154984"/>
          </a:xfrm>
          <a:prstGeom prst="rect">
            <a:avLst/>
          </a:prstGeom>
        </p:spPr>
        <p:txBody>
          <a:bodyPr wrap="square">
            <a:spAutoFit/>
          </a:bodyPr>
          <a:lstStyle/>
          <a:p>
            <a:pPr algn="ctr"/>
            <a:r>
              <a:rPr lang="ru-RU" sz="4400" b="1" dirty="0">
                <a:latin typeface="Times New Roman" panose="02020603050405020304" pitchFamily="18" charset="0"/>
                <a:ea typeface="Calibri" panose="020F0502020204030204" pitchFamily="34" charset="0"/>
              </a:rPr>
              <a:t>18 апреля 1930 года BBC транслировало в эфире музыку вместо новостей. Дело в том, что, как заявил диктор, в этот день не было абсолютно никаких событий, стоящих упоминания в эфире BBC</a:t>
            </a:r>
            <a:r>
              <a:rPr lang="ru-RU" sz="4400" dirty="0">
                <a:latin typeface="Times New Roman" panose="02020603050405020304" pitchFamily="18" charset="0"/>
                <a:ea typeface="Calibri" panose="020F0502020204030204" pitchFamily="34" charset="0"/>
              </a:rPr>
              <a:t>.</a:t>
            </a:r>
            <a:endParaRPr lang="ru-RU" sz="4400" dirty="0"/>
          </a:p>
        </p:txBody>
      </p:sp>
    </p:spTree>
    <p:extLst>
      <p:ext uri="{BB962C8B-B14F-4D97-AF65-F5344CB8AC3E}">
        <p14:creationId xmlns:p14="http://schemas.microsoft.com/office/powerpoint/2010/main" val="3161812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88579" y="600303"/>
            <a:ext cx="8728841" cy="5632311"/>
          </a:xfrm>
          <a:prstGeom prst="rect">
            <a:avLst/>
          </a:prstGeom>
        </p:spPr>
        <p:txBody>
          <a:bodyPr wrap="square">
            <a:spAutoFit/>
          </a:bodyPr>
          <a:lstStyle/>
          <a:p>
            <a:pPr algn="just">
              <a:spcAft>
                <a:spcPts val="0"/>
              </a:spcAft>
            </a:pPr>
            <a:r>
              <a:rPr lang="ru-RU" sz="3600" dirty="0">
                <a:latin typeface="Times New Roman" panose="02020603050405020304" pitchFamily="18" charset="0"/>
                <a:ea typeface="Times New Roman" panose="02020603050405020304" pitchFamily="18" charset="0"/>
              </a:rPr>
              <a:t>Интересная история приключилась во время футбольного матча в 1940 году Англия. Во время игры был очень сильный туман и радиокомментатору не было видно даже края поля, при этом он был осведомлен, что радио слушают немцы, а если они узнают про туман – начнется бомбардировка. До окончания матча он придумывал ход и результат игры, смотря на одних болельщиков.</a:t>
            </a:r>
            <a:endParaRPr lang="ru-RU" sz="3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04676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677334" y="4784013"/>
            <a:ext cx="9002694" cy="1648317"/>
          </a:xfrm>
        </p:spPr>
        <p:txBody>
          <a:bodyPr>
            <a:normAutofit/>
          </a:bodyPr>
          <a:lstStyle/>
          <a:p>
            <a:pPr lvl="0"/>
            <a:r>
              <a:rPr lang="ru-RU" sz="2400" dirty="0">
                <a:solidFill>
                  <a:schemeClr val="tx1"/>
                </a:solidFill>
                <a:latin typeface="Times New Roman" panose="02020603050405020304" pitchFamily="18" charset="0"/>
                <a:cs typeface="Times New Roman" panose="02020603050405020304" pitchFamily="18" charset="0"/>
              </a:rPr>
              <a:t>Что впервые передали по радио? Первую радиограмму в марте 1896 года отправил один из самых знаменитых людей России - русский физик Александр Попов. Она содержала всего 2 слова: «Генрих Герц» </a:t>
            </a:r>
          </a:p>
          <a:p>
            <a:endParaRPr lang="ru-RU" dirty="0"/>
          </a:p>
        </p:txBody>
      </p:sp>
      <p:pic>
        <p:nvPicPr>
          <p:cNvPr id="5" name="Рисунок 4" descr="Александр Попов - изобретатель радио"/>
          <p:cNvPicPr>
            <a:picLocks noGrp="1"/>
          </p:cNvPicPr>
          <p:nvPr>
            <p:ph type="pic" idx="1"/>
          </p:nvPr>
        </p:nvPicPr>
        <p:blipFill>
          <a:blip r:embed="rId2"/>
          <a:srcRect t="15212" b="15212"/>
          <a:stretch>
            <a:fillRect/>
          </a:stretch>
        </p:blipFill>
        <p:spPr bwMode="auto">
          <a:xfrm>
            <a:off x="677334" y="236483"/>
            <a:ext cx="8596668" cy="4218835"/>
          </a:xfrm>
          <a:prstGeom prst="rect">
            <a:avLst/>
          </a:prstGeom>
          <a:noFill/>
          <a:ln w="9525">
            <a:noFill/>
            <a:miter lim="800000"/>
            <a:headEnd/>
            <a:tailEnd/>
          </a:ln>
        </p:spPr>
      </p:pic>
    </p:spTree>
    <p:extLst>
      <p:ext uri="{BB962C8B-B14F-4D97-AF65-F5344CB8AC3E}">
        <p14:creationId xmlns:p14="http://schemas.microsoft.com/office/powerpoint/2010/main" val="3713538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referRelativeResize="0">
            <a:picLocks noGrp="1"/>
          </p:cNvPicPr>
          <p:nvPr>
            <p:ph type="pic" idx="1"/>
          </p:nvPr>
        </p:nvPicPr>
        <p:blipFill>
          <a:blip r:embed="rId2">
            <a:extLst>
              <a:ext uri="{28A0092B-C50C-407E-A947-70E740481C1C}">
                <a14:useLocalDpi xmlns:a14="http://schemas.microsoft.com/office/drawing/2010/main" val="0"/>
              </a:ext>
            </a:extLst>
          </a:blip>
          <a:stretch>
            <a:fillRect/>
          </a:stretch>
        </p:blipFill>
        <p:spPr>
          <a:xfrm>
            <a:off x="1759605" y="110359"/>
            <a:ext cx="6081375" cy="4626358"/>
          </a:xfrm>
        </p:spPr>
      </p:pic>
      <p:sp>
        <p:nvSpPr>
          <p:cNvPr id="4" name="Текст 3"/>
          <p:cNvSpPr>
            <a:spLocks noGrp="1"/>
          </p:cNvSpPr>
          <p:nvPr>
            <p:ph type="body" sz="half" idx="2"/>
          </p:nvPr>
        </p:nvSpPr>
        <p:spPr>
          <a:xfrm>
            <a:off x="488440" y="4736717"/>
            <a:ext cx="8974456" cy="1869035"/>
          </a:xfrm>
        </p:spPr>
        <p:txBody>
          <a:bodyPr>
            <a:noAutofit/>
          </a:bodyPr>
          <a:lstStyle/>
          <a:p>
            <a:r>
              <a:rPr lang="ru-RU" sz="2400" dirty="0">
                <a:solidFill>
                  <a:schemeClr val="tx1"/>
                </a:solidFill>
                <a:latin typeface="Times New Roman" panose="02020603050405020304" pitchFamily="18" charset="0"/>
                <a:cs typeface="Times New Roman" panose="02020603050405020304" pitchFamily="18" charset="0"/>
              </a:rPr>
              <a:t>Бактерии используют радиоволны? В 2009 году гипотезу о том, что бактерии способны генерировать радиоволны, высказал французский вирусолог Люк Монтанье. Результаты его исследований подтверждают факт того, что это возможно. </a:t>
            </a:r>
          </a:p>
        </p:txBody>
      </p:sp>
    </p:spTree>
    <p:extLst>
      <p:ext uri="{BB962C8B-B14F-4D97-AF65-F5344CB8AC3E}">
        <p14:creationId xmlns:p14="http://schemas.microsoft.com/office/powerpoint/2010/main" val="18655065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4631" y="972205"/>
            <a:ext cx="8596668" cy="4214649"/>
          </a:xfrm>
        </p:spPr>
        <p:txBody>
          <a:bodyPr>
            <a:normAutofit/>
          </a:bodyPr>
          <a:lstStyle/>
          <a:p>
            <a:pPr algn="ctr"/>
            <a:r>
              <a:rPr lang="ru-RU" dirty="0" smtClean="0">
                <a:latin typeface="Times New Roman" panose="02020603050405020304" pitchFamily="18" charset="0"/>
                <a:cs typeface="Times New Roman" panose="02020603050405020304" pitchFamily="18" charset="0"/>
              </a:rPr>
              <a:t> </a:t>
            </a:r>
            <a:r>
              <a:rPr lang="ru-RU" sz="4400" dirty="0">
                <a:solidFill>
                  <a:schemeClr val="tx1"/>
                </a:solidFill>
                <a:latin typeface="Times New Roman" panose="02020603050405020304" pitchFamily="18" charset="0"/>
                <a:cs typeface="Times New Roman" panose="02020603050405020304" pitchFamily="18" charset="0"/>
              </a:rPr>
              <a:t>Хакеры и </a:t>
            </a:r>
            <a:r>
              <a:rPr lang="ru-RU" sz="4400" dirty="0" smtClean="0">
                <a:solidFill>
                  <a:schemeClr val="tx1"/>
                </a:solidFill>
                <a:latin typeface="Times New Roman" panose="02020603050405020304" pitchFamily="18" charset="0"/>
                <a:cs typeface="Times New Roman" panose="02020603050405020304" pitchFamily="18" charset="0"/>
              </a:rPr>
              <a:t>радио. </a:t>
            </a:r>
            <a:r>
              <a:rPr lang="ru-RU" sz="4400" dirty="0">
                <a:solidFill>
                  <a:schemeClr val="tx1"/>
                </a:solidFill>
                <a:latin typeface="Times New Roman" panose="02020603050405020304" pitchFamily="18" charset="0"/>
                <a:cs typeface="Times New Roman" panose="02020603050405020304" pitchFamily="18" charset="0"/>
              </a:rPr>
              <a:t>Слово «хакер» появилось благодаря радио. Так называли людей, которые были известны взламыванием паролей на секретных радиостанциях.</a:t>
            </a:r>
            <a:br>
              <a:rPr lang="ru-RU" sz="4400" dirty="0">
                <a:solidFill>
                  <a:schemeClr val="tx1"/>
                </a:solidFill>
                <a:latin typeface="Times New Roman" panose="02020603050405020304" pitchFamily="18" charset="0"/>
                <a:cs typeface="Times New Roman" panose="02020603050405020304" pitchFamily="18" charset="0"/>
              </a:rPr>
            </a:br>
            <a:endParaRPr lang="ru-RU" sz="4400" dirty="0">
              <a:solidFill>
                <a:schemeClr val="tx1"/>
              </a:solidFill>
            </a:endParaRPr>
          </a:p>
        </p:txBody>
      </p:sp>
    </p:spTree>
    <p:extLst>
      <p:ext uri="{BB962C8B-B14F-4D97-AF65-F5344CB8AC3E}">
        <p14:creationId xmlns:p14="http://schemas.microsoft.com/office/powerpoint/2010/main" val="2800770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367967" y="4925902"/>
            <a:ext cx="8596667" cy="1616787"/>
          </a:xfrm>
        </p:spPr>
        <p:txBody>
          <a:bodyPr>
            <a:noAutofit/>
          </a:bodyPr>
          <a:lstStyle/>
          <a:p>
            <a:r>
              <a:rPr lang="ru-RU" sz="2800" dirty="0">
                <a:solidFill>
                  <a:schemeClr val="tx1"/>
                </a:solidFill>
                <a:latin typeface="Times New Roman" panose="02020603050405020304" pitchFamily="18" charset="0"/>
                <a:cs typeface="Times New Roman" panose="02020603050405020304" pitchFamily="18" charset="0"/>
              </a:rPr>
              <a:t>Радио о </a:t>
            </a:r>
            <a:r>
              <a:rPr lang="ru-RU" sz="2800" dirty="0" smtClean="0">
                <a:solidFill>
                  <a:schemeClr val="tx1"/>
                </a:solidFill>
                <a:latin typeface="Times New Roman" panose="02020603050405020304" pitchFamily="18" charset="0"/>
                <a:cs typeface="Times New Roman" panose="02020603050405020304" pitchFamily="18" charset="0"/>
              </a:rPr>
              <a:t>революции. </a:t>
            </a:r>
            <a:r>
              <a:rPr lang="ru-RU" sz="2800" dirty="0">
                <a:solidFill>
                  <a:schemeClr val="tx1"/>
                </a:solidFill>
                <a:latin typeface="Times New Roman" panose="02020603050405020304" pitchFamily="18" charset="0"/>
                <a:cs typeface="Times New Roman" panose="02020603050405020304" pitchFamily="18" charset="0"/>
              </a:rPr>
              <a:t>Первым в мире политическим событием, информация о котором была передана по радио, стала Октябрьская революция 1917 года.</a:t>
            </a:r>
            <a:br>
              <a:rPr lang="ru-RU" sz="2800" dirty="0">
                <a:solidFill>
                  <a:schemeClr val="tx1"/>
                </a:solidFill>
                <a:latin typeface="Times New Roman" panose="02020603050405020304" pitchFamily="18" charset="0"/>
                <a:cs typeface="Times New Roman" panose="02020603050405020304" pitchFamily="18" charset="0"/>
              </a:rPr>
            </a:br>
            <a:endParaRPr lang="ru-RU" sz="2800" dirty="0">
              <a:solidFill>
                <a:schemeClr val="tx1"/>
              </a:solidFill>
              <a:latin typeface="Times New Roman" panose="02020603050405020304" pitchFamily="18" charset="0"/>
              <a:cs typeface="Times New Roman" panose="02020603050405020304" pitchFamily="18" charset="0"/>
            </a:endParaRPr>
          </a:p>
        </p:txBody>
      </p:sp>
      <p:pic>
        <p:nvPicPr>
          <p:cNvPr id="5" name="Рисунок 4" descr="Дворцовая площадь, 1917 год"/>
          <p:cNvPicPr>
            <a:picLocks noGrp="1"/>
          </p:cNvPicPr>
          <p:nvPr>
            <p:ph type="pic" idx="1"/>
          </p:nvPr>
        </p:nvPicPr>
        <p:blipFill>
          <a:blip r:embed="rId2"/>
          <a:srcRect t="9206" b="9206"/>
          <a:stretch>
            <a:fillRect/>
          </a:stretch>
        </p:blipFill>
        <p:spPr bwMode="auto">
          <a:xfrm>
            <a:off x="425669" y="236482"/>
            <a:ext cx="8481265" cy="4540470"/>
          </a:xfrm>
          <a:prstGeom prst="rect">
            <a:avLst/>
          </a:prstGeom>
          <a:noFill/>
          <a:ln w="9525">
            <a:noFill/>
            <a:miter lim="800000"/>
            <a:headEnd/>
            <a:tailEnd/>
          </a:ln>
        </p:spPr>
      </p:pic>
    </p:spTree>
    <p:extLst>
      <p:ext uri="{BB962C8B-B14F-4D97-AF65-F5344CB8AC3E}">
        <p14:creationId xmlns:p14="http://schemas.microsoft.com/office/powerpoint/2010/main" val="2830924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314727" y="4610593"/>
            <a:ext cx="9270707" cy="2010924"/>
          </a:xfrm>
        </p:spPr>
        <p:txBody>
          <a:bodyPr>
            <a:noAutofit/>
          </a:bodyPr>
          <a:lstStyle/>
          <a:p>
            <a:r>
              <a:rPr lang="ru-RU" sz="2000" dirty="0" smtClean="0">
                <a:solidFill>
                  <a:schemeClr val="tx1"/>
                </a:solidFill>
                <a:latin typeface="Times New Roman" panose="02020603050405020304" pitchFamily="18" charset="0"/>
                <a:cs typeface="Times New Roman" panose="02020603050405020304" pitchFamily="18" charset="0"/>
              </a:rPr>
              <a:t>Радио </a:t>
            </a:r>
            <a:r>
              <a:rPr lang="ru-RU" sz="2000" dirty="0">
                <a:solidFill>
                  <a:schemeClr val="tx1"/>
                </a:solidFill>
                <a:latin typeface="Times New Roman" panose="02020603050405020304" pitchFamily="18" charset="0"/>
                <a:cs typeface="Times New Roman" panose="02020603050405020304" pitchFamily="18" charset="0"/>
              </a:rPr>
              <a:t>продлило жизнь Эйфелевой башне. Эйфелева башня напрямую была связана с радио. Строилась она для Всемирной выставки 1889 года, через 20 лет ее планировали демонтировать. Но с появлением радио, на самой высокой башне в Париже стали устанавливать антенны, это и спасло знаменитое строение, являющееся сейчас визитной карточкой Франции.</a:t>
            </a:r>
            <a:br>
              <a:rPr lang="ru-RU" sz="2000" dirty="0">
                <a:solidFill>
                  <a:schemeClr val="tx1"/>
                </a:solidFill>
                <a:latin typeface="Times New Roman" panose="02020603050405020304" pitchFamily="18" charset="0"/>
                <a:cs typeface="Times New Roman" panose="02020603050405020304" pitchFamily="18" charset="0"/>
              </a:rPr>
            </a:br>
            <a:endParaRPr lang="ru-RU" sz="2000" dirty="0">
              <a:solidFill>
                <a:schemeClr val="tx1"/>
              </a:solidFill>
              <a:latin typeface="Times New Roman" panose="02020603050405020304" pitchFamily="18" charset="0"/>
              <a:cs typeface="Times New Roman" panose="02020603050405020304" pitchFamily="18" charset="0"/>
            </a:endParaRPr>
          </a:p>
        </p:txBody>
      </p:sp>
      <p:pic>
        <p:nvPicPr>
          <p:cNvPr id="5" name="Рисунок 4" descr="Эйфелевая башня - символ Парижа"/>
          <p:cNvPicPr>
            <a:picLocks noGrp="1"/>
          </p:cNvPicPr>
          <p:nvPr>
            <p:ph type="pic" idx="1"/>
          </p:nvPr>
        </p:nvPicPr>
        <p:blipFill>
          <a:blip r:embed="rId2"/>
          <a:srcRect t="13274" b="13274"/>
          <a:stretch>
            <a:fillRect/>
          </a:stretch>
        </p:blipFill>
        <p:spPr bwMode="auto">
          <a:xfrm>
            <a:off x="488731" y="236483"/>
            <a:ext cx="8785271" cy="4218835"/>
          </a:xfrm>
          <a:prstGeom prst="rect">
            <a:avLst/>
          </a:prstGeom>
          <a:noFill/>
          <a:ln w="9525">
            <a:noFill/>
            <a:miter lim="800000"/>
            <a:headEnd/>
            <a:tailEnd/>
          </a:ln>
        </p:spPr>
      </p:pic>
    </p:spTree>
    <p:extLst>
      <p:ext uri="{BB962C8B-B14F-4D97-AF65-F5344CB8AC3E}">
        <p14:creationId xmlns:p14="http://schemas.microsoft.com/office/powerpoint/2010/main" val="821185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9545" y="215462"/>
            <a:ext cx="9664262" cy="6138042"/>
          </a:xfrm>
        </p:spPr>
        <p:txBody>
          <a:bodyPr>
            <a:noAutofit/>
          </a:bodyPr>
          <a:lstStyle/>
          <a:p>
            <a:pPr algn="ctr"/>
            <a:r>
              <a:rPr lang="ru-RU" sz="5400" dirty="0">
                <a:solidFill>
                  <a:schemeClr val="tx1"/>
                </a:solidFill>
                <a:latin typeface="Times New Roman" panose="02020603050405020304" pitchFamily="18" charset="0"/>
                <a:cs typeface="Times New Roman" panose="02020603050405020304" pitchFamily="18" charset="0"/>
              </a:rPr>
              <a:t>Где люди слушают радио? </a:t>
            </a:r>
            <a:r>
              <a:rPr lang="ru-RU" sz="5400" dirty="0" smtClean="0">
                <a:solidFill>
                  <a:schemeClr val="tx1"/>
                </a:solidFill>
                <a:latin typeface="Times New Roman" panose="02020603050405020304" pitchFamily="18" charset="0"/>
                <a:cs typeface="Times New Roman" panose="02020603050405020304" pitchFamily="18" charset="0"/>
              </a:rPr>
              <a:t/>
            </a:r>
            <a:br>
              <a:rPr lang="ru-RU" sz="5400" dirty="0" smtClean="0">
                <a:solidFill>
                  <a:schemeClr val="tx1"/>
                </a:solidFill>
                <a:latin typeface="Times New Roman" panose="02020603050405020304" pitchFamily="18" charset="0"/>
                <a:cs typeface="Times New Roman" panose="02020603050405020304" pitchFamily="18" charset="0"/>
              </a:rPr>
            </a:br>
            <a:r>
              <a:rPr lang="ru-RU" sz="5400" dirty="0" smtClean="0">
                <a:solidFill>
                  <a:schemeClr val="tx1"/>
                </a:solidFill>
                <a:latin typeface="Times New Roman" panose="02020603050405020304" pitchFamily="18" charset="0"/>
                <a:cs typeface="Times New Roman" panose="02020603050405020304" pitchFamily="18" charset="0"/>
              </a:rPr>
              <a:t>73</a:t>
            </a:r>
            <a:r>
              <a:rPr lang="ru-RU" sz="5400" dirty="0">
                <a:solidFill>
                  <a:schemeClr val="tx1"/>
                </a:solidFill>
                <a:latin typeface="Times New Roman" panose="02020603050405020304" pitchFamily="18" charset="0"/>
                <a:cs typeface="Times New Roman" panose="02020603050405020304" pitchFamily="18" charset="0"/>
              </a:rPr>
              <a:t>% людей в США и в России предпочитают слушать радио в автомобиле. 46% людей слушают радио на кухне. У 23% американцев радио есть и в ванной комнате.</a:t>
            </a:r>
            <a:br>
              <a:rPr lang="ru-RU" sz="5400" dirty="0">
                <a:solidFill>
                  <a:schemeClr val="tx1"/>
                </a:solidFill>
                <a:latin typeface="Times New Roman" panose="02020603050405020304" pitchFamily="18" charset="0"/>
                <a:cs typeface="Times New Roman" panose="02020603050405020304" pitchFamily="18" charset="0"/>
              </a:rPr>
            </a:br>
            <a:endParaRPr lang="ru-RU" sz="5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79759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425085" y="4847076"/>
            <a:ext cx="8813508" cy="1884800"/>
          </a:xfrm>
        </p:spPr>
        <p:txBody>
          <a:bodyPr>
            <a:noAutofit/>
          </a:bodyPr>
          <a:lstStyle/>
          <a:p>
            <a:r>
              <a:rPr lang="ru-RU" sz="2000" dirty="0">
                <a:solidFill>
                  <a:schemeClr val="tx1"/>
                </a:solidFill>
                <a:latin typeface="Times New Roman" panose="02020603050405020304" pitchFamily="18" charset="0"/>
                <a:cs typeface="Times New Roman" panose="02020603050405020304" pitchFamily="18" charset="0"/>
              </a:rPr>
              <a:t>Радио слушают даже боги В 1966 году Джон Леннон сказал, что группа </a:t>
            </a:r>
            <a:r>
              <a:rPr lang="ru-RU" sz="2000" dirty="0" err="1">
                <a:solidFill>
                  <a:schemeClr val="tx1"/>
                </a:solidFill>
                <a:latin typeface="Times New Roman" panose="02020603050405020304" pitchFamily="18" charset="0"/>
                <a:cs typeface="Times New Roman" panose="02020603050405020304" pitchFamily="18" charset="0"/>
              </a:rPr>
              <a:t>The</a:t>
            </a:r>
            <a:r>
              <a:rPr lang="ru-RU" sz="2000" dirty="0">
                <a:solidFill>
                  <a:schemeClr val="tx1"/>
                </a:solidFill>
                <a:latin typeface="Times New Roman" panose="02020603050405020304" pitchFamily="18" charset="0"/>
                <a:cs typeface="Times New Roman" panose="02020603050405020304" pitchFamily="18" charset="0"/>
              </a:rPr>
              <a:t> </a:t>
            </a:r>
            <a:r>
              <a:rPr lang="ru-RU" sz="2000" dirty="0" err="1">
                <a:solidFill>
                  <a:schemeClr val="tx1"/>
                </a:solidFill>
                <a:latin typeface="Times New Roman" panose="02020603050405020304" pitchFamily="18" charset="0"/>
                <a:cs typeface="Times New Roman" panose="02020603050405020304" pitchFamily="18" charset="0"/>
              </a:rPr>
              <a:t>Beatles</a:t>
            </a:r>
            <a:r>
              <a:rPr lang="ru-RU" sz="2000" dirty="0">
                <a:solidFill>
                  <a:schemeClr val="tx1"/>
                </a:solidFill>
                <a:latin typeface="Times New Roman" panose="02020603050405020304" pitchFamily="18" charset="0"/>
                <a:cs typeface="Times New Roman" panose="02020603050405020304" pitchFamily="18" charset="0"/>
              </a:rPr>
              <a:t> популярнее Иисуса Христа. Небольшая радиостанция Техаса KLUE, возмущенная таким заявлением, провела акцию публичного сожжения пластинок известной группы. На следующий день здание радиостанции было поражено молнией, всё оборудование было уничтожено, диктор потерял сознание.</a:t>
            </a:r>
            <a:br>
              <a:rPr lang="ru-RU" sz="2000" dirty="0">
                <a:solidFill>
                  <a:schemeClr val="tx1"/>
                </a:solidFill>
                <a:latin typeface="Times New Roman" panose="02020603050405020304" pitchFamily="18" charset="0"/>
                <a:cs typeface="Times New Roman" panose="02020603050405020304" pitchFamily="18" charset="0"/>
              </a:rPr>
            </a:br>
            <a:endParaRPr lang="ru-RU" sz="2000" dirty="0">
              <a:solidFill>
                <a:schemeClr val="tx1"/>
              </a:solidFill>
              <a:latin typeface="Times New Roman" panose="02020603050405020304" pitchFamily="18" charset="0"/>
              <a:cs typeface="Times New Roman" panose="02020603050405020304" pitchFamily="18" charset="0"/>
            </a:endParaRPr>
          </a:p>
        </p:txBody>
      </p:sp>
      <p:pic>
        <p:nvPicPr>
          <p:cNvPr id="5" name="Рисунок 4" descr="Песни Джона Леннона часто звучат по радио"/>
          <p:cNvPicPr>
            <a:picLocks noGrp="1"/>
          </p:cNvPicPr>
          <p:nvPr>
            <p:ph type="pic" idx="1"/>
          </p:nvPr>
        </p:nvPicPr>
        <p:blipFill>
          <a:blip r:embed="rId2"/>
          <a:stretch>
            <a:fillRect/>
          </a:stretch>
        </p:blipFill>
        <p:spPr bwMode="auto">
          <a:xfrm>
            <a:off x="1170587" y="141890"/>
            <a:ext cx="6743701" cy="4705186"/>
          </a:xfrm>
          <a:prstGeom prst="rect">
            <a:avLst/>
          </a:prstGeom>
          <a:noFill/>
          <a:ln w="9525">
            <a:noFill/>
            <a:miter lim="800000"/>
            <a:headEnd/>
            <a:tailEnd/>
          </a:ln>
        </p:spPr>
      </p:pic>
    </p:spTree>
    <p:extLst>
      <p:ext uri="{BB962C8B-B14F-4D97-AF65-F5344CB8AC3E}">
        <p14:creationId xmlns:p14="http://schemas.microsoft.com/office/powerpoint/2010/main" val="848727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20717" y="4694247"/>
            <a:ext cx="9270124" cy="1990331"/>
          </a:xfrm>
        </p:spPr>
        <p:txBody>
          <a:bodyPr>
            <a:noAutofit/>
          </a:bodyPr>
          <a:lstStyle/>
          <a:p>
            <a:r>
              <a:rPr lang="ru-RU" sz="1800" dirty="0">
                <a:solidFill>
                  <a:schemeClr val="tx1"/>
                </a:solidFill>
                <a:latin typeface="Times New Roman" panose="02020603050405020304" pitchFamily="18" charset="0"/>
                <a:cs typeface="Times New Roman" panose="02020603050405020304" pitchFamily="18" charset="0"/>
              </a:rPr>
              <a:t>Редкие языки - основа надежного радио шифра. В начале XX века американцы использовали в качестве радистов представителей различных племен индейцев. Людям, не знакомым с этими редкими языками, расшифровать радиограмму было крайне сложно. Во время Второй мировой войны опыт оказался как нельзя кстати. Американцы для шифровки секретных радиосообщений использовали язык басков, так как он был мало распространен в Европе. Ни немцы, ни японцы, перехватывавшие сообщения, не могли расшифровать эти тексты.</a:t>
            </a:r>
            <a:br>
              <a:rPr lang="ru-RU" sz="1800" dirty="0">
                <a:solidFill>
                  <a:schemeClr val="tx1"/>
                </a:solidFill>
                <a:latin typeface="Times New Roman" panose="02020603050405020304" pitchFamily="18" charset="0"/>
                <a:cs typeface="Times New Roman" panose="02020603050405020304" pitchFamily="18" charset="0"/>
              </a:rPr>
            </a:br>
            <a:endParaRPr lang="ru-RU" sz="1800" dirty="0">
              <a:solidFill>
                <a:schemeClr val="tx1"/>
              </a:solidFill>
              <a:latin typeface="Times New Roman" panose="02020603050405020304" pitchFamily="18" charset="0"/>
              <a:cs typeface="Times New Roman" panose="02020603050405020304" pitchFamily="18" charset="0"/>
            </a:endParaRPr>
          </a:p>
        </p:txBody>
      </p:sp>
      <p:pic>
        <p:nvPicPr>
          <p:cNvPr id="9" name="Рисунок 8"/>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456617" y="136442"/>
            <a:ext cx="8135590" cy="4557806"/>
          </a:xfrm>
        </p:spPr>
      </p:pic>
    </p:spTree>
    <p:extLst>
      <p:ext uri="{BB962C8B-B14F-4D97-AF65-F5344CB8AC3E}">
        <p14:creationId xmlns:p14="http://schemas.microsoft.com/office/powerpoint/2010/main" val="1740490788"/>
      </p:ext>
    </p:extLst>
  </p:cSld>
  <p:clrMapOvr>
    <a:masterClrMapping/>
  </p:clrMapOvr>
</p:sld>
</file>

<file path=ppt/theme/theme1.xml><?xml version="1.0" encoding="utf-8"?>
<a:theme xmlns:a="http://schemas.openxmlformats.org/drawingml/2006/main" name="Аспект">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37</TotalTime>
  <Words>480</Words>
  <Application>Microsoft Office PowerPoint</Application>
  <PresentationFormat>Широкоэкранный</PresentationFormat>
  <Paragraphs>12</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Arial</vt:lpstr>
      <vt:lpstr>Calibri</vt:lpstr>
      <vt:lpstr>Times New Roman</vt:lpstr>
      <vt:lpstr>Trebuchet MS</vt:lpstr>
      <vt:lpstr>Wingdings 3</vt:lpstr>
      <vt:lpstr>Аспект</vt:lpstr>
      <vt:lpstr>7 Мая  День радио</vt:lpstr>
      <vt:lpstr>Презентация PowerPoint</vt:lpstr>
      <vt:lpstr>Презентация PowerPoint</vt:lpstr>
      <vt:lpstr> Хакеры и радио. Слово «хакер» появилось благодаря радио. Так называли людей, которые были известны взламыванием паролей на секретных радиостанциях. </vt:lpstr>
      <vt:lpstr>Презентация PowerPoint</vt:lpstr>
      <vt:lpstr>Презентация PowerPoint</vt:lpstr>
      <vt:lpstr>Где люди слушают радио?  73% людей в США и в России предпочитают слушать радио в автомобиле. 46% людей слушают радио на кухне. У 23% американцев радио есть и в ванной комнате. </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 Мая  День радио</dc:title>
  <dc:creator>Психологи</dc:creator>
  <cp:lastModifiedBy>Психологи</cp:lastModifiedBy>
  <cp:revision>7</cp:revision>
  <dcterms:created xsi:type="dcterms:W3CDTF">2017-04-24T11:16:43Z</dcterms:created>
  <dcterms:modified xsi:type="dcterms:W3CDTF">2017-05-16T13:15:39Z</dcterms:modified>
</cp:coreProperties>
</file>