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62" r:id="rId3"/>
    <p:sldId id="256" r:id="rId4"/>
    <p:sldId id="257" r:id="rId5"/>
    <p:sldId id="258" r:id="rId6"/>
    <p:sldId id="263" r:id="rId7"/>
    <p:sldId id="264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65" r:id="rId22"/>
    <p:sldId id="267" r:id="rId23"/>
    <p:sldId id="281" r:id="rId24"/>
    <p:sldId id="282" r:id="rId25"/>
    <p:sldId id="283" r:id="rId26"/>
    <p:sldId id="284" r:id="rId27"/>
    <p:sldId id="259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2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94660"/>
  </p:normalViewPr>
  <p:slideViewPr>
    <p:cSldViewPr>
      <p:cViewPr varScale="1">
        <p:scale>
          <a:sx n="64" d="100"/>
          <a:sy n="64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57606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48680"/>
            <a:ext cx="8424936" cy="604867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8000" dirty="0" smtClean="0">
                <a:solidFill>
                  <a:schemeClr val="tx1"/>
                </a:solidFill>
              </a:rPr>
              <a:t>Государственное профессиональное образовательное учреждение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 «Юргинский техникум машиностроения и 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информационных технологий»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           </a:t>
            </a:r>
            <a:r>
              <a:rPr lang="ru-RU" sz="8000" dirty="0" smtClean="0">
                <a:solidFill>
                  <a:schemeClr val="tx1"/>
                </a:solidFill>
              </a:rPr>
              <a:t>V Всероссийский педагогический конкурс «ИКТ-КОМПЕТЕНТНОСТЬ ПЕДАГОГА В СОВРЕМЕННОМ ОБРАЗОВАНИИ»</a:t>
            </a:r>
          </a:p>
          <a:p>
            <a:endParaRPr lang="ru-RU" sz="8000" dirty="0" smtClean="0">
              <a:solidFill>
                <a:schemeClr val="tx1"/>
              </a:solidFill>
            </a:endParaRPr>
          </a:p>
          <a:p>
            <a:r>
              <a:rPr lang="ru-RU" sz="8000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sz="8000" u="sng" dirty="0" smtClean="0">
                <a:solidFill>
                  <a:schemeClr val="tx1"/>
                </a:solidFill>
              </a:rPr>
              <a:t>Тема:</a:t>
            </a:r>
            <a:r>
              <a:rPr lang="ru-RU" sz="8000" dirty="0" smtClean="0">
                <a:solidFill>
                  <a:schemeClr val="tx1"/>
                </a:solidFill>
              </a:rPr>
              <a:t> Методическая разработка урока по усвоению первичных знаний ОП.05 Трудовое право</a:t>
            </a:r>
          </a:p>
          <a:p>
            <a:r>
              <a:rPr lang="ru-RU" sz="8000" u="sng" dirty="0" smtClean="0">
                <a:solidFill>
                  <a:schemeClr val="tx1"/>
                </a:solidFill>
              </a:rPr>
              <a:t>Автор:</a:t>
            </a:r>
            <a:r>
              <a:rPr lang="ru-RU" sz="8000" dirty="0" smtClean="0">
                <a:solidFill>
                  <a:schemeClr val="tx1"/>
                </a:solidFill>
              </a:rPr>
              <a:t> преподаватель </a:t>
            </a:r>
            <a:r>
              <a:rPr lang="ru-RU" sz="8000" dirty="0" err="1" smtClean="0">
                <a:solidFill>
                  <a:schemeClr val="tx1"/>
                </a:solidFill>
              </a:rPr>
              <a:t>Заржицкая</a:t>
            </a:r>
            <a:r>
              <a:rPr lang="ru-RU" sz="8000" dirty="0" smtClean="0">
                <a:solidFill>
                  <a:schemeClr val="tx1"/>
                </a:solidFill>
              </a:rPr>
              <a:t> Наталья Сергеевна. </a:t>
            </a:r>
          </a:p>
          <a:p>
            <a:r>
              <a:rPr lang="ru-RU" sz="8000" u="sng" dirty="0" smtClean="0">
                <a:solidFill>
                  <a:schemeClr val="tx1"/>
                </a:solidFill>
              </a:rPr>
              <a:t> </a:t>
            </a:r>
            <a:endParaRPr lang="ru-RU" sz="8000" dirty="0" smtClean="0">
              <a:solidFill>
                <a:schemeClr val="tx1"/>
              </a:solidFill>
            </a:endParaRPr>
          </a:p>
          <a:p>
            <a:r>
              <a:rPr lang="ru-RU" sz="8000" u="sng" dirty="0" smtClean="0">
                <a:solidFill>
                  <a:schemeClr val="tx1"/>
                </a:solidFill>
              </a:rPr>
              <a:t> </a:t>
            </a:r>
            <a:endParaRPr lang="ru-RU" sz="8000" dirty="0" smtClean="0">
              <a:solidFill>
                <a:schemeClr val="tx1"/>
              </a:solidFill>
            </a:endParaRPr>
          </a:p>
          <a:p>
            <a:r>
              <a:rPr lang="ru-RU" sz="8000" b="1" dirty="0" smtClean="0"/>
              <a:t> </a:t>
            </a:r>
            <a:endParaRPr lang="ru-RU" sz="8000" dirty="0" smtClean="0"/>
          </a:p>
          <a:p>
            <a:r>
              <a:rPr lang="ru-RU" sz="8000" b="1" dirty="0" smtClean="0"/>
              <a:t> </a:t>
            </a:r>
            <a:endParaRPr lang="ru-RU" sz="8000" dirty="0" smtClean="0"/>
          </a:p>
          <a:p>
            <a:r>
              <a:rPr lang="ru-RU" sz="8000" dirty="0" smtClean="0">
                <a:solidFill>
                  <a:schemeClr val="tx1"/>
                </a:solidFill>
              </a:rPr>
              <a:t>Россия, г.Юрга, 2024</a:t>
            </a:r>
          </a:p>
          <a:p>
            <a:r>
              <a:rPr lang="ru-RU" sz="80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6000" dirty="0" smtClean="0"/>
              <a:t>Что является самозащитой работника в области охраны труда?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b="1" dirty="0" smtClean="0"/>
              <a:t>Самозащита</a:t>
            </a:r>
            <a:r>
              <a:rPr lang="ru-RU" sz="3600" dirty="0" smtClean="0"/>
              <a:t> - это отказ от выполнения работы в целях защиты индивидуальных трудовых прав работника: права на определенность трудовой функции, закрепленной трудовым договором, права на своевременное и в полном объеме получение заработной платы, права на охрану жизни и здоровья в процессе трудовой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dirty="0" smtClean="0"/>
              <a:t>Что может сделать работодатель, если работник в целях самозащиты отказывается выполнять работу не предусмотренную трудовым договором?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Если работник отказывается от выполнения не закрепленных за ним трудовых обязанностей, то никакого нарушения он не совершает. Подобный отказ нельзя трактовать в качестве неисполнения трудовых обязанностей.</a:t>
            </a:r>
          </a:p>
          <a:p>
            <a:pPr>
              <a:buNone/>
            </a:pPr>
            <a:r>
              <a:rPr lang="ru-RU" dirty="0" smtClean="0"/>
              <a:t>    Работодатель обязан оплатить время простоя в размере среднего заработка, или найти другую подходящую по трудовому договору работу. При этом работодатель не имеет никакого права привлекать работника к дисциплинарной ответственности за неисполнение чужих трудовых обязанностей.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5400" dirty="0" smtClean="0"/>
              <a:t>Что должен сделать работник, если его заставляют работать без средств индивидуальной и коллективной защиты?</a:t>
            </a:r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ru-RU" sz="5400" dirty="0" smtClean="0"/>
              <a:t>  Отказаться от выполнения работ, вплоть до выдачи средств индивидуальной и коллективной защиты.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5400" dirty="0" smtClean="0"/>
              <a:t>По каким вопросам работник имеет право обратиться в государственную инспекцию труда?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6000" dirty="0" smtClean="0"/>
              <a:t>По всем вопросам связанным с нарушением трудовых прав работника.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6000" dirty="0" smtClean="0"/>
              <a:t>Имеет ли право работник обратиться в суд после увольнения из организации?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5400" dirty="0" smtClean="0"/>
              <a:t>Да, если со дня подписания документов об увольнении прошло не более одного месяца.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3123778"/>
          </a:xfrm>
        </p:spPr>
        <p:txBody>
          <a:bodyPr>
            <a:noAutofit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6000" dirty="0" smtClean="0"/>
              <a:t>Добрый день. </a:t>
            </a:r>
            <a:r>
              <a:rPr lang="ru-RU" sz="6000" smtClean="0"/>
              <a:t>Уважаемые студенты</a:t>
            </a:r>
            <a:r>
              <a:rPr lang="ru-RU" sz="6000" dirty="0" smtClean="0"/>
              <a:t>. Желаю вам позитивного настроения и хорошего дня. </a:t>
            </a:r>
            <a:br>
              <a:rPr lang="ru-RU" sz="6000" dirty="0" smtClean="0"/>
            </a:br>
            <a:r>
              <a:rPr lang="ru-RU" sz="6000" dirty="0" smtClean="0"/>
              <a:t>Начнем урок.</a:t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55361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4000" dirty="0" smtClean="0"/>
              <a:t>План занятия:</a:t>
            </a:r>
          </a:p>
          <a:p>
            <a:pPr lvl="0">
              <a:buNone/>
            </a:pPr>
            <a:r>
              <a:rPr lang="ru-RU" sz="4000" dirty="0" smtClean="0"/>
              <a:t>1. История возникновения трудовых споров..</a:t>
            </a:r>
          </a:p>
          <a:p>
            <a:pPr lvl="0">
              <a:buNone/>
            </a:pPr>
            <a:r>
              <a:rPr lang="ru-RU" sz="4000" dirty="0" smtClean="0"/>
              <a:t>2. Понятие и виды трудовых споров.</a:t>
            </a:r>
          </a:p>
          <a:p>
            <a:pPr lvl="0">
              <a:buNone/>
            </a:pPr>
            <a:r>
              <a:rPr lang="ru-RU" sz="4000" dirty="0" smtClean="0"/>
              <a:t>3. Рассмотрение и разрешение индивидуальных трудовых споров.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26" t="27679" r="28532" b="7090"/>
          <a:stretch>
            <a:fillRect/>
          </a:stretch>
        </p:blipFill>
        <p:spPr bwMode="auto">
          <a:xfrm>
            <a:off x="611560" y="404664"/>
            <a:ext cx="799288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Виды трудовых споров:</a:t>
            </a:r>
          </a:p>
          <a:p>
            <a:pPr>
              <a:buNone/>
            </a:pPr>
            <a:r>
              <a:rPr lang="ru-RU" sz="6000" dirty="0" smtClean="0"/>
              <a:t>1. Индивидуальный;</a:t>
            </a:r>
          </a:p>
          <a:p>
            <a:pPr>
              <a:buNone/>
            </a:pPr>
            <a:r>
              <a:rPr lang="ru-RU" sz="6000" dirty="0" smtClean="0"/>
              <a:t>2. Коллективный.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500" u="sng" dirty="0" smtClean="0"/>
              <a:t>Статья 381 ТК РФ.  Индивидуальный трудовой спор </a:t>
            </a:r>
            <a:r>
              <a:rPr lang="ru-RU" sz="3500" dirty="0" smtClean="0"/>
              <a:t>– это неурегулированные разногласия между работодателем и работником по вопросам применения трудового законодательства и иных нормативных правовых актов, содержащих нормы трудового права, коллективного договора, соглашения, локального нормативного акта, трудового договора (в том числе об установлении или изменении индивидуальных условий труда), о которых заявлено в орган по рассмотрению индивидуальных трудовых споров.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5400" dirty="0" smtClean="0"/>
              <a:t>Стороны индивидуального трудового спора: </a:t>
            </a:r>
          </a:p>
          <a:p>
            <a:pPr>
              <a:buNone/>
            </a:pPr>
            <a:r>
              <a:rPr lang="ru-RU" sz="5400" dirty="0" smtClean="0"/>
              <a:t>    1. Работник,</a:t>
            </a:r>
          </a:p>
          <a:p>
            <a:pPr>
              <a:buNone/>
            </a:pPr>
            <a:r>
              <a:rPr lang="ru-RU" sz="5400" dirty="0" smtClean="0"/>
              <a:t>    2. Работодатель.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В то же время часть 2 статьи 381 ТК РФ дает возможность решать в установленном Трудовым кодексом РФ порядке споры с работодателем и теми лицами, которые ранее являлись работниками у данного работодателя, а также теми, кому работодатель отказал в заключении трудового договора.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dirty="0" smtClean="0"/>
              <a:t>Основаниями возникновения индивидуального трудового спора служат нарушения прав работников, предусмотренных трудовым законодательством.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674" t="36593" r="27546" b="29996"/>
          <a:stretch>
            <a:fillRect/>
          </a:stretch>
        </p:blipFill>
        <p:spPr bwMode="auto">
          <a:xfrm>
            <a:off x="323528" y="404664"/>
            <a:ext cx="8424936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u="sng" dirty="0" smtClean="0"/>
              <a:t> </a:t>
            </a:r>
            <a:r>
              <a:rPr lang="ru-RU" sz="4600" u="sng" dirty="0" smtClean="0"/>
              <a:t>Комиссия по трудовым спорам (КТС)</a:t>
            </a:r>
            <a:r>
              <a:rPr lang="ru-RU" sz="4600" dirty="0" smtClean="0"/>
              <a:t> – это юрисдикционный орган трудового коллектива.</a:t>
            </a:r>
          </a:p>
          <a:p>
            <a:pPr>
              <a:buNone/>
            </a:pPr>
            <a:r>
              <a:rPr lang="ru-RU" sz="4600" dirty="0" smtClean="0"/>
              <a:t>    КТС создается на всех предприятиях, в учреждениях, организациях по инициативе работников и (или) работодателя на паритетных началах из представителей этих сторон.  Представители работников избираются общим собранием (конференцией) трудового коллектива тайным или открытым голосованием. Представители работодателя назначаются руководителем организации.</a:t>
            </a:r>
            <a:r>
              <a:rPr lang="ru-RU" sz="4200" dirty="0" smtClean="0"/>
              <a:t> </a:t>
            </a:r>
          </a:p>
          <a:p>
            <a:pPr fontAlgn="base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100" dirty="0" smtClean="0"/>
              <a:t>    </a:t>
            </a:r>
            <a:r>
              <a:rPr lang="ru-RU" sz="5100" dirty="0" smtClean="0"/>
              <a:t>КТС подведомственны все индивидуальные трудовые споры, за исключением подведомственных только суду.</a:t>
            </a:r>
          </a:p>
          <a:p>
            <a:pPr>
              <a:buNone/>
            </a:pPr>
            <a:r>
              <a:rPr lang="ru-RU" sz="5100" dirty="0" smtClean="0"/>
              <a:t>    КТС разрешают споры:</a:t>
            </a:r>
          </a:p>
          <a:p>
            <a:pPr>
              <a:buNone/>
            </a:pPr>
            <a:r>
              <a:rPr lang="ru-RU" sz="5100" dirty="0" smtClean="0"/>
              <a:t>     - о признании недействительными условия трудового договора;</a:t>
            </a:r>
          </a:p>
          <a:p>
            <a:pPr>
              <a:buNone/>
            </a:pPr>
            <a:r>
              <a:rPr lang="ru-RU" sz="5100" dirty="0" smtClean="0"/>
              <a:t>     - о снятии дисциплинарного взыскания;</a:t>
            </a:r>
          </a:p>
          <a:p>
            <a:pPr>
              <a:buNone/>
            </a:pPr>
            <a:r>
              <a:rPr lang="ru-RU" sz="5100" dirty="0" smtClean="0"/>
              <a:t>     - о взыскании надбавок, предусмотренных системой оплаты труда, премий, об оплате сверхурочных работ, о выплате компенсаций при направлении в командировку;</a:t>
            </a:r>
          </a:p>
          <a:p>
            <a:pPr>
              <a:buNone/>
            </a:pPr>
            <a:r>
              <a:rPr lang="ru-RU" sz="5100" dirty="0" smtClean="0"/>
              <a:t>     - о допуске к работе лиц, незаконно отстраненных от работы с приостановкой выплаты заработной платы;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5112568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В споре рождается истина.</a:t>
            </a:r>
            <a:br>
              <a:rPr lang="ru-RU" sz="6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          Сократ (469-399 г. до н.э.)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817" t="28546" r="59046" b="19282"/>
          <a:stretch>
            <a:fillRect/>
          </a:stretch>
        </p:blipFill>
        <p:spPr bwMode="auto">
          <a:xfrm>
            <a:off x="0" y="3041576"/>
            <a:ext cx="288032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- о продолжительности очередного и дополнительного отпусков и другие споры, связанные с отпуском;</a:t>
            </a:r>
          </a:p>
          <a:p>
            <a:pPr>
              <a:buNone/>
            </a:pPr>
            <a:r>
              <a:rPr lang="ru-RU" dirty="0" smtClean="0"/>
              <a:t>   - об установлении неполного рабочего времени и другие споры о рабочем времени и времени отдыха;</a:t>
            </a:r>
          </a:p>
          <a:p>
            <a:pPr>
              <a:buNone/>
            </a:pPr>
            <a:r>
              <a:rPr lang="ru-RU" dirty="0" smtClean="0"/>
              <a:t>   - о выдаче и использовании спецодежды, средств индивидуальной защиты и другие индивидуальные трудовые споры, если они возникли в связи с применением нормативных правовых актов и соглашений о труде.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5400" dirty="0" smtClean="0"/>
              <a:t>Работник может обратиться в комиссию по трудовым спорам в течение 3-х месяцев</a:t>
            </a:r>
            <a:r>
              <a:rPr lang="ru-RU" sz="5400" baseline="30000" dirty="0" smtClean="0"/>
              <a:t> </a:t>
            </a:r>
            <a:r>
              <a:rPr lang="ru-RU" sz="5400" dirty="0" smtClean="0"/>
              <a:t>со дня, когда он узнал или должен был узнать о нарушении своего права.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Заявление работника, поступившее в комиссию по трудовым спорам, подлежит обязательной регистрации указанной комиссией. Комиссия по трудовым спорам обязана рассмотреть индивидуальный трудовой спор </a:t>
            </a:r>
            <a:r>
              <a:rPr lang="ru-RU" u="sng" dirty="0" smtClean="0"/>
              <a:t>в течение десяти календарных дней</a:t>
            </a:r>
            <a:r>
              <a:rPr lang="ru-RU" dirty="0" smtClean="0"/>
              <a:t> со дня подачи работником заявления. В случае если индивидуальный трудовой спор не рассмотрен комиссией по трудовым спорам в десятидневный срок, работник имеет право перенести его рассмотрение в суд.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КТС принимает решение тайным голосованием простым большинством голосов присутствующих на заседании членов комиссии. Решение КТС подлежит исполнению в течение трех дней по истечении десяти дней, предусмотренных на обжалование. Решение комиссии по трудовым спорам может быть обжаловано работником или работодателем в суд в десятидневный срок со дня вручения ему копии решения комиссии.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Непосредственно в судах рассматриваются индивидуальные трудовые споры по заявлениям (ст.391 ТК РФ):</a:t>
            </a:r>
          </a:p>
          <a:p>
            <a:pPr>
              <a:buNone/>
            </a:pPr>
            <a:r>
              <a:rPr lang="ru-RU" u="sng" dirty="0" smtClean="0"/>
              <a:t>Работника –</a:t>
            </a:r>
          </a:p>
          <a:p>
            <a:pPr lvl="0">
              <a:buNone/>
            </a:pPr>
            <a:r>
              <a:rPr lang="ru-RU" dirty="0" smtClean="0"/>
              <a:t>- О восстановлении на работе независимо от оснований прекращения трудового договора, об изменении даты и формулировки причины увольнения;</a:t>
            </a:r>
          </a:p>
          <a:p>
            <a:pPr lvl="0">
              <a:buFontTx/>
              <a:buChar char="-"/>
            </a:pPr>
            <a:r>
              <a:rPr lang="ru-RU" dirty="0" smtClean="0"/>
              <a:t>О переводе на другую работу;</a:t>
            </a:r>
          </a:p>
          <a:p>
            <a:pPr lvl="0">
              <a:buNone/>
            </a:pPr>
            <a:r>
              <a:rPr lang="ru-RU" dirty="0" smtClean="0"/>
              <a:t>- Об оплате за время вынужденного прогула либо о выплате разницы в заработной плате за время выполнения нижеоплачиваемой работы;</a:t>
            </a:r>
          </a:p>
          <a:p>
            <a:pPr lvl="0">
              <a:buNone/>
            </a:pPr>
            <a:r>
              <a:rPr lang="ru-RU" dirty="0" smtClean="0"/>
              <a:t>- О неправомерных действиях (бездействия) работодателя при обработке и защите персональных данных работника;</a:t>
            </a:r>
          </a:p>
          <a:p>
            <a:pPr>
              <a:buNone/>
            </a:pPr>
            <a:r>
              <a:rPr lang="ru-RU" dirty="0" smtClean="0"/>
              <a:t>- О компенсации морального вреда.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     </a:t>
            </a:r>
            <a:r>
              <a:rPr lang="ru-RU" sz="4800" u="sng" dirty="0" smtClean="0"/>
              <a:t>Работодателя –</a:t>
            </a:r>
          </a:p>
          <a:p>
            <a:pPr>
              <a:buNone/>
            </a:pPr>
            <a:r>
              <a:rPr lang="ru-RU" sz="4800" dirty="0" smtClean="0"/>
              <a:t>   - О возмещении работником ущерба, причиненного работодателю, если иное не предусмотрено федеральными законами.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Непосредственно в судах рассматриваются также индивидуальные трудовые споры (ст.391 ТК РФ):</a:t>
            </a:r>
          </a:p>
          <a:p>
            <a:pPr>
              <a:buNone/>
            </a:pPr>
            <a:r>
              <a:rPr lang="ru-RU" dirty="0" smtClean="0"/>
              <a:t>    1. Об отказе в приеме на работу;</a:t>
            </a:r>
          </a:p>
          <a:p>
            <a:pPr>
              <a:buNone/>
            </a:pPr>
            <a:r>
              <a:rPr lang="ru-RU" dirty="0" smtClean="0"/>
              <a:t>    2. Лиц, работающих по трудовому договору у работодателей – физических лиц, не являющихся индивидуальными предпринимателями, и работников религиозных организаций;</a:t>
            </a:r>
          </a:p>
          <a:p>
            <a:pPr>
              <a:buNone/>
            </a:pPr>
            <a:r>
              <a:rPr lang="ru-RU" dirty="0" smtClean="0"/>
              <a:t>    3. Лиц, считающих, что они подверглись дискриминации.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Работник имеет право обратиться в суд за разрешением индивидуального трудового спора </a:t>
            </a:r>
            <a:r>
              <a:rPr lang="ru-RU" sz="3600" u="sng" dirty="0" smtClean="0"/>
              <a:t>в течение трех месяцев </a:t>
            </a:r>
            <a:r>
              <a:rPr lang="ru-RU" sz="3600" dirty="0" smtClean="0"/>
              <a:t>со дня, когда он узнал или должен был узнать о нарушении своего права, а по спорам об увольнении – </a:t>
            </a:r>
            <a:r>
              <a:rPr lang="ru-RU" sz="3600" u="sng" dirty="0" smtClean="0"/>
              <a:t>в течение одного месяца </a:t>
            </a:r>
            <a:r>
              <a:rPr lang="ru-RU" sz="3600" dirty="0" smtClean="0"/>
              <a:t>со дня вручения ему копии приказа об увольнении либо со дня выдачи трудовой книжки.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Работодатель имеет право обратиться в суд по трудовым спорам о возмещении работником ущерба, причиненного работодателю, </a:t>
            </a:r>
            <a:r>
              <a:rPr lang="ru-RU" sz="3600" u="sng" dirty="0" smtClean="0"/>
              <a:t>в течение одного года</a:t>
            </a:r>
            <a:r>
              <a:rPr lang="ru-RU" sz="3600" dirty="0" smtClean="0"/>
              <a:t> со дня обнаружения причиненного ущерба.  Если имеются уважительные причины, то пропущенные сроки могут быть восстановлены судом.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500" dirty="0" smtClean="0"/>
              <a:t>Освобождение работника от судебных расходов  (ст. 393 ТК РФ)</a:t>
            </a:r>
          </a:p>
          <a:p>
            <a:endParaRPr lang="ru-RU" sz="3500" dirty="0" smtClean="0"/>
          </a:p>
          <a:p>
            <a:pPr>
              <a:buNone/>
            </a:pPr>
            <a:r>
              <a:rPr lang="ru-RU" sz="3500" dirty="0" smtClean="0"/>
              <a:t>    При обращении в суд с иском работники освобождаются от оплаты пошлин и судебных расходов по требованиям, вытекающим из трудовых отношений.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Ст. 37 п. 4 Конституции РФ</a:t>
            </a:r>
          </a:p>
          <a:p>
            <a:r>
              <a:rPr lang="ru-RU" dirty="0" smtClean="0"/>
              <a:t>«Признается право на индивидуальные</a:t>
            </a:r>
          </a:p>
          <a:p>
            <a:r>
              <a:rPr lang="ru-RU" dirty="0" smtClean="0"/>
              <a:t>и коллективные трудовые споры с</a:t>
            </a:r>
          </a:p>
          <a:p>
            <a:r>
              <a:rPr lang="ru-RU" dirty="0" smtClean="0"/>
              <a:t>использованием установленных</a:t>
            </a:r>
          </a:p>
          <a:p>
            <a:r>
              <a:rPr lang="ru-RU" dirty="0" smtClean="0"/>
              <a:t>федеральным законом способов их</a:t>
            </a:r>
          </a:p>
          <a:p>
            <a:r>
              <a:rPr lang="ru-RU" dirty="0" smtClean="0"/>
              <a:t>разрешения, включая право на</a:t>
            </a:r>
          </a:p>
          <a:p>
            <a:r>
              <a:rPr lang="ru-RU" dirty="0" smtClean="0"/>
              <a:t>забастовку»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   </a:t>
            </a:r>
            <a:r>
              <a:rPr lang="ru-RU" sz="4000" u="sng" dirty="0" smtClean="0"/>
              <a:t> В заключении:</a:t>
            </a:r>
            <a:r>
              <a:rPr lang="ru-RU" sz="4000" dirty="0" smtClean="0"/>
              <a:t> Обычно инспекции, суды, общественные организации ассоциируются работниками с недоступностью или низкой эффективностью рассмотрения споров. КТС – один из механизмов защиты работниками своих трудовых прав, которым можно воспользоваться непосредственно в организации.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04656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dirty="0" smtClean="0"/>
              <a:t>1. Дайте определение, что такое трудовой спор.</a:t>
            </a:r>
          </a:p>
          <a:p>
            <a:pPr lvl="0">
              <a:buNone/>
            </a:pPr>
            <a:r>
              <a:rPr lang="ru-RU" dirty="0" smtClean="0"/>
              <a:t>2. Какие виды трудовых споров бывают?</a:t>
            </a:r>
          </a:p>
          <a:p>
            <a:pPr lvl="0">
              <a:buNone/>
            </a:pPr>
            <a:r>
              <a:rPr lang="ru-RU" dirty="0" smtClean="0"/>
              <a:t>3. Какие органы рассматривают индивидуальные трудовые споры?</a:t>
            </a:r>
          </a:p>
          <a:p>
            <a:pPr lvl="0">
              <a:buNone/>
            </a:pPr>
            <a:r>
              <a:rPr lang="ru-RU" dirty="0" smtClean="0"/>
              <a:t>4. Какие виды споров рассматриваются непосредственно в судах?</a:t>
            </a:r>
          </a:p>
          <a:p>
            <a:pPr lvl="0">
              <a:buNone/>
            </a:pPr>
            <a:r>
              <a:rPr lang="ru-RU" dirty="0" smtClean="0"/>
              <a:t>5. Каков срок обращения в КТС или суд за защитой нарушенного  права?</a:t>
            </a:r>
          </a:p>
          <a:p>
            <a:pPr lvl="0">
              <a:buNone/>
            </a:pPr>
            <a:r>
              <a:rPr lang="ru-RU" dirty="0" smtClean="0"/>
              <a:t>6. По спорам об увольнении в течении какого срока работник имеет право обратиться в суд. </a:t>
            </a:r>
          </a:p>
          <a:p>
            <a:pPr lvl="0">
              <a:buNone/>
            </a:pPr>
            <a:r>
              <a:rPr lang="ru-RU" dirty="0" smtClean="0"/>
              <a:t>7. Каков размер государственной пошлины при обращении в суд работника для защиты нарушенного права.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3400" b="1" u="sng" dirty="0" smtClean="0"/>
          </a:p>
          <a:p>
            <a:pPr>
              <a:buNone/>
            </a:pPr>
            <a:r>
              <a:rPr lang="ru-RU" sz="9600" b="1" u="sng" dirty="0" smtClean="0"/>
              <a:t>1 вариант.</a:t>
            </a:r>
            <a:r>
              <a:rPr lang="ru-RU" sz="9600" dirty="0" smtClean="0"/>
              <a:t> Уфимцев работая в ООО «Кедр» в качестве сторожа, не раз подвергался дисциплинарным взысканиям. Так, 18 марта за оставление охраняемой территории на два часа ему было объявлено замечание, 3 апреля за подобное же нарушение – выговор. 20 июня того же года, минуя имеющуюся в организации КТС, Уфимцев обратился в суд с иском о признании взысканий незаконными. </a:t>
            </a:r>
          </a:p>
          <a:p>
            <a:pPr>
              <a:buNone/>
            </a:pPr>
            <a:r>
              <a:rPr lang="ru-RU" sz="9600" b="1" i="1" dirty="0" smtClean="0"/>
              <a:t>      Какие возражения может привести представитель работодателя против иска Уфимцева?</a:t>
            </a:r>
            <a:endParaRPr lang="ru-RU" sz="9600" dirty="0" smtClean="0"/>
          </a:p>
          <a:p>
            <a:pPr>
              <a:buNone/>
            </a:pPr>
            <a:r>
              <a:rPr lang="ru-RU" sz="9600" b="1" u="sng" dirty="0" smtClean="0"/>
              <a:t>2 вариант.</a:t>
            </a:r>
            <a:r>
              <a:rPr lang="ru-RU" sz="9600" dirty="0" smtClean="0"/>
              <a:t> Гражданин Прохоров обратился в районный суд с исковым заявлением к организации, в отделе кадров которой ему необоснованно, по его мнению, отказали в приёме на работу. Судья отказал в приёме заявления на основании того, что Прохоров не был связан с данной организацией какими – либо предварительными обязательствами. </a:t>
            </a:r>
          </a:p>
          <a:p>
            <a:pPr>
              <a:buNone/>
            </a:pPr>
            <a:r>
              <a:rPr lang="ru-RU" sz="9600" b="1" i="1" dirty="0" smtClean="0"/>
              <a:t>     Правомерно ли поступил судья? Какие категории индивидуальных трудовых споров рассматриваются непосредственно в судах?</a:t>
            </a:r>
            <a:endParaRPr lang="ru-RU" sz="9600" dirty="0" smtClean="0"/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6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b="1" i="1" u="sng" dirty="0" smtClean="0"/>
          </a:p>
          <a:p>
            <a:pPr>
              <a:buNone/>
            </a:pPr>
            <a:r>
              <a:rPr lang="ru-RU" sz="3500" b="1" i="1" u="sng" dirty="0" smtClean="0"/>
              <a:t>1 вариант:</a:t>
            </a:r>
            <a:r>
              <a:rPr lang="ru-RU" sz="3500" i="1" dirty="0" smtClean="0"/>
              <a:t> Споры о дисциплинарных наказаниях не являются спорами, которые рассматриваются непосредственно в суде на основании ст. 391 ТК РФ. Поэтому Уфимцеву нужно было соблюсти процессуальный порядок рассмотрения данного спора. Сначала обратиться в КТС, а затем в суд.</a:t>
            </a:r>
            <a:endParaRPr lang="ru-RU" sz="3500" dirty="0" smtClean="0"/>
          </a:p>
          <a:p>
            <a:pPr>
              <a:buNone/>
            </a:pPr>
            <a:r>
              <a:rPr lang="ru-RU" sz="3500" b="1" i="1" u="sng" dirty="0" smtClean="0"/>
              <a:t>2 вариант:</a:t>
            </a:r>
            <a:r>
              <a:rPr lang="ru-RU" sz="3500" i="1" dirty="0" smtClean="0"/>
              <a:t> На основании ст. 391 ТК РФ непосредственно в судах рассматриваются споры об отказе в приеме на работу. Поэтому Прохоров прав, а судья поступил незаконно. </a:t>
            </a:r>
            <a:endParaRPr lang="ru-RU" sz="35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4000" dirty="0" smtClean="0"/>
              <a:t>Подготовка к практической работе.</a:t>
            </a:r>
          </a:p>
          <a:p>
            <a:pPr fontAlgn="base"/>
            <a:r>
              <a:rPr lang="ru-RU" sz="4000" dirty="0" smtClean="0"/>
              <a:t>Читать конспект, Трудовой Кодекс РФ глава 60 «Рассмотрение и разрешение индивидуальных трудовых споров».</a:t>
            </a:r>
          </a:p>
          <a:p>
            <a:r>
              <a:rPr lang="ru-RU" sz="4000" dirty="0" smtClean="0"/>
              <a:t>   Составить 3 вопроса по теме для студентов.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220" t="15910" r="29426" b="7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</a:t>
            </a:r>
            <a:r>
              <a:rPr lang="ru-RU" sz="9600" dirty="0" smtClean="0"/>
              <a:t>Трудовые</a:t>
            </a:r>
          </a:p>
          <a:p>
            <a:pPr>
              <a:buNone/>
            </a:pPr>
            <a:r>
              <a:rPr lang="ru-RU" sz="9600" dirty="0" smtClean="0"/>
              <a:t>        споры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6000" dirty="0" smtClean="0"/>
              <a:t>Цель нашего урока следующая:  сформировать знания о трудовых спорах, способах их разрешения.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Всякий шаг вперед    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должен опираться на 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повторение прежнего</a:t>
            </a:r>
          </a:p>
          <a:p>
            <a:pPr>
              <a:buNone/>
            </a:pP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К.Д. Ушинский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6000" dirty="0" smtClean="0"/>
              <a:t>Какие вы знаете способы защиты трудовых прав работников 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Трудовой кодекс РФ предусматривает несколько основных способов защиты трудовых прав и свобод работников (ст. 352 Трудового кодекса РФ)</a:t>
            </a:r>
          </a:p>
          <a:p>
            <a:pPr>
              <a:buNone/>
            </a:pPr>
            <a:r>
              <a:rPr lang="ru-RU" dirty="0" smtClean="0"/>
              <a:t>-     самозащита работниками трудовых прав,</a:t>
            </a:r>
          </a:p>
          <a:p>
            <a:pPr>
              <a:buNone/>
            </a:pPr>
            <a:r>
              <a:rPr lang="ru-RU" dirty="0" smtClean="0"/>
              <a:t>-    защита трудовых прав и законных интересов работников профессиональными союзами,</a:t>
            </a:r>
          </a:p>
          <a:p>
            <a:pPr>
              <a:buNone/>
            </a:pPr>
            <a:r>
              <a:rPr lang="ru-RU" dirty="0" smtClean="0"/>
              <a:t>-   государственный контроль (надзор) за соблюдением трудового законодательства и иных нормативных правовых актов, содержащих нормы трудового права,</a:t>
            </a:r>
          </a:p>
          <a:p>
            <a:pPr>
              <a:buNone/>
            </a:pPr>
            <a:r>
              <a:rPr lang="ru-RU" dirty="0" smtClean="0"/>
              <a:t>-    судебная защита.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1401</Words>
  <Application>Microsoft Office PowerPoint</Application>
  <PresentationFormat>Экран (4:3)</PresentationFormat>
  <Paragraphs>122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     Добрый день. Уважаемые студенты. Желаю вам позитивного настроения и хорошего дня.  Начнем урок. </vt:lpstr>
      <vt:lpstr>В споре рождается истина.  </vt:lpstr>
      <vt:lpstr>Слайд 4</vt:lpstr>
      <vt:lpstr>Тема урока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Домашнее задание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споре рождается истина.  </dc:title>
  <dc:creator>Сергей</dc:creator>
  <cp:lastModifiedBy>Сергей</cp:lastModifiedBy>
  <cp:revision>45</cp:revision>
  <dcterms:created xsi:type="dcterms:W3CDTF">2023-02-28T08:42:24Z</dcterms:created>
  <dcterms:modified xsi:type="dcterms:W3CDTF">2024-03-19T04:57:24Z</dcterms:modified>
</cp:coreProperties>
</file>