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8" r:id="rId3"/>
    <p:sldId id="278" r:id="rId4"/>
    <p:sldId id="279" r:id="rId5"/>
    <p:sldId id="281" r:id="rId6"/>
    <p:sldId id="280" r:id="rId7"/>
    <p:sldId id="282" r:id="rId8"/>
    <p:sldId id="283" r:id="rId9"/>
    <p:sldId id="284" r:id="rId10"/>
    <p:sldId id="285" r:id="rId11"/>
    <p:sldId id="286" r:id="rId12"/>
    <p:sldId id="289" r:id="rId13"/>
    <p:sldId id="294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>
        <p:scale>
          <a:sx n="92" d="100"/>
          <a:sy n="92" d="100"/>
        </p:scale>
        <p:origin x="-654" y="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12.png"/><Relationship Id="rId2" Type="http://schemas.openxmlformats.org/officeDocument/2006/relationships/image" Target="../media/image19.jpe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12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160" y="3697573"/>
            <a:ext cx="7710985" cy="165576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Изменения в ОГЭ 2021 по математике:</a:t>
            </a:r>
          </a:p>
          <a:p>
            <a:r>
              <a:rPr lang="ru-RU" b="1" dirty="0" smtClean="0"/>
              <a:t>Задание на работу с последовательностями и прогрессиями (задание 12 в КИМ 2020 г.) заменено на задание с практическим содержанием, направленное на проверку умения применять знания о последовательностях и прогрессиях в прикладных ситуациях (задание 14 в КИМ 2021 г.).</a:t>
            </a:r>
            <a:endParaRPr lang="ru-RU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300251" y="2088035"/>
            <a:ext cx="847525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по математике – 2021 </a:t>
            </a:r>
          </a:p>
          <a:p>
            <a:r>
              <a:rPr lang="ru-RU" sz="4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4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310" y="1591833"/>
            <a:ext cx="895574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9.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Ваня играет в компьютерную игру. Он начинает с 0 очков, а для перехода на следующий уровень ему нужно набрать не менее 10000 очков. После первой минуты игры добавляется 2 очка, после второй – 4 очка, после третьей – восемь очков и так далее. Таким образом, после каждой следующей минуты игры количество добавляемых очков удваивается. Через сколько минут Митя перейдет на следующий уровень?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4901" y="3431842"/>
            <a:ext cx="4307495" cy="30878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7605" y="3745171"/>
            <a:ext cx="4307495" cy="308781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7607" y="4072151"/>
            <a:ext cx="6746865" cy="308781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4901" y="3126626"/>
            <a:ext cx="4360894" cy="312609"/>
          </a:xfrm>
          <a:prstGeom prst="rect">
            <a:avLst/>
          </a:prstGeom>
          <a:noFill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433" y="4423662"/>
            <a:ext cx="1733266" cy="639658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660" y="5093239"/>
            <a:ext cx="2095167" cy="584230"/>
          </a:xfrm>
          <a:prstGeom prst="rect">
            <a:avLst/>
          </a:prstGeom>
          <a:noFill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252" y="5819063"/>
            <a:ext cx="1816608" cy="390668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348" y="4453151"/>
            <a:ext cx="1613167" cy="448102"/>
          </a:xfrm>
          <a:prstGeom prst="rect">
            <a:avLst/>
          </a:prstGeom>
          <a:noFill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70995" y="4889311"/>
            <a:ext cx="1613167" cy="448102"/>
          </a:xfrm>
          <a:prstGeom prst="rect">
            <a:avLst/>
          </a:prstGeom>
          <a:noFill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8291" y="5298175"/>
            <a:ext cx="1613167" cy="448102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8291" y="5747983"/>
            <a:ext cx="1613167" cy="448102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45720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45720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45720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4572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45720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ая выноска 44"/>
          <p:cNvSpPr/>
          <p:nvPr/>
        </p:nvSpPr>
        <p:spPr>
          <a:xfrm>
            <a:off x="5610750" y="4599297"/>
            <a:ext cx="2072939" cy="419046"/>
          </a:xfrm>
          <a:prstGeom prst="wedgeRectCallout">
            <a:avLst>
              <a:gd name="adj1" fmla="val -72186"/>
              <a:gd name="adj2" fmla="val 157943"/>
            </a:avLst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Подбираем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19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1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310" y="1591833"/>
            <a:ext cx="8955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10.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хранении бревен строевого леса их укладывают так, как показано на рисунке. Сколько бревен находится в одной кладке, если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основании положено 12 бревен?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1801" y="3502536"/>
            <a:ext cx="1208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7723" y="9325968"/>
            <a:ext cx="3082954" cy="920284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45720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45720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45720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4572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45720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0682" y="3252360"/>
            <a:ext cx="3043921" cy="21924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6602" y="2579427"/>
            <a:ext cx="4148916" cy="436728"/>
          </a:xfrm>
          <a:prstGeom prst="rect">
            <a:avLst/>
          </a:prstGeom>
          <a:noFill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955" y="2999366"/>
            <a:ext cx="1433015" cy="415367"/>
          </a:xfrm>
          <a:prstGeom prst="rect">
            <a:avLst/>
          </a:prstGeom>
          <a:noFill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129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3140" y="3377819"/>
            <a:ext cx="2628696" cy="757421"/>
          </a:xfrm>
          <a:prstGeom prst="rect">
            <a:avLst/>
          </a:prstGeom>
          <a:noFill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3266" y="4254406"/>
            <a:ext cx="2205434" cy="801976"/>
          </a:xfrm>
          <a:prstGeom prst="rect">
            <a:avLst/>
          </a:prstGeom>
          <a:noFill/>
        </p:spPr>
      </p:pic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781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2228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31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1504" y="5192973"/>
            <a:ext cx="1294832" cy="470848"/>
          </a:xfrm>
          <a:prstGeom prst="rect">
            <a:avLst/>
          </a:prstGeom>
          <a:noFill/>
        </p:spPr>
      </p:pic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9" cstate="print"/>
          <a:srcRect t="38700" b="19819"/>
          <a:stretch>
            <a:fillRect/>
          </a:stretch>
        </p:blipFill>
        <p:spPr bwMode="auto">
          <a:xfrm>
            <a:off x="3623821" y="1637731"/>
            <a:ext cx="5520179" cy="1228298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44" name="Прямоугольник 43"/>
          <p:cNvSpPr/>
          <p:nvPr/>
        </p:nvSpPr>
        <p:spPr>
          <a:xfrm>
            <a:off x="6520875" y="655093"/>
            <a:ext cx="2623125" cy="721158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19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1" grpId="0" animBg="1"/>
      <p:bldP spid="10" grpId="0"/>
      <p:bldP spid="44" grpId="0" animBg="1"/>
      <p:bldP spid="4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0" y="18174"/>
            <a:ext cx="5502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</a:p>
          <a:p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(задачи для самостоятельного решения)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975" y="1591833"/>
            <a:ext cx="86365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Хозяин договорился с рабочими, что они выкопают ему колодец на следующих условиях: за первый метр он заплатит им 3200 рублей, а за каждый следующий метр — на 1100 рублей больше, чем за предыдущий. Сколько  рублей хозяин должен будет заплатить рабочим, если они выкопают колодец глубиной 9 метров?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7723" y="9325968"/>
            <a:ext cx="3082954" cy="920284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45720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45720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45720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4572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45720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781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2228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974" y="3356052"/>
            <a:ext cx="57291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соревновании по стрельбе за каждый промах в серии из 30 выстрелов стрелок получал штрафные очки: за первый промах — одно штрафное очко, за каждый последующий — на 0,5 очка больше, чем за предыдущий. Сколько раз попал в цель стрелок, получивший 13,5 штрафных очка?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dopobr71.ru/upload/iblock/3a8/3a87a2bd828b195d550db7b331bfcfc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75299" y="2992149"/>
            <a:ext cx="3019764" cy="2754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4519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310" y="1591833"/>
            <a:ext cx="8955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Популяция кабанов в заповеднике увеличивается каждый год на  10%. Сколько полных лет должно пройти, чтобы число кабанов увеличилось не менее чем в 1,5 раза?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45720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4572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45720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45720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4572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45720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781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6540" y="18174"/>
            <a:ext cx="5502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</a:p>
          <a:p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(задачи для самостоятельного решения)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1309" y="2522858"/>
            <a:ext cx="89557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Улитка ползет от одного дерева до другого. Каждый день она проползает на одно и то же расстояние больше, чем в предыдущий день. Известно, что за первый и последний дни улитка проползла в сумме 8,5 метров. Определите, сколько дней улитка потратила на весь путь, если расстояние между деревьями равно 34 метрам.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6540" y="4079259"/>
            <a:ext cx="89205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Володя решил заказать себе такси. Подача машины и первые 3 минуты поездки в совокупности стоят 109 рублей, а стоимость каждой следующей минуты поездки фиксирована. Стоимость поездки с 4 по 13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минуту (включительно) составила 70 рублей, а с 4 по 23 минуту - 140 рублей. Найдите итоговую стоимость поездки, если поездка длилась 1 час 3 мин.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19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540" y="18174"/>
            <a:ext cx="60660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ОТВЕТЫ </a:t>
            </a:r>
          </a:p>
          <a:p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 задачам </a:t>
            </a:r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самостоятельного решения)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975" y="1591833"/>
            <a:ext cx="19260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№11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68400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№12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24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№13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5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№14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8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№15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529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sun9-8.userapi.com/c844721/v844721576/c2d8b/JSU86gn9E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2808" y="1851156"/>
            <a:ext cx="5927725" cy="14912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https://foiz.ru/uz_files/38733/Udachi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81156">
            <a:off x="5631871" y="3765069"/>
            <a:ext cx="2841626" cy="947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решила начать делать зарядку каждое утро.  В первый день она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сделала 30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приседаний, а в каждый следующий день она делала на одно и 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 количество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приседаний больше, чем в предыдущий день. За 15 дней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сделала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975 приседаний. Сколько приседаний сделала Вика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день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16541" y="2903966"/>
                <a:ext cx="311523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Дано: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=30;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15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=975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2903966"/>
                <a:ext cx="3115236" cy="40011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Найти: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Прямоугольник 19"/>
              <p:cNvSpPr/>
              <p:nvPr/>
            </p:nvSpPr>
            <p:spPr>
              <a:xfrm>
                <a:off x="91034" y="3700182"/>
                <a:ext cx="374384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Решение: 1)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15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 = 30 + 14 </m:t>
                      </m:r>
                      <m:r>
                        <a:rPr lang="en-US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4" y="3700182"/>
                <a:ext cx="3743845" cy="40011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Прямоугольник 20"/>
              <p:cNvSpPr/>
              <p:nvPr/>
            </p:nvSpPr>
            <p:spPr>
              <a:xfrm>
                <a:off x="187913" y="4192143"/>
                <a:ext cx="2600455" cy="6493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2)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15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/>
                                </a:rPr>
                                <m:t>15</m:t>
                              </m:r>
                            </m:sub>
                          </m:sSub>
                        </m:num>
                        <m:den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000" i="1">
                          <a:latin typeface="Cambria Math"/>
                        </a:rPr>
                        <m:t>∙</m:t>
                      </m:r>
                      <m:r>
                        <a:rPr lang="ru-RU" sz="2000" i="1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13" y="4192143"/>
                <a:ext cx="2600455" cy="64934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3" name="Прямоугольник 22"/>
              <p:cNvSpPr/>
              <p:nvPr/>
            </p:nvSpPr>
            <p:spPr>
              <a:xfrm>
                <a:off x="293333" y="5645628"/>
                <a:ext cx="33392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975:</m:t>
                      </m:r>
                      <m:r>
                        <a:rPr lang="en-US" sz="2000" i="1">
                          <a:latin typeface="Cambria Math"/>
                        </a:rPr>
                        <m:t>15∙2</m:t>
                      </m:r>
                      <m:r>
                        <a:rPr lang="ru-RU" sz="2000" i="1">
                          <a:latin typeface="Cambria Math"/>
                        </a:rPr>
                        <m:t>=30+30+14</m:t>
                      </m:r>
                      <m:r>
                        <a:rPr lang="ru-RU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33" y="5645628"/>
                <a:ext cx="3339247" cy="40011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Прямоугольник 23"/>
              <p:cNvSpPr/>
              <p:nvPr/>
            </p:nvSpPr>
            <p:spPr>
              <a:xfrm>
                <a:off x="265474" y="4886301"/>
                <a:ext cx="3213252" cy="6746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975</m:t>
                      </m:r>
                      <m:r>
                        <a:rPr lang="ru-RU" sz="2000" i="1" kern="12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 = </m:t>
                      </m:r>
                      <m:f>
                        <m:fPr>
                          <m:ctrlPr>
                            <a:rPr lang="ru-RU" sz="2000" i="1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2000" i="1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30+30+14</m:t>
                          </m:r>
                          <m:r>
                            <a:rPr lang="ru-RU" sz="2000" i="1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𝑑</m:t>
                          </m:r>
                        </m:num>
                        <m:den>
                          <m:r>
                            <a:rPr lang="ru-RU" sz="2000" i="1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2</m:t>
                          </m:r>
                        </m:den>
                      </m:f>
                      <m:r>
                        <a:rPr lang="ru-RU" sz="2000" i="1" kern="12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∙</m:t>
                      </m:r>
                      <m:r>
                        <a:rPr lang="en-US" sz="2000" b="0" i="1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15</m:t>
                      </m:r>
                    </m:oMath>
                  </m:oMathPara>
                </a14:m>
                <a:endParaRPr lang="ru-RU" sz="1200" dirty="0">
                  <a:effectLst/>
                  <a:latin typeface="Times New Roman"/>
                  <a:ea typeface="Times New Roman"/>
                </a:endParaRPr>
              </a:p>
            </p:txBody>
          </p:sp>
        </mc:Choice>
        <mc:Fallback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74" y="4886301"/>
                <a:ext cx="3213252" cy="67467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Прямоугольник 25"/>
              <p:cNvSpPr/>
              <p:nvPr/>
            </p:nvSpPr>
            <p:spPr>
              <a:xfrm>
                <a:off x="1872100" y="6132052"/>
                <a:ext cx="868956" cy="40011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𝑑</m:t>
                      </m:r>
                      <m:r>
                        <a:rPr lang="ru-RU" sz="2000" i="1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100" y="6132052"/>
                <a:ext cx="868956" cy="40011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Прямоугольник 26"/>
              <p:cNvSpPr/>
              <p:nvPr/>
            </p:nvSpPr>
            <p:spPr>
              <a:xfrm>
                <a:off x="293333" y="6132052"/>
                <a:ext cx="12969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14</m:t>
                      </m:r>
                      <m:r>
                        <a:rPr lang="ru-RU" sz="2000" i="1">
                          <a:latin typeface="Cambria Math"/>
                        </a:rPr>
                        <m:t>𝑑</m:t>
                      </m:r>
                      <m:r>
                        <a:rPr lang="ru-RU" sz="2000" i="1">
                          <a:latin typeface="Cambria Math"/>
                        </a:rPr>
                        <m:t>=70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33" y="6132052"/>
                <a:ext cx="1296958" cy="400110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Прямоугольник 27"/>
              <p:cNvSpPr/>
              <p:nvPr/>
            </p:nvSpPr>
            <p:spPr>
              <a:xfrm>
                <a:off x="4406069" y="3688035"/>
                <a:ext cx="199490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3)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+4</m:t>
                      </m:r>
                      <m:r>
                        <a:rPr lang="en-US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069" y="3688035"/>
                <a:ext cx="1994905" cy="400110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Прямоугольник 28"/>
              <p:cNvSpPr/>
              <p:nvPr/>
            </p:nvSpPr>
            <p:spPr>
              <a:xfrm>
                <a:off x="4594410" y="4104072"/>
                <a:ext cx="256615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=30+4∙5=50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410" y="4104072"/>
                <a:ext cx="2566152" cy="400110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697368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34770" y="1569965"/>
            <a:ext cx="5609230" cy="3008859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6346209" y="504967"/>
            <a:ext cx="2797791" cy="73279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22" grpId="0" animBg="1"/>
      <p:bldP spid="2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Светлана\Desktop\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700" y="2832267"/>
            <a:ext cx="3325089" cy="23631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2.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химического опыта реагент равномерно охлаждали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°С в минуту. Найдите температуру реагента (в градусах Цельсия) спустя 6 минут после начала проведения опыта, если начальная температура составляла -8‚7 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87912" y="2903966"/>
                <a:ext cx="380138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b="1" i="1" smtClean="0">
                          <a:latin typeface="Cambria Math"/>
                        </a:rPr>
                        <m:t>Дано</m:t>
                      </m:r>
                      <m:r>
                        <a:rPr lang="ru-RU" sz="2000" i="1">
                          <a:latin typeface="Cambria Math"/>
                        </a:rPr>
                        <m:t>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−8,7</m:t>
                      </m:r>
                      <m:r>
                        <a:rPr lang="ru-RU" sz="2000" i="1">
                          <a:latin typeface="Cambria Math"/>
                        </a:rPr>
                        <m:t>;</m:t>
                      </m:r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−7,5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12" y="2903966"/>
                <a:ext cx="3801381" cy="40011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482"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 smtClean="0">
                          <a:latin typeface="Cambria Math"/>
                        </a:rPr>
                        <m:t>Найти</m:t>
                      </m:r>
                      <m:r>
                        <a:rPr lang="ru-RU" sz="2000" i="1">
                          <a:latin typeface="Cambria Math"/>
                        </a:rPr>
                        <m:t>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Прямоугольник 19"/>
              <p:cNvSpPr/>
              <p:nvPr/>
            </p:nvSpPr>
            <p:spPr>
              <a:xfrm>
                <a:off x="91034" y="3700182"/>
                <a:ext cx="139333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Решение: 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4" y="3700182"/>
                <a:ext cx="1393330" cy="40011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Прямоугольник 27"/>
              <p:cNvSpPr/>
              <p:nvPr/>
            </p:nvSpPr>
            <p:spPr>
              <a:xfrm>
                <a:off x="1393928" y="3700182"/>
                <a:ext cx="199971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1</m:t>
                      </m:r>
                      <m:r>
                        <a:rPr lang="en-US" sz="2000" i="1">
                          <a:latin typeface="Cambria Math"/>
                        </a:rPr>
                        <m:t>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6</m:t>
                      </m:r>
                      <m:r>
                        <a:rPr lang="en-US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928" y="3700182"/>
                <a:ext cx="1999714" cy="40011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Прямоугольник 28"/>
              <p:cNvSpPr/>
              <p:nvPr/>
            </p:nvSpPr>
            <p:spPr>
              <a:xfrm>
                <a:off x="1488141" y="4107493"/>
                <a:ext cx="390382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−8,7</m:t>
                      </m:r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6</m:t>
                      </m:r>
                      <m:r>
                        <a:rPr lang="en-US" sz="2000" i="1">
                          <a:latin typeface="Cambria Math"/>
                        </a:rPr>
                        <m:t>∙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−7,</m:t>
                          </m:r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−53,7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141" y="4107493"/>
                <a:ext cx="3903826" cy="40011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982360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-53,7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34770" y="1569965"/>
            <a:ext cx="5609230" cy="3008859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346209" y="504967"/>
            <a:ext cx="2797791" cy="73279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74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8" grpId="0" animBg="1"/>
      <p:bldP spid="29" grpId="0" animBg="1"/>
      <p:bldP spid="31" grpId="0" animBg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s://avatars.mds.yandex.net/get-zen_doc/169683/pub_5b505aedff632400aa861050_5b505bed82926400aa8dc101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0344" y="2668683"/>
            <a:ext cx="1880755" cy="1205251"/>
          </a:xfrm>
          <a:prstGeom prst="rect">
            <a:avLst/>
          </a:prstGeom>
          <a:noFill/>
        </p:spPr>
      </p:pic>
      <p:pic>
        <p:nvPicPr>
          <p:cNvPr id="11266" name="Picture 2" descr="https://avatars.mds.yandex.net/get-zen_doc/169683/pub_5b505aedff632400aa861050_5b505bed82926400aa8dc101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4637" y="1882941"/>
            <a:ext cx="3106882" cy="19909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20 банковских дней акции компании дорожали ежедневно на одну и ту же сумму. Сколько стоила акция компании в последний день этого периода, если в 9-й день акция стоила 888 рублей, а в 13-й день — 940 рублей?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16541" y="2903966"/>
                <a:ext cx="42895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Дано: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9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888</m:t>
                      </m:r>
                      <m:r>
                        <a:rPr lang="ru-RU" sz="2000" i="1">
                          <a:latin typeface="Cambria Math"/>
                        </a:rPr>
                        <m:t>;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940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2903966"/>
                <a:ext cx="4289528" cy="40011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84"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Найти: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20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3287925"/>
                <a:ext cx="1371600" cy="40011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r="-1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Прямоугольник 25"/>
              <p:cNvSpPr/>
              <p:nvPr/>
            </p:nvSpPr>
            <p:spPr>
              <a:xfrm>
                <a:off x="2883723" y="5223862"/>
                <a:ext cx="1011624" cy="40011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𝑑</m:t>
                      </m:r>
                      <m:r>
                        <a:rPr lang="ru-RU" sz="2000" i="1" smtClean="0">
                          <a:latin typeface="Cambria Math"/>
                        </a:rPr>
                        <m:t>=13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723" y="5223862"/>
                <a:ext cx="1011624" cy="40011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Прямоугольник 26"/>
              <p:cNvSpPr/>
              <p:nvPr/>
            </p:nvSpPr>
            <p:spPr>
              <a:xfrm>
                <a:off x="1729433" y="5241598"/>
                <a:ext cx="115429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4</m:t>
                      </m:r>
                      <m:r>
                        <a:rPr lang="ru-RU" sz="2000" i="1" smtClean="0">
                          <a:latin typeface="Cambria Math"/>
                        </a:rPr>
                        <m:t>𝑑</m:t>
                      </m:r>
                      <m:r>
                        <a:rPr lang="ru-RU" sz="2000" i="1" smtClean="0">
                          <a:latin typeface="Cambria Math"/>
                        </a:rPr>
                        <m:t>=52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433" y="5241598"/>
                <a:ext cx="1154290" cy="40011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Прямоугольник 27"/>
              <p:cNvSpPr/>
              <p:nvPr/>
            </p:nvSpPr>
            <p:spPr>
              <a:xfrm>
                <a:off x="4309607" y="3883976"/>
                <a:ext cx="22513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3)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20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19</m:t>
                      </m:r>
                      <m:r>
                        <a:rPr lang="en-US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607" y="3883976"/>
                <a:ext cx="2251386" cy="400110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Прямоугольник 28"/>
              <p:cNvSpPr/>
              <p:nvPr/>
            </p:nvSpPr>
            <p:spPr>
              <a:xfrm>
                <a:off x="201704" y="5817749"/>
                <a:ext cx="22284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 </m:t>
                      </m:r>
                      <m:r>
                        <a:rPr lang="ru-RU" sz="2000" b="0" i="1" smtClean="0">
                          <a:latin typeface="Cambria Math"/>
                        </a:rPr>
                        <m:t>2) </m:t>
                      </m:r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b="0" i="1" smtClean="0">
                          <a:latin typeface="Cambria Math"/>
                        </a:rPr>
                        <m:t>+8</m:t>
                      </m:r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  <m:r>
                        <a:rPr lang="en-US" sz="2000" b="0" i="1" smtClean="0">
                          <a:latin typeface="Cambria Math"/>
                        </a:rPr>
                        <m:t>=888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04" y="5817749"/>
                <a:ext cx="2228494" cy="400110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1031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Прямоугольник 4"/>
              <p:cNvSpPr/>
              <p:nvPr/>
            </p:nvSpPr>
            <p:spPr>
              <a:xfrm>
                <a:off x="124879" y="3808087"/>
                <a:ext cx="3465372" cy="6774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Решение:1)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9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+8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+12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79" y="3808087"/>
                <a:ext cx="3465372" cy="677430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1590291" y="4533294"/>
                <a:ext cx="1909049" cy="6163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888=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+8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940=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+12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291" y="4533294"/>
                <a:ext cx="1909049" cy="616387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Прямоугольник 7"/>
              <p:cNvSpPr/>
              <p:nvPr/>
            </p:nvSpPr>
            <p:spPr>
              <a:xfrm>
                <a:off x="258441" y="6217859"/>
                <a:ext cx="31982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=888−8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i="1">
                          <a:latin typeface="Cambria Math"/>
                        </a:rPr>
                        <m:t>=888−8∙13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41" y="6217859"/>
                <a:ext cx="3198247" cy="369332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Прямоугольник 8"/>
              <p:cNvSpPr/>
              <p:nvPr/>
            </p:nvSpPr>
            <p:spPr>
              <a:xfrm>
                <a:off x="3549826" y="6217859"/>
                <a:ext cx="115441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=784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826" y="6217859"/>
                <a:ext cx="1154419" cy="369332"/>
              </a:xfrm>
              <a:prstGeom prst="rect">
                <a:avLst/>
              </a:prstGeom>
              <a:blipFill rotWithShape="1">
                <a:blip r:embed="rId1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Прямоугольник 24"/>
              <p:cNvSpPr/>
              <p:nvPr/>
            </p:nvSpPr>
            <p:spPr>
              <a:xfrm>
                <a:off x="4309607" y="4449298"/>
                <a:ext cx="2431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20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784</m:t>
                      </m:r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19</m:t>
                      </m:r>
                      <m:r>
                        <a:rPr lang="en-US" sz="2000" i="1">
                          <a:latin typeface="Cambria Math"/>
                        </a:rPr>
                        <m:t>∙</m:t>
                      </m:r>
                      <m:r>
                        <a:rPr lang="en-US" sz="2000" b="0" i="1" smtClean="0">
                          <a:latin typeface="Cambria Math"/>
                        </a:rPr>
                        <m:t>13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607" y="4449298"/>
                <a:ext cx="2431691" cy="400110"/>
              </a:xfrm>
              <a:prstGeom prst="rect">
                <a:avLst/>
              </a:prstGeom>
              <a:blipFill rotWithShape="1">
                <a:blip r:embed="rId1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Прямоугольник 31"/>
              <p:cNvSpPr/>
              <p:nvPr/>
            </p:nvSpPr>
            <p:spPr>
              <a:xfrm>
                <a:off x="4406068" y="4949626"/>
                <a:ext cx="151919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20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1031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068" y="4949626"/>
                <a:ext cx="1519197" cy="400110"/>
              </a:xfrm>
              <a:prstGeom prst="rect">
                <a:avLst/>
              </a:prstGeom>
              <a:blipFill rotWithShape="1">
                <a:blip r:embed="rId1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534770" y="1559575"/>
            <a:ext cx="5609230" cy="3008859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6346209" y="504967"/>
            <a:ext cx="2797791" cy="73279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725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5" grpId="0" animBg="1"/>
      <p:bldP spid="6" grpId="0" animBg="1"/>
      <p:bldP spid="8" grpId="0" animBg="1"/>
      <p:bldP spid="9" grpId="0" animBg="1"/>
      <p:bldP spid="25" grpId="0" animBg="1"/>
      <p:bldP spid="32" grpId="0" animBg="1"/>
      <p:bldP spid="22" grpId="0" animBg="1"/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простейшее одноклеточное животное инфузория-туфелька размножается делением на 2 части. Сколько инфузорий было первоначально, если после пятикратного деления их стало 960?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16541" y="2806816"/>
                <a:ext cx="42895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Дано: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960</m:t>
                      </m:r>
                      <m:r>
                        <a:rPr lang="ru-RU" sz="2000" i="1">
                          <a:latin typeface="Cambria Math"/>
                        </a:rPr>
                        <m:t>;</m:t>
                      </m:r>
                      <m:r>
                        <a:rPr lang="en-US" sz="2000" i="1" smtClean="0">
                          <a:latin typeface="Cambria Math"/>
                        </a:rPr>
                        <m:t>𝑞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2806816"/>
                <a:ext cx="4289528" cy="40011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84"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98516" y="3216403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Найти: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6" y="3216403"/>
                <a:ext cx="1371600" cy="40011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3885" y="3986619"/>
            <a:ext cx="2406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Пятикратное деление, означает, что каждый раз (из пяти) их 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удваивалось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Прямоугольник 9"/>
              <p:cNvSpPr/>
              <p:nvPr/>
            </p:nvSpPr>
            <p:spPr>
              <a:xfrm>
                <a:off x="0" y="3627429"/>
                <a:ext cx="2707151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Решение: </m:t>
                          </m:r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27429"/>
                <a:ext cx="2707151" cy="41165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3" name="Прямоугольник 22"/>
              <p:cNvSpPr/>
              <p:nvPr/>
            </p:nvSpPr>
            <p:spPr>
              <a:xfrm>
                <a:off x="116541" y="4140165"/>
                <a:ext cx="1449051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ru-RU" sz="2000" b="0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ru-RU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4140165"/>
                <a:ext cx="1449051" cy="41165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Прямоугольник 23"/>
              <p:cNvSpPr/>
              <p:nvPr/>
            </p:nvSpPr>
            <p:spPr>
              <a:xfrm>
                <a:off x="144370" y="4621489"/>
                <a:ext cx="1624355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ru-RU" sz="2000" i="1" smtClean="0">
                          <a:latin typeface="Cambria Math"/>
                        </a:rPr>
                        <m:t>9</m:t>
                      </m:r>
                      <m:r>
                        <a:rPr lang="ru-RU" sz="2000" b="0" i="1" smtClean="0">
                          <a:latin typeface="Cambria Math"/>
                        </a:rPr>
                        <m:t>60:</m:t>
                      </m:r>
                      <m:sSup>
                        <m:sSupPr>
                          <m:ctrlPr>
                            <a:rPr lang="ru-RU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70" y="4621489"/>
                <a:ext cx="1624355" cy="41165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Прямоугольник 32"/>
              <p:cNvSpPr/>
              <p:nvPr/>
            </p:nvSpPr>
            <p:spPr>
              <a:xfrm>
                <a:off x="130455" y="5116092"/>
                <a:ext cx="16521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ru-RU" sz="2000" i="1" smtClean="0">
                          <a:latin typeface="Cambria Math"/>
                        </a:rPr>
                        <m:t>9</m:t>
                      </m:r>
                      <m:r>
                        <a:rPr lang="ru-RU" sz="2000" b="0" i="1" smtClean="0">
                          <a:latin typeface="Cambria Math"/>
                        </a:rPr>
                        <m:t>60:</m:t>
                      </m:r>
                      <m:r>
                        <a:rPr lang="ru-RU" sz="2000" i="1" smtClean="0">
                          <a:latin typeface="Cambria Math"/>
                        </a:rPr>
                        <m:t>3</m:t>
                      </m:r>
                      <m:r>
                        <a:rPr lang="ru-RU" sz="20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55" y="5116092"/>
                <a:ext cx="1652184" cy="40011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4" name="Прямоугольник 33"/>
              <p:cNvSpPr/>
              <p:nvPr/>
            </p:nvSpPr>
            <p:spPr>
              <a:xfrm>
                <a:off x="144370" y="5566581"/>
                <a:ext cx="11140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ru-RU" sz="2000" i="1" smtClean="0">
                          <a:latin typeface="Cambria Math"/>
                        </a:rPr>
                        <m:t>3</m:t>
                      </m:r>
                      <m:r>
                        <a:rPr lang="ru-RU" sz="20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70" y="5566581"/>
                <a:ext cx="1114088" cy="40011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prohorovasv\Desktop\61d46133dab75d4e4cbc6161581991b6183b1f6110bf9f46c0b5b560e0b74e7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1735" y="3496647"/>
            <a:ext cx="3326719" cy="230791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99296" y="1519082"/>
            <a:ext cx="4544704" cy="2054206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346209" y="504967"/>
            <a:ext cx="2797791" cy="73279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760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1" grpId="0" animBg="1"/>
      <p:bldP spid="10" grpId="0" animBg="1"/>
      <p:bldP spid="23" grpId="0" animBg="1"/>
      <p:bldP spid="24" grpId="0" animBg="1"/>
      <p:bldP spid="33" grpId="0" animBg="1"/>
      <p:bldP spid="34" grpId="0" animBg="1"/>
      <p:bldP spid="20" grpId="0" animBg="1"/>
      <p:bldP spid="2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5.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8:00 часы сломались и за каждый следующий час отставали на одно и то же количество минут по сравнению с предыдущим часом. В 23:00 того же дня часы отставали на 15 минут. На сколько минут отставали часы спустя 36 часов после того, как они сломались?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63085" y="991138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838924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4370" y="2999899"/>
            <a:ext cx="12309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79176" y="2997702"/>
            <a:ext cx="725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Сначала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вычислим отставание часов за один час. Известно, что за время: 23:00 – 8:00 = 15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 отставание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составило 15 минут. Значит, они отставали  15:15 =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минута/час.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32650" y="3947185"/>
            <a:ext cx="725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Спустя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36 часов они будут отставать на 36∙1 = 36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prohorovasv\Desktop\c653809528416f9e8b31d15646fe799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3245" y="4593516"/>
            <a:ext cx="2325420" cy="215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944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1" grpId="0" animBg="1"/>
      <p:bldP spid="15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40" y="1580527"/>
            <a:ext cx="8955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itchFamily="18" charset="0"/>
              </a:rPr>
              <a:t>6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амфитеатре 30 рядов. В первом ряду 12 мест, а в каждом следующем — на 2 места больше, чем в предыдущем. Сколько всего мест в амфитеатре?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16541" y="2806816"/>
                <a:ext cx="42895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Дано: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12</m:t>
                      </m:r>
                      <m:r>
                        <a:rPr lang="ru-RU" sz="2000" i="1">
                          <a:latin typeface="Cambria Math"/>
                        </a:rPr>
                        <m:t>;</m:t>
                      </m:r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2806816"/>
                <a:ext cx="4289528" cy="40011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84"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126272" y="3216403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Найти: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30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72" y="3216403"/>
                <a:ext cx="1371600" cy="40011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889" b="-15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1230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876" y="3600893"/>
            <a:ext cx="12616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000" b="1" dirty="0" smtClean="0"/>
              <a:t>:</a:t>
            </a:r>
            <a:endParaRPr lang="ru-RU" sz="2000" b="1" dirty="0"/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Picture 2" descr="C:\Users\User\Desktop\image001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1082" y="2545147"/>
            <a:ext cx="3121860" cy="214273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Прямоугольник 19"/>
              <p:cNvSpPr/>
              <p:nvPr/>
            </p:nvSpPr>
            <p:spPr>
              <a:xfrm>
                <a:off x="1361433" y="3631165"/>
                <a:ext cx="22513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 smtClean="0">
                          <a:latin typeface="Cambria Math"/>
                        </a:rPr>
                        <m:t>1</m:t>
                      </m:r>
                      <m:r>
                        <a:rPr lang="en-US" sz="2000" i="1">
                          <a:latin typeface="Cambria Math"/>
                        </a:rPr>
                        <m:t>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30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ru-RU" sz="2000" b="0" i="1" smtClean="0">
                          <a:latin typeface="Cambria Math"/>
                        </a:rPr>
                        <m:t>29</m:t>
                      </m:r>
                      <m:r>
                        <a:rPr lang="en-US" sz="2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433" y="3631165"/>
                <a:ext cx="2251386" cy="40011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Прямоугольник 20"/>
              <p:cNvSpPr/>
              <p:nvPr/>
            </p:nvSpPr>
            <p:spPr>
              <a:xfrm>
                <a:off x="1510427" y="4019468"/>
                <a:ext cx="20756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30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</a:rPr>
                      <m:t>12</m:t>
                    </m:r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ru-RU" sz="2000" b="0" i="1" smtClean="0">
                        <a:latin typeface="Cambria Math"/>
                      </a:rPr>
                      <m:t>29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∙ </m:t>
                    </m:r>
                  </m:oMath>
                </a14:m>
                <a:r>
                  <a:rPr lang="ru-RU" sz="2000" dirty="0" smtClean="0"/>
                  <a:t>2</a:t>
                </a:r>
                <a:endParaRPr lang="ru-RU" sz="2000" dirty="0"/>
              </a:p>
            </p:txBody>
          </p:sp>
        </mc:Choice>
        <mc:Fallback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427" y="4019468"/>
                <a:ext cx="2075633" cy="40011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7576" r="-2059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Прямоугольник 21"/>
              <p:cNvSpPr/>
              <p:nvPr/>
            </p:nvSpPr>
            <p:spPr>
              <a:xfrm>
                <a:off x="1557450" y="4487823"/>
                <a:ext cx="123386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30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70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450" y="4487823"/>
                <a:ext cx="1233864" cy="40011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Прямоугольник 24"/>
              <p:cNvSpPr/>
              <p:nvPr/>
            </p:nvSpPr>
            <p:spPr>
              <a:xfrm>
                <a:off x="157448" y="4954143"/>
                <a:ext cx="2757550" cy="6493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2)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30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000" b="0" i="1" smtClean="0">
                                  <a:latin typeface="Cambria Math"/>
                                </a:rPr>
                                <m:t>30</m:t>
                              </m:r>
                            </m:sub>
                          </m:sSub>
                        </m:num>
                        <m:den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000" i="1">
                          <a:latin typeface="Cambria Math"/>
                        </a:rPr>
                        <m:t>∙</m:t>
                      </m:r>
                      <m:r>
                        <a:rPr lang="ru-RU" sz="2000" b="0" i="1" smtClean="0">
                          <a:latin typeface="Cambria Math"/>
                        </a:rPr>
                        <m:t>30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48" y="4954143"/>
                <a:ext cx="2757550" cy="64934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Прямоугольник 25"/>
              <p:cNvSpPr/>
              <p:nvPr/>
            </p:nvSpPr>
            <p:spPr>
              <a:xfrm>
                <a:off x="178675" y="5603488"/>
                <a:ext cx="2394823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30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</a:rPr>
                            <m:t>12</m:t>
                          </m:r>
                          <m:r>
                            <a:rPr lang="ru-RU" sz="2000" i="1">
                              <a:latin typeface="Cambria Math"/>
                            </a:rPr>
                            <m:t>+</m:t>
                          </m:r>
                          <m:r>
                            <a:rPr lang="ru-RU" sz="2000" i="1" smtClean="0">
                              <a:latin typeface="Cambria Math"/>
                            </a:rPr>
                            <m:t>7</m:t>
                          </m:r>
                          <m:r>
                            <a:rPr lang="ru-RU" sz="2000" b="0" i="1" smtClean="0"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000" i="1">
                          <a:latin typeface="Cambria Math"/>
                        </a:rPr>
                        <m:t>∙</m:t>
                      </m:r>
                      <m:r>
                        <a:rPr lang="ru-RU" sz="2000" b="0" i="1" smtClean="0">
                          <a:latin typeface="Cambria Math"/>
                        </a:rPr>
                        <m:t>30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75" y="5603488"/>
                <a:ext cx="2394823" cy="66851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Прямоугольник 26"/>
              <p:cNvSpPr/>
              <p:nvPr/>
            </p:nvSpPr>
            <p:spPr>
              <a:xfrm>
                <a:off x="2914998" y="5662477"/>
                <a:ext cx="14447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30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 = </m:t>
                    </m:r>
                  </m:oMath>
                </a14:m>
                <a:r>
                  <a:rPr lang="ru-RU" sz="2000" dirty="0" smtClean="0"/>
                  <a:t>1230</a:t>
                </a:r>
                <a:endParaRPr lang="ru-RU" sz="2000" dirty="0"/>
              </a:p>
            </p:txBody>
          </p:sp>
        </mc:Choice>
        <mc:Fallback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998" y="5662477"/>
                <a:ext cx="1444754" cy="400110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t="-7576" r="-33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23821" y="1720091"/>
            <a:ext cx="5520179" cy="2961091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6520875" y="655093"/>
            <a:ext cx="2623125" cy="721158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27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1" grpId="0" animBg="1"/>
      <p:bldP spid="10" grpId="0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4" grpId="0" animBg="1"/>
      <p:bldP spid="2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5576" y="1510910"/>
            <a:ext cx="8880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прописал пациенту принимать лекарство по такой схеме: в первый день он должен принять 3 капли, а в каждый следующий день — на 3 капли больше, чем в предыдущий. Приняв в день 30 капель, он ещё 3 дня пьёт по 30 капель лекарства, а потом ежедневно уменьшает приём на 3 капли. Сколько пузырьков лекарства нужно купить пациенту на весь курс приёма, если в каждом содержится 20 мл лекарства (что составляет 250 капель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81200" y="622649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99230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31150" y="5885581"/>
            <a:ext cx="803065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Прямоугольник 25"/>
              <p:cNvSpPr/>
              <p:nvPr/>
            </p:nvSpPr>
            <p:spPr>
              <a:xfrm>
                <a:off x="1338196" y="4448296"/>
                <a:ext cx="3745513" cy="44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1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ru-RU" sz="1600" i="1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b="0" i="1" smtClean="0">
                            <a:latin typeface="Cambria Math"/>
                          </a:rPr>
                          <m:t>3</m:t>
                        </m:r>
                        <m:r>
                          <a:rPr lang="ru-RU" sz="1600" i="1">
                            <a:latin typeface="Cambria Math"/>
                          </a:rPr>
                          <m:t>+</m:t>
                        </m:r>
                        <m:r>
                          <a:rPr lang="ru-RU" sz="1600" i="1" smtClean="0">
                            <a:latin typeface="Cambria Math"/>
                          </a:rPr>
                          <m:t>3</m:t>
                        </m:r>
                        <m:r>
                          <a:rPr lang="ru-RU" sz="1600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1600" i="1">
                        <a:latin typeface="Cambria Math"/>
                      </a:rPr>
                      <m:t>∙</m:t>
                    </m:r>
                    <m:r>
                      <a:rPr lang="ru-RU" sz="16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ru-RU" sz="1600" dirty="0" smtClean="0"/>
                  <a:t>=165 – капель за 10 дней</a:t>
                </a:r>
                <a:endParaRPr lang="ru-RU" sz="1600" dirty="0"/>
              </a:p>
            </p:txBody>
          </p:sp>
        </mc:Choice>
        <mc:Fallback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196" y="4448296"/>
                <a:ext cx="3745513" cy="44050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224118" y="3196997"/>
            <a:ext cx="8756109" cy="9048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1600" dirty="0" smtClean="0"/>
              <a:t>1) На </a:t>
            </a:r>
            <a:r>
              <a:rPr lang="ru-RU" sz="1600" dirty="0"/>
              <a:t>первом этапе приёма капель число принимаемых капель в день представляет собой возрастающую арифметическую прогрессию с первым членом, равным 3, разностью, равной 3 и последним членом, равным </a:t>
            </a:r>
            <a:r>
              <a:rPr lang="ru-RU" sz="1600" dirty="0" smtClean="0"/>
              <a:t>30: 3, 6, 9, 12, 15, 18, 21, 24, 27, 30 – 10 дней</a:t>
            </a:r>
            <a:r>
              <a:rPr lang="ru-RU" sz="1600" dirty="0"/>
              <a:t> 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7421" y="4070125"/>
            <a:ext cx="8775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2) Суммарное </a:t>
            </a:r>
            <a:r>
              <a:rPr lang="ru-RU" sz="1600" dirty="0"/>
              <a:t>число капель, принятых в этот период, представляет собой сумму арифметической прогрессии: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3815" y="4893316"/>
            <a:ext cx="8125210" cy="3631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600" dirty="0" smtClean="0"/>
              <a:t>3) Затем </a:t>
            </a:r>
            <a:r>
              <a:rPr lang="ru-RU" sz="1600" dirty="0"/>
              <a:t>в течение трёх дней пациент принимает ещё:  30· 3 = 90 капель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8364" y="5236924"/>
            <a:ext cx="8134066" cy="63402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1600" dirty="0" smtClean="0"/>
              <a:t>4) Последний этап приема начинается с того момента, когда пациент уменьшит число принимаемых капель на 3, т.е. примет 27 капель: 27, 24, 21, 18, 15,12, 9, 6, 3 – 9 дней</a:t>
            </a:r>
            <a:r>
              <a:rPr lang="ru-RU" sz="1600" dirty="0"/>
              <a:t>  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Прямоугольник 23"/>
              <p:cNvSpPr/>
              <p:nvPr/>
            </p:nvSpPr>
            <p:spPr>
              <a:xfrm>
                <a:off x="307975" y="5749270"/>
                <a:ext cx="3488968" cy="44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16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ru-RU" sz="1600" i="1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b="0" i="1" smtClean="0">
                            <a:latin typeface="Cambria Math"/>
                          </a:rPr>
                          <m:t>3</m:t>
                        </m:r>
                        <m:r>
                          <a:rPr lang="ru-RU" sz="1600" i="1">
                            <a:latin typeface="Cambria Math"/>
                          </a:rPr>
                          <m:t>+</m:t>
                        </m:r>
                        <m:r>
                          <a:rPr lang="ru-RU" sz="1600" i="1" smtClean="0">
                            <a:latin typeface="Cambria Math"/>
                          </a:rPr>
                          <m:t>2</m:t>
                        </m:r>
                        <m:r>
                          <a:rPr lang="ru-RU" sz="16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1600" i="1">
                        <a:latin typeface="Cambria Math"/>
                      </a:rPr>
                      <m:t>∙</m:t>
                    </m:r>
                    <m:r>
                      <a:rPr lang="ru-RU" sz="1600" b="0" i="1" smtClean="0">
                        <a:latin typeface="Cambria Math"/>
                      </a:rPr>
                      <m:t>9</m:t>
                    </m:r>
                  </m:oMath>
                </a14:m>
                <a:r>
                  <a:rPr lang="ru-RU" sz="1600" dirty="0" smtClean="0"/>
                  <a:t> =135 – капель за 9 дней</a:t>
                </a:r>
                <a:endParaRPr lang="ru-RU" sz="1600" dirty="0"/>
              </a:p>
            </p:txBody>
          </p:sp>
        </mc:Choice>
        <mc:Fallback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75" y="5749270"/>
                <a:ext cx="3488968" cy="44050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Прямоугольник 27"/>
          <p:cNvSpPr/>
          <p:nvPr/>
        </p:nvSpPr>
        <p:spPr>
          <a:xfrm>
            <a:off x="307976" y="6212791"/>
            <a:ext cx="3868240" cy="3631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1600" b="1" dirty="0" smtClean="0"/>
              <a:t>5) ИТОГО: 165+90+135=390 капель</a:t>
            </a:r>
            <a:r>
              <a:rPr lang="ru-RU" sz="1600" b="1" dirty="0"/>
              <a:t> 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94847" y="107004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 t="38700" b="19819"/>
          <a:stretch>
            <a:fillRect/>
          </a:stretch>
        </p:blipFill>
        <p:spPr bwMode="auto">
          <a:xfrm>
            <a:off x="3623821" y="1637731"/>
            <a:ext cx="5520179" cy="1228298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520875" y="655093"/>
            <a:ext cx="2623125" cy="721158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82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1" grpId="0" animBg="1"/>
      <p:bldP spid="26" grpId="0" animBg="1"/>
      <p:bldP spid="2" grpId="0" animBg="1"/>
      <p:bldP spid="5" grpId="0"/>
      <p:bldP spid="6" grpId="0" animBg="1"/>
      <p:bldP spid="23" grpId="0" animBg="1"/>
      <p:bldP spid="24" grpId="0" animBg="1"/>
      <p:bldP spid="28" grpId="0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541" y="134471"/>
            <a:ext cx="369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– 2021 </a:t>
            </a:r>
          </a:p>
          <a:p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№14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310" y="1591833"/>
            <a:ext cx="89557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Задача 8. </a:t>
            </a:r>
            <a:r>
              <a:rPr lang="ru-RU" sz="2000" dirty="0"/>
              <a:t>Ира зовет гостей на день  рождения  в  ресторан.  В ресторане  в  наличии имеются лишь  квадратные столики,  за  которыми  умещается  не более  4  человек. Если  соединить  два  квадратных  стола,  то  получится стол, за которым умещается до 6 человек. На рисунке изображен случай, когда соединили 3 квадратных столика. В этом случае получился  стол  вместимостью  до  8  человек.  Найдите  наибольшую вместимость  стола,  который  получится  при  соединении  11  квадратных столиков в ряд.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4847" y="13447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155575" y="3819413"/>
                <a:ext cx="42895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Дано: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4</m:t>
                      </m:r>
                      <m:r>
                        <a:rPr lang="ru-RU" sz="2000" i="1">
                          <a:latin typeface="Cambria Math"/>
                        </a:rPr>
                        <m:t>;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6;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3819413"/>
                <a:ext cx="4289528" cy="40011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427" b="-92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164623" y="4208246"/>
                <a:ext cx="13716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/>
                        </a:rPr>
                        <m:t>Найти: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23" y="4208246"/>
                <a:ext cx="1371600" cy="40011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3594847" y="609001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04512" y="5803695"/>
            <a:ext cx="13947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49264" y="5803694"/>
            <a:ext cx="1063042" cy="38608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675" y="4554033"/>
            <a:ext cx="1276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2" descr="https://s3.amazonaws.com/files.betterlesson.com/files2/uploads99/1vrwn/public/61d46133dab75d4e4cbc6161581991b6183b1f6110bf9f46c0b5b560e0b74e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Прямоугольник 19"/>
              <p:cNvSpPr/>
              <p:nvPr/>
            </p:nvSpPr>
            <p:spPr>
              <a:xfrm>
                <a:off x="1334674" y="4554033"/>
                <a:ext cx="206441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1</m:t>
                    </m:r>
                    <m:r>
                      <a:rPr lang="en-US" sz="2000" i="1">
                        <a:latin typeface="Cambria Math"/>
                      </a:rPr>
                      <m:t>) </m:t>
                    </m:r>
                    <m:r>
                      <a:rPr lang="en-US" sz="2000" i="1" smtClean="0">
                        <a:latin typeface="Cambria Math"/>
                      </a:rPr>
                      <m:t>𝑑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=2</a:t>
                </a:r>
                <a:endParaRPr lang="ru-RU" sz="20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674" y="4554033"/>
                <a:ext cx="2064411" cy="40011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7576" r="-1770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Прямоугольник 20"/>
              <p:cNvSpPr/>
              <p:nvPr/>
            </p:nvSpPr>
            <p:spPr>
              <a:xfrm>
                <a:off x="307975" y="5403585"/>
                <a:ext cx="38064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4</m:t>
                    </m:r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∙ </m:t>
                    </m:r>
                  </m:oMath>
                </a14:m>
                <a:r>
                  <a:rPr lang="en-US" sz="2000" dirty="0" smtClean="0"/>
                  <a:t>2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2</m:t>
                    </m:r>
                    <m:r>
                      <a:rPr lang="ru-RU" sz="2000" i="1">
                        <a:latin typeface="Cambria Math"/>
                      </a:rPr>
                      <m:t>4</m:t>
                    </m:r>
                    <m:r>
                      <a:rPr lang="en-US" sz="2000" b="0" i="1" smtClean="0">
                        <a:latin typeface="Cambria Math"/>
                      </a:rPr>
                      <m:t> (</m:t>
                    </m:r>
                    <m:r>
                      <a:rPr lang="ru-RU" sz="2000" b="0" i="1" smtClean="0">
                        <a:latin typeface="Cambria Math"/>
                      </a:rPr>
                      <m:t>человека)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75" y="5403585"/>
                <a:ext cx="3806427" cy="40011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" descr="C:\Users\User\Desktop\2158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10007" y="3804855"/>
            <a:ext cx="2725819" cy="14633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Прямоугольник 23"/>
              <p:cNvSpPr/>
              <p:nvPr/>
            </p:nvSpPr>
            <p:spPr>
              <a:xfrm>
                <a:off x="241865" y="4954143"/>
                <a:ext cx="226844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2</m:t>
                      </m:r>
                      <m:r>
                        <a:rPr lang="en-US" sz="2000" i="1">
                          <a:latin typeface="Cambria Math"/>
                        </a:rPr>
                        <m:t>)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+10</m:t>
                      </m:r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65" y="4954143"/>
                <a:ext cx="2268442" cy="40011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Прямоугольник 17"/>
          <p:cNvSpPr/>
          <p:nvPr/>
        </p:nvSpPr>
        <p:spPr>
          <a:xfrm>
            <a:off x="3594847" y="1110985"/>
            <a:ext cx="2429436" cy="38608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 b="41957"/>
          <a:stretch>
            <a:fillRect/>
          </a:stretch>
        </p:blipFill>
        <p:spPr bwMode="auto">
          <a:xfrm>
            <a:off x="3534770" y="1679147"/>
            <a:ext cx="5609230" cy="1746441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6346209" y="504967"/>
            <a:ext cx="2797791" cy="732791"/>
          </a:xfrm>
          <a:prstGeom prst="rect">
            <a:avLst/>
          </a:prstGeom>
          <a:solidFill>
            <a:srgbClr val="FF7C8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АРИФМЕТИЧЕСКАЯ ПРОГРЕССИЯ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19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1" grpId="0" animBg="1"/>
      <p:bldP spid="10" grpId="0"/>
      <p:bldP spid="20" grpId="0" animBg="1"/>
      <p:bldP spid="21" grpId="0" animBg="1"/>
      <p:bldP spid="24" grpId="0" animBg="1"/>
      <p:bldP spid="22" grpId="0" animBg="1"/>
      <p:bldP spid="2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1041</TotalTime>
  <Words>1250</Words>
  <Application>Microsoft Office PowerPoint</Application>
  <PresentationFormat>Экран 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ОГЭ по математике – 2021  Задание №14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Светлана</cp:lastModifiedBy>
  <cp:revision>84</cp:revision>
  <dcterms:created xsi:type="dcterms:W3CDTF">2013-11-19T05:52:05Z</dcterms:created>
  <dcterms:modified xsi:type="dcterms:W3CDTF">2021-04-07T14:28:49Z</dcterms:modified>
</cp:coreProperties>
</file>