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57" r:id="rId4"/>
    <p:sldId id="258" r:id="rId5"/>
    <p:sldId id="260" r:id="rId6"/>
    <p:sldId id="261" r:id="rId7"/>
    <p:sldId id="262" r:id="rId8"/>
    <p:sldId id="264" r:id="rId9"/>
    <p:sldId id="263"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658"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0D17F22-E8A3-4C32-82CD-329289A5D3DC}" type="datetimeFigureOut">
              <a:rPr lang="ru-RU" smtClean="0"/>
              <a:pPr/>
              <a:t>22.04.2024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C0D1A7-7A49-4BB3-A2EA-04808FDD9C39}" type="slidenum">
              <a:rPr lang="ru-RU" smtClean="0"/>
              <a:pPr/>
              <a:t>‹#›</a:t>
            </a:fld>
            <a:endParaRPr lang="ru-RU"/>
          </a:p>
        </p:txBody>
      </p:sp>
    </p:spTree>
    <p:extLst>
      <p:ext uri="{BB962C8B-B14F-4D97-AF65-F5344CB8AC3E}">
        <p14:creationId xmlns:p14="http://schemas.microsoft.com/office/powerpoint/2010/main" val="509059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0D17F22-E8A3-4C32-82CD-329289A5D3DC}" type="datetimeFigureOut">
              <a:rPr lang="ru-RU" smtClean="0"/>
              <a:pPr/>
              <a:t>22.04.2024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C0D1A7-7A49-4BB3-A2EA-04808FDD9C39}" type="slidenum">
              <a:rPr lang="ru-RU" smtClean="0"/>
              <a:pPr/>
              <a:t>‹#›</a:t>
            </a:fld>
            <a:endParaRPr lang="ru-RU"/>
          </a:p>
        </p:txBody>
      </p:sp>
    </p:spTree>
    <p:extLst>
      <p:ext uri="{BB962C8B-B14F-4D97-AF65-F5344CB8AC3E}">
        <p14:creationId xmlns:p14="http://schemas.microsoft.com/office/powerpoint/2010/main" val="2958315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0D17F22-E8A3-4C32-82CD-329289A5D3DC}" type="datetimeFigureOut">
              <a:rPr lang="ru-RU" smtClean="0"/>
              <a:pPr/>
              <a:t>22.04.2024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C0D1A7-7A49-4BB3-A2EA-04808FDD9C39}" type="slidenum">
              <a:rPr lang="ru-RU" smtClean="0"/>
              <a:pPr/>
              <a:t>‹#›</a:t>
            </a:fld>
            <a:endParaRPr lang="ru-RU"/>
          </a:p>
        </p:txBody>
      </p:sp>
    </p:spTree>
    <p:extLst>
      <p:ext uri="{BB962C8B-B14F-4D97-AF65-F5344CB8AC3E}">
        <p14:creationId xmlns:p14="http://schemas.microsoft.com/office/powerpoint/2010/main" val="3865459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0D17F22-E8A3-4C32-82CD-329289A5D3DC}" type="datetimeFigureOut">
              <a:rPr lang="ru-RU" smtClean="0"/>
              <a:pPr/>
              <a:t>22.04.2024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C0D1A7-7A49-4BB3-A2EA-04808FDD9C39}" type="slidenum">
              <a:rPr lang="ru-RU" smtClean="0"/>
              <a:pPr/>
              <a:t>‹#›</a:t>
            </a:fld>
            <a:endParaRPr lang="ru-RU"/>
          </a:p>
        </p:txBody>
      </p:sp>
    </p:spTree>
    <p:extLst>
      <p:ext uri="{BB962C8B-B14F-4D97-AF65-F5344CB8AC3E}">
        <p14:creationId xmlns:p14="http://schemas.microsoft.com/office/powerpoint/2010/main" val="1007904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0D17F22-E8A3-4C32-82CD-329289A5D3DC}" type="datetimeFigureOut">
              <a:rPr lang="ru-RU" smtClean="0"/>
              <a:pPr/>
              <a:t>22.04.2024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C0D1A7-7A49-4BB3-A2EA-04808FDD9C39}" type="slidenum">
              <a:rPr lang="ru-RU" smtClean="0"/>
              <a:pPr/>
              <a:t>‹#›</a:t>
            </a:fld>
            <a:endParaRPr lang="ru-RU"/>
          </a:p>
        </p:txBody>
      </p:sp>
    </p:spTree>
    <p:extLst>
      <p:ext uri="{BB962C8B-B14F-4D97-AF65-F5344CB8AC3E}">
        <p14:creationId xmlns:p14="http://schemas.microsoft.com/office/powerpoint/2010/main" val="2774877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0D17F22-E8A3-4C32-82CD-329289A5D3DC}" type="datetimeFigureOut">
              <a:rPr lang="ru-RU" smtClean="0"/>
              <a:pPr/>
              <a:t>22.04.2024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C0D1A7-7A49-4BB3-A2EA-04808FDD9C39}" type="slidenum">
              <a:rPr lang="ru-RU" smtClean="0"/>
              <a:pPr/>
              <a:t>‹#›</a:t>
            </a:fld>
            <a:endParaRPr lang="ru-RU"/>
          </a:p>
        </p:txBody>
      </p:sp>
    </p:spTree>
    <p:extLst>
      <p:ext uri="{BB962C8B-B14F-4D97-AF65-F5344CB8AC3E}">
        <p14:creationId xmlns:p14="http://schemas.microsoft.com/office/powerpoint/2010/main" val="959585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0D17F22-E8A3-4C32-82CD-329289A5D3DC}" type="datetimeFigureOut">
              <a:rPr lang="ru-RU" smtClean="0"/>
              <a:pPr/>
              <a:t>22.04.2024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9C0D1A7-7A49-4BB3-A2EA-04808FDD9C39}" type="slidenum">
              <a:rPr lang="ru-RU" smtClean="0"/>
              <a:pPr/>
              <a:t>‹#›</a:t>
            </a:fld>
            <a:endParaRPr lang="ru-RU"/>
          </a:p>
        </p:txBody>
      </p:sp>
    </p:spTree>
    <p:extLst>
      <p:ext uri="{BB962C8B-B14F-4D97-AF65-F5344CB8AC3E}">
        <p14:creationId xmlns:p14="http://schemas.microsoft.com/office/powerpoint/2010/main" val="2019546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0D17F22-E8A3-4C32-82CD-329289A5D3DC}" type="datetimeFigureOut">
              <a:rPr lang="ru-RU" smtClean="0"/>
              <a:pPr/>
              <a:t>22.04.2024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9C0D1A7-7A49-4BB3-A2EA-04808FDD9C39}" type="slidenum">
              <a:rPr lang="ru-RU" smtClean="0"/>
              <a:pPr/>
              <a:t>‹#›</a:t>
            </a:fld>
            <a:endParaRPr lang="ru-RU"/>
          </a:p>
        </p:txBody>
      </p:sp>
    </p:spTree>
    <p:extLst>
      <p:ext uri="{BB962C8B-B14F-4D97-AF65-F5344CB8AC3E}">
        <p14:creationId xmlns:p14="http://schemas.microsoft.com/office/powerpoint/2010/main" val="2725463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0D17F22-E8A3-4C32-82CD-329289A5D3DC}" type="datetimeFigureOut">
              <a:rPr lang="ru-RU" smtClean="0"/>
              <a:pPr/>
              <a:t>22.04.2024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9C0D1A7-7A49-4BB3-A2EA-04808FDD9C39}" type="slidenum">
              <a:rPr lang="ru-RU" smtClean="0"/>
              <a:pPr/>
              <a:t>‹#›</a:t>
            </a:fld>
            <a:endParaRPr lang="ru-RU"/>
          </a:p>
        </p:txBody>
      </p:sp>
    </p:spTree>
    <p:extLst>
      <p:ext uri="{BB962C8B-B14F-4D97-AF65-F5344CB8AC3E}">
        <p14:creationId xmlns:p14="http://schemas.microsoft.com/office/powerpoint/2010/main" val="106083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0D17F22-E8A3-4C32-82CD-329289A5D3DC}" type="datetimeFigureOut">
              <a:rPr lang="ru-RU" smtClean="0"/>
              <a:pPr/>
              <a:t>22.04.2024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C0D1A7-7A49-4BB3-A2EA-04808FDD9C39}" type="slidenum">
              <a:rPr lang="ru-RU" smtClean="0"/>
              <a:pPr/>
              <a:t>‹#›</a:t>
            </a:fld>
            <a:endParaRPr lang="ru-RU"/>
          </a:p>
        </p:txBody>
      </p:sp>
    </p:spTree>
    <p:extLst>
      <p:ext uri="{BB962C8B-B14F-4D97-AF65-F5344CB8AC3E}">
        <p14:creationId xmlns:p14="http://schemas.microsoft.com/office/powerpoint/2010/main" val="3300178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0D17F22-E8A3-4C32-82CD-329289A5D3DC}" type="datetimeFigureOut">
              <a:rPr lang="ru-RU" smtClean="0"/>
              <a:pPr/>
              <a:t>22.04.2024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C0D1A7-7A49-4BB3-A2EA-04808FDD9C39}" type="slidenum">
              <a:rPr lang="ru-RU" smtClean="0"/>
              <a:pPr/>
              <a:t>‹#›</a:t>
            </a:fld>
            <a:endParaRPr lang="ru-RU"/>
          </a:p>
        </p:txBody>
      </p:sp>
    </p:spTree>
    <p:extLst>
      <p:ext uri="{BB962C8B-B14F-4D97-AF65-F5344CB8AC3E}">
        <p14:creationId xmlns:p14="http://schemas.microsoft.com/office/powerpoint/2010/main" val="287973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D17F22-E8A3-4C32-82CD-329289A5D3DC}" type="datetimeFigureOut">
              <a:rPr lang="ru-RU" smtClean="0"/>
              <a:pPr/>
              <a:t>22.04.2024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C0D1A7-7A49-4BB3-A2EA-04808FDD9C39}" type="slidenum">
              <a:rPr lang="ru-RU" smtClean="0"/>
              <a:pPr/>
              <a:t>‹#›</a:t>
            </a:fld>
            <a:endParaRPr lang="ru-RU"/>
          </a:p>
        </p:txBody>
      </p:sp>
    </p:spTree>
    <p:extLst>
      <p:ext uri="{BB962C8B-B14F-4D97-AF65-F5344CB8AC3E}">
        <p14:creationId xmlns:p14="http://schemas.microsoft.com/office/powerpoint/2010/main" val="33072696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2618" y="270164"/>
            <a:ext cx="8414327" cy="6310745"/>
          </a:xfrm>
          <a:prstGeom prst="rect">
            <a:avLst/>
          </a:prstGeom>
        </p:spPr>
      </p:pic>
    </p:spTree>
    <p:extLst>
      <p:ext uri="{BB962C8B-B14F-4D97-AF65-F5344CB8AC3E}">
        <p14:creationId xmlns:p14="http://schemas.microsoft.com/office/powerpoint/2010/main" val="3122165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anim calcmode="lin" valueType="num">
                                      <p:cBhvr>
                                        <p:cTn id="8" dur="1500" fill="hold"/>
                                        <p:tgtEl>
                                          <p:spTgt spid="2"/>
                                        </p:tgtEl>
                                        <p:attrNameLst>
                                          <p:attrName>ppt_x</p:attrName>
                                        </p:attrNameLst>
                                      </p:cBhvr>
                                      <p:tavLst>
                                        <p:tav tm="0">
                                          <p:val>
                                            <p:strVal val="#ppt_x"/>
                                          </p:val>
                                        </p:tav>
                                        <p:tav tm="100000">
                                          <p:val>
                                            <p:strVal val="#ppt_x"/>
                                          </p:val>
                                        </p:tav>
                                      </p:tavLst>
                                    </p:anim>
                                    <p:anim calcmode="lin" valueType="num">
                                      <p:cBhvr>
                                        <p:cTn id="9" dur="1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0376" y="332509"/>
            <a:ext cx="8288097" cy="6216073"/>
          </a:xfrm>
          <a:prstGeom prst="rect">
            <a:avLst/>
          </a:prstGeom>
        </p:spPr>
      </p:pic>
    </p:spTree>
    <p:extLst>
      <p:ext uri="{BB962C8B-B14F-4D97-AF65-F5344CB8AC3E}">
        <p14:creationId xmlns:p14="http://schemas.microsoft.com/office/powerpoint/2010/main" val="32176243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en-US" sz="9600" b="1" dirty="0" smtClean="0"/>
              <a:t>“That’s the rule!”</a:t>
            </a:r>
            <a:endParaRPr lang="ru-RU" sz="9600" b="1" dirty="0"/>
          </a:p>
        </p:txBody>
      </p:sp>
    </p:spTree>
    <p:extLst>
      <p:ext uri="{BB962C8B-B14F-4D97-AF65-F5344CB8AC3E}">
        <p14:creationId xmlns:p14="http://schemas.microsoft.com/office/powerpoint/2010/main" val="14468969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1286819079"/>
              </p:ext>
            </p:extLst>
          </p:nvPr>
        </p:nvGraphicFramePr>
        <p:xfrm>
          <a:off x="221673" y="110837"/>
          <a:ext cx="11600872" cy="4632067"/>
        </p:xfrm>
        <a:graphic>
          <a:graphicData uri="http://schemas.openxmlformats.org/drawingml/2006/table">
            <a:tbl>
              <a:tblPr firstRow="1" firstCol="1" bandRow="1"/>
              <a:tblGrid>
                <a:gridCol w="11600872">
                  <a:extLst>
                    <a:ext uri="{9D8B030D-6E8A-4147-A177-3AD203B41FA5}">
                      <a16:colId xmlns:a16="http://schemas.microsoft.com/office/drawing/2014/main" val="1933564013"/>
                    </a:ext>
                  </a:extLst>
                </a:gridCol>
              </a:tblGrid>
              <a:tr h="272202">
                <a:tc>
                  <a:txBody>
                    <a:bodyPr/>
                    <a:lstStyle/>
                    <a:p>
                      <a:pPr>
                        <a:lnSpc>
                          <a:spcPct val="107000"/>
                        </a:lnSpc>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From: Mrs. Brown</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630132"/>
                  </a:ext>
                </a:extLst>
              </a:tr>
              <a:tr h="272202">
                <a:tc>
                  <a:txBody>
                    <a:bodyPr/>
                    <a:lstStyle/>
                    <a:p>
                      <a:pPr>
                        <a:lnSpc>
                          <a:spcPct val="107000"/>
                        </a:lnSpc>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To: grishaevagm@mail.ru</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8628200"/>
                  </a:ext>
                </a:extLst>
              </a:tr>
              <a:tr h="272202">
                <a:tc>
                  <a:txBody>
                    <a:bodyPr/>
                    <a:lstStyle/>
                    <a:p>
                      <a:pPr>
                        <a:lnSpc>
                          <a:spcPct val="107000"/>
                        </a:lnSpc>
                        <a:spcAft>
                          <a:spcPts val="0"/>
                        </a:spcAft>
                      </a:pPr>
                      <a:r>
                        <a:rPr lang="en-US" sz="1100">
                          <a:effectLst/>
                          <a:latin typeface="Times New Roman" panose="02020603050405020304" pitchFamily="18" charset="0"/>
                          <a:ea typeface="Times New Roman" panose="02020603050405020304" pitchFamily="18" charset="0"/>
                          <a:cs typeface="Times New Roman" panose="02020603050405020304" pitchFamily="18" charset="0"/>
                        </a:rPr>
                        <a:t>Subject: Problem</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3365827"/>
                  </a:ext>
                </a:extLst>
              </a:tr>
              <a:tr h="3810813">
                <a:tc>
                  <a:txBody>
                    <a:bodyPr/>
                    <a:lstStyle/>
                    <a:p>
                      <a:pPr>
                        <a:lnSpc>
                          <a:spcPct val="107000"/>
                        </a:lnSpc>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Hello, my friend!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How are you? As you remember, I’m a teacher of English at Green School. I’ve decided to ask you for a help as I </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faced the problems</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my school.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Firstly</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my pupils </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are</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often </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late for school</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Our lessons start at 9 o’clock but they arrive at 10 o’clock. Then, I can’t speak in the lesson because the pupils are very </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noisy</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and they don’t listen to me. Sometimes they can even play with their mobile phones. They don’t do their homework. They must be ready for the lesson, but they are not.</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And when the pupils are on the </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breaks</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they are also noisy, they run in the corridors and sometimes boys can even </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fight</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 don’t know what to do…</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We must change something in our school. How can we make our school a better place for pupils and their teachers? Would you help me?</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Please, write back.</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Best regards,</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Mrs. Brown</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267934"/>
                  </a:ext>
                </a:extLst>
              </a:tr>
            </a:tbl>
          </a:graphicData>
        </a:graphic>
      </p:graphicFrame>
      <p:sp>
        <p:nvSpPr>
          <p:cNvPr id="5" name="Rectangle 1"/>
          <p:cNvSpPr>
            <a:spLocks noGrp="1" noChangeArrowheads="1"/>
          </p:cNvSpPr>
          <p:nvPr>
            <p:ph type="subTitle" idx="1"/>
          </p:nvPr>
        </p:nvSpPr>
        <p:spPr bwMode="auto">
          <a:xfrm>
            <a:off x="221673" y="4826675"/>
            <a:ext cx="7139775"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Fight </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altLang="ru-RU"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faɪt</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altLang="ru-RU" sz="1800" b="0" i="0" u="none" strike="noStrike" cap="none" normalizeH="0" baseline="0" dirty="0" smtClean="0">
                <a:ln>
                  <a:noFill/>
                </a:ln>
                <a:solidFill>
                  <a:schemeClr val="tx1"/>
                </a:solidFill>
                <a:effectLst/>
                <a:ea typeface="Times New Roman" panose="02020603050405020304" pitchFamily="18" charset="0"/>
              </a:rPr>
              <a:t>-</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драться</a:t>
            </a:r>
            <a:endParaRPr kumimoji="0" lang="ru-RU" altLang="ru-RU" sz="105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Be late for school </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[biː ˊ</a:t>
            </a:r>
            <a:r>
              <a:rPr kumimoji="0" lang="en-US" altLang="ru-RU"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leɪtfɔ</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ː ˊ</a:t>
            </a:r>
            <a:r>
              <a:rPr kumimoji="0" lang="en-US" altLang="ru-RU"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skuːl</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altLang="ru-RU" sz="1800" b="0" i="0" u="none" strike="noStrike" cap="none" normalizeH="0" baseline="0" dirty="0" smtClean="0">
                <a:ln>
                  <a:noFill/>
                </a:ln>
                <a:solidFill>
                  <a:schemeClr val="tx1"/>
                </a:solidFill>
                <a:effectLst/>
                <a:ea typeface="Times New Roman" panose="02020603050405020304" pitchFamily="18" charset="0"/>
              </a:rPr>
              <a:t>–</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опаздывать</a:t>
            </a: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в</a:t>
            </a: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школу</a:t>
            </a:r>
            <a:endParaRPr kumimoji="0" lang="ru-RU" altLang="ru-RU" sz="105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Break </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altLang="ru-RU"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breɪk</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altLang="ru-RU" sz="1800" b="0" i="0" u="none" strike="noStrike" cap="none" normalizeH="0" baseline="0" dirty="0" smtClean="0">
                <a:ln>
                  <a:noFill/>
                </a:ln>
                <a:solidFill>
                  <a:schemeClr val="tx1"/>
                </a:solidFill>
                <a:effectLst/>
                <a:ea typeface="Times New Roman" panose="02020603050405020304" pitchFamily="18" charset="0"/>
              </a:rPr>
              <a:t>-</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перемена</a:t>
            </a:r>
            <a:endParaRPr kumimoji="0" lang="ru-RU" altLang="ru-RU" sz="105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Noisy </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[ˈ</a:t>
            </a:r>
            <a:r>
              <a:rPr kumimoji="0" lang="en-US" altLang="ru-RU"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nɔɪzɪ</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altLang="ru-RU" sz="1800" b="0" i="0" u="none" strike="noStrike" cap="none" normalizeH="0" baseline="0" dirty="0" smtClean="0">
                <a:ln>
                  <a:noFill/>
                </a:ln>
                <a:solidFill>
                  <a:schemeClr val="tx1"/>
                </a:solidFill>
                <a:effectLst/>
                <a:ea typeface="Times New Roman" panose="02020603050405020304" pitchFamily="18" charset="0"/>
              </a:rPr>
              <a:t>-</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шумный</a:t>
            </a:r>
            <a:endParaRPr kumimoji="0" lang="ru-RU" altLang="ru-RU" sz="105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To face the problem </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altLang="ru-RU"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tu</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ː ˊ</a:t>
            </a:r>
            <a:r>
              <a:rPr kumimoji="0" lang="en-US" altLang="ru-RU"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feɪs</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altLang="ru-RU"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ðəˊprɒbləm</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altLang="ru-RU" sz="1800" b="0" i="0" u="none" strike="noStrike" cap="none" normalizeH="0" baseline="0" dirty="0" smtClean="0">
                <a:ln>
                  <a:noFill/>
                </a:ln>
                <a:solidFill>
                  <a:schemeClr val="tx1"/>
                </a:solidFill>
                <a:effectLst/>
                <a:ea typeface="Times New Roman" panose="02020603050405020304" pitchFamily="18" charset="0"/>
              </a:rPr>
              <a:t>-</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столкнуться</a:t>
            </a: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с</a:t>
            </a: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 </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проблемой</a:t>
            </a:r>
            <a:endParaRPr kumimoji="0" lang="ru-RU" altLang="ru-RU" sz="105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Firstly </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[ˈ</a:t>
            </a:r>
            <a:r>
              <a:rPr kumimoji="0" lang="en-US" altLang="ru-RU"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fɜːstlɪ</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altLang="ru-RU" sz="1800" b="0" i="0" u="none" strike="noStrike" cap="none" normalizeH="0" baseline="0" dirty="0" smtClean="0">
                <a:ln>
                  <a:noFill/>
                </a:ln>
                <a:solidFill>
                  <a:schemeClr val="tx1"/>
                </a:solidFill>
                <a:effectLst/>
                <a:ea typeface="Times New Roman" panose="02020603050405020304" pitchFamily="18" charset="0"/>
              </a:rPr>
              <a:t>- </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во</a:t>
            </a: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первых</a:t>
            </a:r>
            <a:endParaRPr kumimoji="0" lang="ru-RU" altLang="ru-RU" sz="105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Advice </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r>
              <a:rPr kumimoji="0" lang="en-US" altLang="ru-RU" sz="1800"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ədˈvaɪs</a:t>
            </a:r>
            <a:r>
              <a:rPr kumimoji="0" lang="en-US" altLang="ru-RU" sz="18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en-US" altLang="ru-RU" sz="1800" b="0" i="0" u="none" strike="noStrike" cap="none" normalizeH="0" baseline="0" dirty="0" smtClean="0">
                <a:ln>
                  <a:noFill/>
                </a:ln>
                <a:solidFill>
                  <a:schemeClr val="tx1"/>
                </a:solidFill>
                <a:effectLst/>
                <a:ea typeface="Times New Roman" panose="02020603050405020304" pitchFamily="18" charset="0"/>
              </a:rPr>
              <a:t>-</a:t>
            </a:r>
            <a:r>
              <a:rPr kumimoji="0" lang="ru-RU" altLang="ru-RU" sz="18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совет</a:t>
            </a:r>
            <a:endParaRPr kumimoji="0" lang="ru-RU" altLang="ru-RU"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456870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3751" y="1505888"/>
            <a:ext cx="2880320" cy="1077218"/>
          </a:xfrm>
          <a:prstGeom prst="rect">
            <a:avLst/>
          </a:prstGeom>
          <a:noFill/>
        </p:spPr>
        <p:txBody>
          <a:bodyPr wrap="square" rtlCol="0">
            <a:spAutoFit/>
          </a:bodyPr>
          <a:lstStyle/>
          <a:p>
            <a:pPr algn="ctr"/>
            <a:r>
              <a:rPr lang="en-US" sz="3200" dirty="0"/>
              <a:t>rule/obligation</a:t>
            </a:r>
          </a:p>
          <a:p>
            <a:pPr algn="ctr"/>
            <a:r>
              <a:rPr lang="en-US" sz="3200" dirty="0"/>
              <a:t>(</a:t>
            </a:r>
            <a:r>
              <a:rPr lang="ru-RU" sz="3200" dirty="0"/>
              <a:t>правило, долг</a:t>
            </a:r>
            <a:r>
              <a:rPr lang="en-US" sz="3200" dirty="0"/>
              <a:t>)</a:t>
            </a:r>
            <a:endParaRPr lang="ru-RU" sz="3200" dirty="0"/>
          </a:p>
        </p:txBody>
      </p:sp>
      <p:sp>
        <p:nvSpPr>
          <p:cNvPr id="3" name="Стрелка вниз 2"/>
          <p:cNvSpPr/>
          <p:nvPr/>
        </p:nvSpPr>
        <p:spPr>
          <a:xfrm>
            <a:off x="1476776" y="2648191"/>
            <a:ext cx="792088" cy="11521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576676" y="3865404"/>
            <a:ext cx="2592288" cy="1077218"/>
          </a:xfrm>
          <a:prstGeom prst="rect">
            <a:avLst/>
          </a:prstGeom>
          <a:noFill/>
        </p:spPr>
        <p:txBody>
          <a:bodyPr wrap="square" rtlCol="0">
            <a:spAutoFit/>
          </a:bodyPr>
          <a:lstStyle/>
          <a:p>
            <a:pPr algn="ctr"/>
            <a:r>
              <a:rPr lang="en-US" sz="3200" u="sng" dirty="0" smtClean="0">
                <a:solidFill>
                  <a:srgbClr val="C00000"/>
                </a:solidFill>
              </a:rPr>
              <a:t>must</a:t>
            </a:r>
          </a:p>
          <a:p>
            <a:pPr algn="ctr"/>
            <a:r>
              <a:rPr lang="ru-RU" sz="3200" u="sng" dirty="0" smtClean="0">
                <a:solidFill>
                  <a:srgbClr val="C00000"/>
                </a:solidFill>
              </a:rPr>
              <a:t>должен</a:t>
            </a:r>
            <a:endParaRPr lang="ru-RU" sz="3200" u="sng" dirty="0">
              <a:solidFill>
                <a:srgbClr val="C00000"/>
              </a:solidFill>
            </a:endParaRPr>
          </a:p>
        </p:txBody>
      </p:sp>
      <p:sp>
        <p:nvSpPr>
          <p:cNvPr id="5" name="TextBox 4"/>
          <p:cNvSpPr txBox="1"/>
          <p:nvPr/>
        </p:nvSpPr>
        <p:spPr>
          <a:xfrm>
            <a:off x="576676" y="5270813"/>
            <a:ext cx="2880320" cy="954107"/>
          </a:xfrm>
          <a:prstGeom prst="rect">
            <a:avLst/>
          </a:prstGeom>
          <a:noFill/>
        </p:spPr>
        <p:txBody>
          <a:bodyPr wrap="square" rtlCol="0">
            <a:spAutoFit/>
          </a:bodyPr>
          <a:lstStyle/>
          <a:p>
            <a:r>
              <a:rPr lang="en-US" sz="2800" dirty="0"/>
              <a:t>You </a:t>
            </a:r>
            <a:r>
              <a:rPr lang="en-US" sz="2800" u="sng" dirty="0">
                <a:solidFill>
                  <a:srgbClr val="C00000"/>
                </a:solidFill>
              </a:rPr>
              <a:t>must</a:t>
            </a:r>
            <a:r>
              <a:rPr lang="en-US" sz="2800" dirty="0">
                <a:solidFill>
                  <a:srgbClr val="C00000"/>
                </a:solidFill>
              </a:rPr>
              <a:t> </a:t>
            </a:r>
            <a:r>
              <a:rPr lang="en-US" sz="2800" dirty="0"/>
              <a:t>keep the room clean.</a:t>
            </a:r>
            <a:endParaRPr lang="ru-RU" sz="2800" dirty="0"/>
          </a:p>
        </p:txBody>
      </p:sp>
      <p:sp>
        <p:nvSpPr>
          <p:cNvPr id="6" name="TextBox 5"/>
          <p:cNvSpPr txBox="1"/>
          <p:nvPr/>
        </p:nvSpPr>
        <p:spPr>
          <a:xfrm>
            <a:off x="2101489" y="219718"/>
            <a:ext cx="6980909" cy="830997"/>
          </a:xfrm>
          <a:prstGeom prst="rect">
            <a:avLst/>
          </a:prstGeom>
          <a:noFill/>
        </p:spPr>
        <p:txBody>
          <a:bodyPr wrap="square" rtlCol="0">
            <a:spAutoFit/>
          </a:bodyPr>
          <a:lstStyle/>
          <a:p>
            <a:pPr algn="ctr"/>
            <a:r>
              <a:rPr lang="en-US" sz="4800" dirty="0" smtClean="0"/>
              <a:t>Modal verbs</a:t>
            </a:r>
            <a:endParaRPr lang="en-US" sz="4800" dirty="0"/>
          </a:p>
        </p:txBody>
      </p:sp>
      <p:sp>
        <p:nvSpPr>
          <p:cNvPr id="7" name="Стрелка вниз 6"/>
          <p:cNvSpPr/>
          <p:nvPr/>
        </p:nvSpPr>
        <p:spPr>
          <a:xfrm>
            <a:off x="8290310" y="2739237"/>
            <a:ext cx="792088" cy="11521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7415326" y="3804493"/>
            <a:ext cx="2592288" cy="1077218"/>
          </a:xfrm>
          <a:prstGeom prst="rect">
            <a:avLst/>
          </a:prstGeom>
          <a:noFill/>
        </p:spPr>
        <p:txBody>
          <a:bodyPr wrap="square" rtlCol="0">
            <a:spAutoFit/>
          </a:bodyPr>
          <a:lstStyle/>
          <a:p>
            <a:pPr algn="ctr"/>
            <a:r>
              <a:rPr lang="en-US" sz="3200" u="sng" dirty="0" smtClean="0">
                <a:solidFill>
                  <a:srgbClr val="C00000"/>
                </a:solidFill>
              </a:rPr>
              <a:t>mustn’t</a:t>
            </a:r>
          </a:p>
          <a:p>
            <a:pPr algn="ctr"/>
            <a:r>
              <a:rPr lang="ru-RU" sz="3200" u="sng" dirty="0" smtClean="0">
                <a:solidFill>
                  <a:srgbClr val="C00000"/>
                </a:solidFill>
              </a:rPr>
              <a:t>нельзя</a:t>
            </a:r>
            <a:endParaRPr lang="ru-RU" sz="3200" u="sng" dirty="0">
              <a:solidFill>
                <a:srgbClr val="C00000"/>
              </a:solidFill>
            </a:endParaRPr>
          </a:p>
        </p:txBody>
      </p:sp>
      <p:sp>
        <p:nvSpPr>
          <p:cNvPr id="9" name="TextBox 8"/>
          <p:cNvSpPr txBox="1"/>
          <p:nvPr/>
        </p:nvSpPr>
        <p:spPr>
          <a:xfrm>
            <a:off x="7415326" y="5178448"/>
            <a:ext cx="2880320" cy="954107"/>
          </a:xfrm>
          <a:prstGeom prst="rect">
            <a:avLst/>
          </a:prstGeom>
          <a:noFill/>
        </p:spPr>
        <p:txBody>
          <a:bodyPr wrap="square" rtlCol="0">
            <a:spAutoFit/>
          </a:bodyPr>
          <a:lstStyle/>
          <a:p>
            <a:r>
              <a:rPr lang="en-US" sz="2800" dirty="0"/>
              <a:t>You </a:t>
            </a:r>
            <a:r>
              <a:rPr lang="en-US" sz="2800" u="sng" dirty="0">
                <a:solidFill>
                  <a:srgbClr val="C00000"/>
                </a:solidFill>
              </a:rPr>
              <a:t>mustn’t</a:t>
            </a:r>
            <a:r>
              <a:rPr lang="ru-RU" sz="2800" dirty="0"/>
              <a:t> </a:t>
            </a:r>
            <a:r>
              <a:rPr lang="en-US" sz="2800" dirty="0"/>
              <a:t>eat in class.</a:t>
            </a:r>
            <a:endParaRPr lang="ru-RU" sz="2800" dirty="0"/>
          </a:p>
        </p:txBody>
      </p:sp>
      <p:sp>
        <p:nvSpPr>
          <p:cNvPr id="14" name="TextBox 13"/>
          <p:cNvSpPr txBox="1"/>
          <p:nvPr/>
        </p:nvSpPr>
        <p:spPr>
          <a:xfrm>
            <a:off x="6947274" y="1570973"/>
            <a:ext cx="3528392" cy="1077218"/>
          </a:xfrm>
          <a:prstGeom prst="rect">
            <a:avLst/>
          </a:prstGeom>
          <a:noFill/>
        </p:spPr>
        <p:txBody>
          <a:bodyPr wrap="square" rtlCol="0">
            <a:spAutoFit/>
          </a:bodyPr>
          <a:lstStyle/>
          <a:p>
            <a:pPr algn="ctr"/>
            <a:r>
              <a:rPr lang="en-US" sz="3200" dirty="0"/>
              <a:t>forbidden</a:t>
            </a:r>
          </a:p>
          <a:p>
            <a:pPr algn="ctr"/>
            <a:r>
              <a:rPr lang="en-US" sz="3200" dirty="0"/>
              <a:t>(</a:t>
            </a:r>
            <a:r>
              <a:rPr lang="ru-RU" sz="3200" dirty="0"/>
              <a:t>запрещено</a:t>
            </a:r>
            <a:r>
              <a:rPr lang="en-US" sz="3200" dirty="0"/>
              <a:t>)</a:t>
            </a:r>
            <a:endParaRPr lang="ru-RU" sz="3200" dirty="0"/>
          </a:p>
        </p:txBody>
      </p:sp>
    </p:spTree>
    <p:extLst>
      <p:ext uri="{BB962C8B-B14F-4D97-AF65-F5344CB8AC3E}">
        <p14:creationId xmlns:p14="http://schemas.microsoft.com/office/powerpoint/2010/main" val="35704121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19382" y="397509"/>
            <a:ext cx="9144000" cy="678728"/>
          </a:xfrm>
        </p:spPr>
        <p:txBody>
          <a:bodyPr>
            <a:normAutofit fontScale="90000"/>
          </a:bodyPr>
          <a:lstStyle/>
          <a:p>
            <a:r>
              <a:rPr lang="en-US" b="1" i="1" dirty="0" smtClean="0"/>
              <a:t>Rules for </a:t>
            </a:r>
            <a:r>
              <a:rPr lang="en-US" b="1" i="1" dirty="0" err="1" smtClean="0"/>
              <a:t>Mrs</a:t>
            </a:r>
            <a:r>
              <a:rPr lang="en-US" b="1" i="1" dirty="0" smtClean="0"/>
              <a:t> Brown’s school</a:t>
            </a:r>
            <a:endParaRPr lang="ru-RU" b="1" i="1" dirty="0"/>
          </a:p>
        </p:txBody>
      </p:sp>
      <p:sp>
        <p:nvSpPr>
          <p:cNvPr id="3" name="Подзаголовок 2"/>
          <p:cNvSpPr>
            <a:spLocks noGrp="1"/>
          </p:cNvSpPr>
          <p:nvPr>
            <p:ph type="subTitle" idx="1"/>
          </p:nvPr>
        </p:nvSpPr>
        <p:spPr>
          <a:xfrm>
            <a:off x="535709" y="1237673"/>
            <a:ext cx="11111346" cy="5467927"/>
          </a:xfrm>
        </p:spPr>
        <p:txBody>
          <a:bodyPr>
            <a:normAutofit fontScale="70000" lnSpcReduction="20000"/>
          </a:bodyPr>
          <a:lstStyle/>
          <a:p>
            <a:pPr lvl="0" algn="l">
              <a:lnSpc>
                <a:spcPct val="120000"/>
              </a:lnSpc>
            </a:pPr>
            <a:r>
              <a:rPr lang="en-US" sz="5200" dirty="0" smtClean="0"/>
              <a:t> </a:t>
            </a:r>
            <a:r>
              <a:rPr lang="ar-AE" sz="5200" dirty="0" smtClean="0"/>
              <a:t>۰</a:t>
            </a:r>
            <a:r>
              <a:rPr lang="en-US" sz="5200" dirty="0" smtClean="0"/>
              <a:t>Pupils </a:t>
            </a:r>
            <a:r>
              <a:rPr lang="en-US" sz="5200" dirty="0"/>
              <a:t>must wear a school uniform</a:t>
            </a:r>
            <a:r>
              <a:rPr lang="en-US" sz="5200" dirty="0" smtClean="0"/>
              <a:t>.</a:t>
            </a:r>
            <a:endParaRPr lang="ru-RU" sz="5200" dirty="0"/>
          </a:p>
          <a:p>
            <a:pPr lvl="0" algn="l">
              <a:lnSpc>
                <a:spcPct val="120000"/>
              </a:lnSpc>
            </a:pPr>
            <a:r>
              <a:rPr lang="ar-AE" sz="5200" dirty="0" smtClean="0"/>
              <a:t>۰ </a:t>
            </a:r>
            <a:r>
              <a:rPr lang="en-US" sz="5200" dirty="0" smtClean="0"/>
              <a:t>Pupils </a:t>
            </a:r>
            <a:r>
              <a:rPr lang="en-US" sz="5200" dirty="0"/>
              <a:t>must be on time at school</a:t>
            </a:r>
            <a:r>
              <a:rPr lang="en-US" sz="5200" dirty="0" smtClean="0"/>
              <a:t>.</a:t>
            </a:r>
            <a:endParaRPr lang="ru-RU" sz="5200" dirty="0"/>
          </a:p>
          <a:p>
            <a:pPr lvl="0" algn="l">
              <a:lnSpc>
                <a:spcPct val="120000"/>
              </a:lnSpc>
            </a:pPr>
            <a:r>
              <a:rPr lang="ar-AE" sz="5200" dirty="0" smtClean="0"/>
              <a:t>۰ </a:t>
            </a:r>
            <a:r>
              <a:rPr lang="en-US" sz="5200" dirty="0" smtClean="0"/>
              <a:t>Pupils </a:t>
            </a:r>
            <a:r>
              <a:rPr lang="en-US" sz="5200" dirty="0"/>
              <a:t>must raise hands to answer.</a:t>
            </a:r>
            <a:endParaRPr lang="ru-RU" sz="5200" dirty="0"/>
          </a:p>
          <a:p>
            <a:pPr lvl="0" algn="l">
              <a:lnSpc>
                <a:spcPct val="120000"/>
              </a:lnSpc>
            </a:pPr>
            <a:r>
              <a:rPr lang="ar-AE" sz="5200" dirty="0" smtClean="0"/>
              <a:t>۰ </a:t>
            </a:r>
            <a:r>
              <a:rPr lang="en-US" sz="5200" dirty="0" smtClean="0"/>
              <a:t>Pupils </a:t>
            </a:r>
            <a:r>
              <a:rPr lang="en-US" sz="5200" dirty="0"/>
              <a:t>mustn’t make noise.</a:t>
            </a:r>
            <a:endParaRPr lang="ru-RU" sz="5200" dirty="0"/>
          </a:p>
          <a:p>
            <a:pPr lvl="0" algn="l">
              <a:lnSpc>
                <a:spcPct val="120000"/>
              </a:lnSpc>
            </a:pPr>
            <a:r>
              <a:rPr lang="ar-AE" sz="5200" dirty="0" smtClean="0"/>
              <a:t>۰ </a:t>
            </a:r>
            <a:r>
              <a:rPr lang="en-US" sz="5200" dirty="0" smtClean="0"/>
              <a:t>Pupils </a:t>
            </a:r>
            <a:r>
              <a:rPr lang="en-US" sz="5200" dirty="0"/>
              <a:t>mustn’t run at school.</a:t>
            </a:r>
            <a:endParaRPr lang="ru-RU" sz="5200" dirty="0"/>
          </a:p>
          <a:p>
            <a:pPr lvl="0" algn="l">
              <a:lnSpc>
                <a:spcPct val="120000"/>
              </a:lnSpc>
            </a:pPr>
            <a:r>
              <a:rPr lang="ar-AE" sz="5200" dirty="0" smtClean="0"/>
              <a:t>۰ </a:t>
            </a:r>
            <a:r>
              <a:rPr lang="en-US" sz="5200" dirty="0" smtClean="0"/>
              <a:t>Pupils </a:t>
            </a:r>
            <a:r>
              <a:rPr lang="en-US" sz="5200" dirty="0"/>
              <a:t>mustn’t fight.</a:t>
            </a:r>
            <a:endParaRPr lang="ru-RU" sz="5200" dirty="0"/>
          </a:p>
          <a:p>
            <a:pPr lvl="0" algn="l">
              <a:lnSpc>
                <a:spcPct val="120000"/>
              </a:lnSpc>
            </a:pPr>
            <a:r>
              <a:rPr lang="ar-AE" sz="5200" dirty="0" smtClean="0"/>
              <a:t>۰ </a:t>
            </a:r>
            <a:r>
              <a:rPr lang="en-US" sz="5200" dirty="0" smtClean="0"/>
              <a:t>Pupils </a:t>
            </a:r>
            <a:r>
              <a:rPr lang="en-US" sz="5200" dirty="0"/>
              <a:t>mustn’t use mobile phones during the lesson.</a:t>
            </a:r>
            <a:endParaRPr lang="ru-RU" sz="5200" dirty="0"/>
          </a:p>
          <a:p>
            <a:pPr algn="l">
              <a:lnSpc>
                <a:spcPct val="120000"/>
              </a:lnSpc>
            </a:pPr>
            <a:r>
              <a:rPr lang="en-US" sz="4400" dirty="0"/>
              <a:t> </a:t>
            </a:r>
            <a:endParaRPr lang="ru-RU" sz="4400" dirty="0"/>
          </a:p>
          <a:p>
            <a:endParaRPr lang="ru-RU" dirty="0"/>
          </a:p>
        </p:txBody>
      </p:sp>
    </p:spTree>
    <p:extLst>
      <p:ext uri="{BB962C8B-B14F-4D97-AF65-F5344CB8AC3E}">
        <p14:creationId xmlns:p14="http://schemas.microsoft.com/office/powerpoint/2010/main" val="304486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02328" y="291090"/>
            <a:ext cx="9144000" cy="900401"/>
          </a:xfrm>
        </p:spPr>
        <p:txBody>
          <a:bodyPr>
            <a:normAutofit fontScale="90000"/>
          </a:bodyPr>
          <a:lstStyle/>
          <a:p>
            <a:r>
              <a:rPr lang="en-US" b="1" dirty="0" smtClean="0"/>
              <a:t>Reflection</a:t>
            </a:r>
            <a:endParaRPr lang="ru-RU" b="1" dirty="0"/>
          </a:p>
        </p:txBody>
      </p:sp>
      <p:sp>
        <p:nvSpPr>
          <p:cNvPr id="3" name="Подзаголовок 2"/>
          <p:cNvSpPr>
            <a:spLocks noGrp="1"/>
          </p:cNvSpPr>
          <p:nvPr>
            <p:ph type="subTitle" idx="1"/>
          </p:nvPr>
        </p:nvSpPr>
        <p:spPr>
          <a:xfrm>
            <a:off x="923635" y="1810327"/>
            <a:ext cx="10289309" cy="4461164"/>
          </a:xfrm>
        </p:spPr>
        <p:txBody>
          <a:bodyPr>
            <a:normAutofit/>
          </a:bodyPr>
          <a:lstStyle/>
          <a:p>
            <a:pPr algn="l"/>
            <a:r>
              <a:rPr lang="en-US" sz="5400" dirty="0"/>
              <a:t>1. I can name school rules. (+/-)</a:t>
            </a:r>
            <a:endParaRPr lang="ru-RU" sz="5400" dirty="0" smtClean="0">
              <a:effectLst/>
            </a:endParaRPr>
          </a:p>
          <a:p>
            <a:pPr algn="l"/>
            <a:r>
              <a:rPr lang="en-US" sz="5400" dirty="0"/>
              <a:t>2. I can speak about school rules in English. (+/-)</a:t>
            </a:r>
            <a:endParaRPr lang="ru-RU" sz="5400" dirty="0" smtClean="0">
              <a:effectLst/>
            </a:endParaRPr>
          </a:p>
          <a:p>
            <a:pPr algn="l"/>
            <a:r>
              <a:rPr lang="en-US" sz="5400" dirty="0"/>
              <a:t>3. I can use modal verbs speaking about rules. (+/-)</a:t>
            </a:r>
            <a:endParaRPr lang="ru-RU" sz="5400" dirty="0" smtClean="0">
              <a:effectLst/>
            </a:endParaRPr>
          </a:p>
          <a:p>
            <a:pPr algn="l"/>
            <a:endParaRPr lang="ru-RU" sz="5400" dirty="0"/>
          </a:p>
        </p:txBody>
      </p:sp>
    </p:spTree>
    <p:extLst>
      <p:ext uri="{BB962C8B-B14F-4D97-AF65-F5344CB8AC3E}">
        <p14:creationId xmlns:p14="http://schemas.microsoft.com/office/powerpoint/2010/main" val="27011074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09932" y="1998321"/>
            <a:ext cx="9144000" cy="1655762"/>
          </a:xfrm>
        </p:spPr>
        <p:txBody>
          <a:bodyPr>
            <a:noAutofit/>
          </a:bodyPr>
          <a:lstStyle/>
          <a:p>
            <a:r>
              <a:rPr lang="en-US" sz="8000" dirty="0" smtClean="0"/>
              <a:t>Students must follow the rules at school…</a:t>
            </a:r>
            <a:endParaRPr lang="ru-RU" sz="8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043709" y="581891"/>
            <a:ext cx="10187709" cy="5689600"/>
          </a:xfrm>
        </p:spPr>
        <p:txBody>
          <a:bodyPr>
            <a:noAutofit/>
          </a:bodyPr>
          <a:lstStyle/>
          <a:p>
            <a:r>
              <a:rPr lang="en-US" sz="11500" dirty="0" smtClean="0"/>
              <a:t>Thank you for the lesson!</a:t>
            </a:r>
          </a:p>
          <a:p>
            <a:r>
              <a:rPr lang="en-US" sz="11500" dirty="0" smtClean="0"/>
              <a:t>Goodbye!</a:t>
            </a:r>
            <a:endParaRPr lang="ru-RU" sz="11500" dirty="0"/>
          </a:p>
        </p:txBody>
      </p:sp>
    </p:spTree>
    <p:extLst>
      <p:ext uri="{BB962C8B-B14F-4D97-AF65-F5344CB8AC3E}">
        <p14:creationId xmlns:p14="http://schemas.microsoft.com/office/powerpoint/2010/main" val="414620001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TotalTime>
  <Words>398</Words>
  <Application>Microsoft Office PowerPoint</Application>
  <PresentationFormat>Широкоэкранный</PresentationFormat>
  <Paragraphs>47</Paragraphs>
  <Slides>9</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9</vt:i4>
      </vt:variant>
    </vt:vector>
  </HeadingPairs>
  <TitlesOfParts>
    <vt:vector size="14" baseType="lpstr">
      <vt:lpstr>Arial</vt:lpstr>
      <vt:lpstr>Calibri</vt:lpstr>
      <vt:lpstr>Calibri Light</vt:lpstr>
      <vt:lpstr>Times New Roman</vt:lpstr>
      <vt:lpstr>Тема Office</vt:lpstr>
      <vt:lpstr>Презентация PowerPoint</vt:lpstr>
      <vt:lpstr>Презентация PowerPoint</vt:lpstr>
      <vt:lpstr>“That’s the rule!”</vt:lpstr>
      <vt:lpstr>Презентация PowerPoint</vt:lpstr>
      <vt:lpstr>Презентация PowerPoint</vt:lpstr>
      <vt:lpstr>Rules for Mrs Brown’s school</vt:lpstr>
      <vt:lpstr>Reflection</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13</cp:revision>
  <dcterms:created xsi:type="dcterms:W3CDTF">2024-04-18T02:15:15Z</dcterms:created>
  <dcterms:modified xsi:type="dcterms:W3CDTF">2024-04-22T08:40:56Z</dcterms:modified>
</cp:coreProperties>
</file>