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07" r:id="rId3"/>
    <p:sldId id="259" r:id="rId4"/>
    <p:sldId id="260" r:id="rId5"/>
    <p:sldId id="299" r:id="rId6"/>
    <p:sldId id="300" r:id="rId7"/>
    <p:sldId id="261" r:id="rId8"/>
    <p:sldId id="262" r:id="rId9"/>
    <p:sldId id="301" r:id="rId10"/>
    <p:sldId id="308" r:id="rId11"/>
    <p:sldId id="263" r:id="rId12"/>
    <p:sldId id="264" r:id="rId13"/>
    <p:sldId id="317" r:id="rId14"/>
    <p:sldId id="270" r:id="rId15"/>
    <p:sldId id="271" r:id="rId16"/>
    <p:sldId id="296" r:id="rId17"/>
    <p:sldId id="273" r:id="rId18"/>
    <p:sldId id="303" r:id="rId19"/>
    <p:sldId id="274" r:id="rId20"/>
    <p:sldId id="309" r:id="rId21"/>
    <p:sldId id="310" r:id="rId22"/>
    <p:sldId id="311" r:id="rId23"/>
    <p:sldId id="275" r:id="rId24"/>
    <p:sldId id="276" r:id="rId25"/>
    <p:sldId id="313" r:id="rId26"/>
    <p:sldId id="312" r:id="rId27"/>
    <p:sldId id="277" r:id="rId28"/>
    <p:sldId id="278" r:id="rId29"/>
    <p:sldId id="279" r:id="rId30"/>
    <p:sldId id="280" r:id="rId31"/>
    <p:sldId id="281" r:id="rId32"/>
    <p:sldId id="290" r:id="rId33"/>
    <p:sldId id="282" r:id="rId34"/>
    <p:sldId id="283" r:id="rId35"/>
    <p:sldId id="284" r:id="rId36"/>
    <p:sldId id="285" r:id="rId37"/>
    <p:sldId id="316" r:id="rId38"/>
    <p:sldId id="288" r:id="rId39"/>
    <p:sldId id="289" r:id="rId40"/>
    <p:sldId id="305" r:id="rId41"/>
    <p:sldId id="292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36" autoAdjust="0"/>
    <p:restoredTop sz="94660"/>
  </p:normalViewPr>
  <p:slideViewPr>
    <p:cSldViewPr snapToGrid="0">
      <p:cViewPr>
        <p:scale>
          <a:sx n="69" d="100"/>
          <a:sy n="69" d="100"/>
        </p:scale>
        <p:origin x="-1236" y="-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92510" y="927491"/>
            <a:ext cx="7426377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92510" y="3407166"/>
            <a:ext cx="7426377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91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44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26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10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3458" y="1005200"/>
            <a:ext cx="6940342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13458" y="3884925"/>
            <a:ext cx="6940342" cy="1500187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20321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79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05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749508"/>
            <a:ext cx="10515600" cy="9411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83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63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56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50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55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4518"/>
            <a:ext cx="10515600" cy="956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906FE-5B8F-4120-A199-505C8EF00FA8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ACC46-6C70-4F7B-BDDC-AA4FDE9373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244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203214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8635" y="0"/>
            <a:ext cx="10292091" cy="4849091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Мы – волонтерское движение!</a:t>
            </a:r>
            <a:r>
              <a:rPr lang="ru-RU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52109" y="3605803"/>
            <a:ext cx="6567054" cy="1594492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/>
              <a:t>Свердлова Елена Борисовна</a:t>
            </a:r>
          </a:p>
          <a:p>
            <a:pPr algn="r"/>
            <a:r>
              <a:rPr lang="ru-RU" sz="1600" b="1" dirty="0" smtClean="0"/>
              <a:t>п</a:t>
            </a:r>
            <a:r>
              <a:rPr lang="ru-RU" sz="1600" b="1" dirty="0" smtClean="0"/>
              <a:t>едагог </a:t>
            </a:r>
            <a:r>
              <a:rPr lang="ru-RU" sz="1600" b="1" dirty="0" smtClean="0"/>
              <a:t>дополнительного образования</a:t>
            </a:r>
          </a:p>
          <a:p>
            <a:pPr algn="r"/>
            <a:r>
              <a:rPr lang="ru-RU" sz="1600" b="1" dirty="0" err="1" smtClean="0"/>
              <a:t>Сазончик</a:t>
            </a:r>
            <a:r>
              <a:rPr lang="ru-RU" sz="1600" b="1" dirty="0" smtClean="0"/>
              <a:t> Ирина Владимировна</a:t>
            </a:r>
          </a:p>
          <a:p>
            <a:pPr algn="r"/>
            <a:r>
              <a:rPr lang="ru-RU" sz="1600" b="1" dirty="0" smtClean="0"/>
              <a:t>воспитатель</a:t>
            </a:r>
            <a:endParaRPr lang="ru-RU" sz="1600" b="1" dirty="0" smtClean="0"/>
          </a:p>
          <a:p>
            <a:pPr algn="r"/>
            <a:r>
              <a:rPr lang="ru-RU" sz="1600" b="1" dirty="0" smtClean="0"/>
              <a:t>г.Братск, Иркутская область</a:t>
            </a:r>
          </a:p>
          <a:p>
            <a:pPr algn="r"/>
            <a:r>
              <a:rPr lang="ru-RU" sz="1600" b="1" dirty="0" smtClean="0"/>
              <a:t>МБДОУ«ДСОВ №76»</a:t>
            </a:r>
          </a:p>
          <a:p>
            <a:pPr algn="r"/>
            <a:endParaRPr lang="ru-RU" sz="1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97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3384" y="0"/>
            <a:ext cx="7640602" cy="150025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FF0000"/>
                </a:solidFill>
              </a:rPr>
              <a:t>Принципы </a:t>
            </a:r>
            <a:r>
              <a:rPr lang="ru-RU" sz="2400" dirty="0" err="1" smtClean="0">
                <a:solidFill>
                  <a:srgbClr val="FF0000"/>
                </a:solidFill>
              </a:rPr>
              <a:t>волонтерства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9152" y="1525773"/>
            <a:ext cx="7735824" cy="4783587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/>
              <a:t>Добровольность</a:t>
            </a:r>
          </a:p>
          <a:p>
            <a:r>
              <a:rPr lang="ru-RU" sz="2000" b="1" dirty="0" smtClean="0"/>
              <a:t>Независимость</a:t>
            </a:r>
          </a:p>
          <a:p>
            <a:r>
              <a:rPr lang="ru-RU" sz="2000" b="1" dirty="0" smtClean="0"/>
              <a:t>Единство</a:t>
            </a:r>
          </a:p>
          <a:p>
            <a:r>
              <a:rPr lang="ru-RU" sz="2000" b="1" dirty="0" smtClean="0"/>
              <a:t>Универсальность</a:t>
            </a:r>
          </a:p>
          <a:p>
            <a:r>
              <a:rPr lang="ru-RU" sz="2000" b="1" dirty="0" smtClean="0"/>
              <a:t>Гуманность</a:t>
            </a:r>
          </a:p>
          <a:p>
            <a:r>
              <a:rPr lang="ru-RU" sz="2000" b="1" dirty="0" smtClean="0"/>
              <a:t>Беспристрастность</a:t>
            </a:r>
          </a:p>
          <a:p>
            <a:r>
              <a:rPr lang="ru-RU" sz="2000" b="1" dirty="0" smtClean="0"/>
              <a:t>Нейтральность</a:t>
            </a:r>
          </a:p>
          <a:p>
            <a:r>
              <a:rPr lang="ru-RU" sz="2000" b="1" dirty="0" smtClean="0"/>
              <a:t>Безвозмездность</a:t>
            </a:r>
          </a:p>
          <a:p>
            <a:r>
              <a:rPr lang="ru-RU" sz="2000" b="1" dirty="0" smtClean="0"/>
              <a:t>Уважение</a:t>
            </a:r>
          </a:p>
          <a:p>
            <a:r>
              <a:rPr lang="ru-RU" sz="2000" b="1" dirty="0" smtClean="0"/>
              <a:t>Ответственность</a:t>
            </a:r>
          </a:p>
          <a:p>
            <a:r>
              <a:rPr lang="ru-RU" sz="2000" b="1" dirty="0" smtClean="0"/>
              <a:t>Нравственность</a:t>
            </a:r>
          </a:p>
          <a:p>
            <a:r>
              <a:rPr lang="ru-RU" sz="2000" b="1" dirty="0" smtClean="0"/>
              <a:t>Самосовершенствование</a:t>
            </a:r>
          </a:p>
          <a:p>
            <a:r>
              <a:rPr lang="ru-RU" sz="2000" b="1" dirty="0" smtClean="0"/>
              <a:t>Равенство</a:t>
            </a:r>
          </a:p>
          <a:p>
            <a:r>
              <a:rPr lang="ru-RU" sz="2000" b="1" dirty="0" smtClean="0"/>
              <a:t>Гласности и общедоступности</a:t>
            </a:r>
          </a:p>
          <a:p>
            <a:endParaRPr lang="ru-RU" sz="2000" b="1" dirty="0" smtClean="0"/>
          </a:p>
          <a:p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4554" y="389557"/>
            <a:ext cx="8734466" cy="3769585"/>
          </a:xfrm>
        </p:spPr>
        <p:txBody>
          <a:bodyPr>
            <a:noAutofit/>
          </a:bodyPr>
          <a:lstStyle/>
          <a:p>
            <a:pPr indent="449580" algn="l">
              <a:lnSpc>
                <a:spcPct val="115000"/>
              </a:lnSpc>
              <a:spcAft>
                <a:spcPts val="0"/>
              </a:spcAft>
            </a:pPr>
            <a:r>
              <a:rPr lang="ru-RU" sz="4400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Три направления экологического </a:t>
            </a:r>
            <a:r>
              <a:rPr lang="ru-RU" sz="2400" dirty="0" err="1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волонтерства</a:t>
            </a: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дети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экологическое пространство территории ДОУ</a:t>
            </a:r>
            <a:r>
              <a:rPr lang="ru-RU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дети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родной край</a:t>
            </a:r>
            <a:r>
              <a:rPr lang="ru-RU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дети и социум</a:t>
            </a:r>
            <a:endParaRPr lang="ru-RU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41688" y="4041423"/>
            <a:ext cx="9333089" cy="340924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1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0390" y="1934863"/>
            <a:ext cx="8821271" cy="3281083"/>
          </a:xfrm>
        </p:spPr>
        <p:txBody>
          <a:bodyPr>
            <a:noAutofit/>
          </a:bodyPr>
          <a:lstStyle/>
          <a:p>
            <a:pPr indent="449580"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Формы </a:t>
            </a:r>
            <a:r>
              <a:rPr lang="ru-RU" sz="24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методы работы</a:t>
            </a:r>
            <a:r>
              <a:rPr lang="ru-RU" sz="24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3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исследовательская работа с природными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объектами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(водоемы, лесные массивы, территория детского сада);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экскурсии в краеведческий музей;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практические работы в лаборатории;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экологические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акции, рейды;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экологические праздники;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выпуск экологических, листовок, плакатов;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конкурсы поделок и рисунков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;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апсайклинг</a:t>
            </a:r>
            <a:endParaRPr lang="ru-RU" sz="2000" dirty="0">
              <a:solidFill>
                <a:schemeClr val="tx1"/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99390" y="5076456"/>
            <a:ext cx="6940342" cy="150018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10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7648" y="1023488"/>
            <a:ext cx="5391912" cy="2359792"/>
          </a:xfrm>
        </p:spPr>
        <p:txBody>
          <a:bodyPr>
            <a:normAutofit fontScale="90000"/>
          </a:bodyPr>
          <a:lstStyle/>
          <a:p>
            <a:pPr lvl="0"/>
            <a:r>
              <a:rPr lang="ru-RU" sz="2400" dirty="0" smtClean="0">
                <a:solidFill>
                  <a:schemeClr val="tx1"/>
                </a:solidFill>
                <a:ea typeface="Times New Roman"/>
                <a:cs typeface="Times New Roman"/>
                <a:sym typeface="Times New Roman"/>
              </a:rPr>
              <a:t>Здравствуйте. Меня зовут Вероника. А это мои друзья, Ваня и Даша. Мы  из волонтерского отряда  «Ласточка». Хотим рассказать Вам о том как мы живем и чем занимаемся в детском саду.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82512" y="3756909"/>
            <a:ext cx="5285232" cy="1500187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Ваня: однажды, нам показали фильм, в котором смелая и добрая девочка</a:t>
            </a:r>
            <a:r>
              <a:rPr lang="en-US" sz="2000" b="1" dirty="0" smtClean="0"/>
              <a:t> </a:t>
            </a:r>
            <a:r>
              <a:rPr lang="ru-RU" sz="2000" b="1" dirty="0" err="1" smtClean="0"/>
              <a:t>Северн</a:t>
            </a:r>
            <a:r>
              <a:rPr lang="ru-RU" sz="2000" b="1" dirty="0" smtClean="0"/>
              <a:t> </a:t>
            </a:r>
            <a:r>
              <a:rPr lang="ru-RU" sz="2000" b="1" dirty="0" err="1"/>
              <a:t>Сузуки</a:t>
            </a:r>
            <a:r>
              <a:rPr lang="ru-RU" sz="2000" b="1" dirty="0"/>
              <a:t>  </a:t>
            </a:r>
            <a:r>
              <a:rPr lang="ru-RU" sz="2000" b="1" dirty="0" smtClean="0"/>
              <a:t>рассказывала о том какие проблемы у нашей планеты. И мы тоже захотели помогать природе.</a:t>
            </a:r>
            <a:endParaRPr lang="ru-RU" sz="2000" b="1" dirty="0"/>
          </a:p>
        </p:txBody>
      </p:sp>
      <p:pic>
        <p:nvPicPr>
          <p:cNvPr id="1026" name="Picture 2" descr="C:\Users\Ирина Юрьевна\Desktop\Рабочая папка\Фото\Отчет поволонтерству\IMG_12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055" y="2569529"/>
            <a:ext cx="5582316" cy="37215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6599" y="346370"/>
            <a:ext cx="7948448" cy="1072055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Экоакция</a:t>
            </a:r>
            <a:r>
              <a:rPr lang="ru-RU" sz="2400" dirty="0" smtClean="0">
                <a:solidFill>
                  <a:srgbClr val="FF0000"/>
                </a:solidFill>
              </a:rPr>
              <a:t> «Батарейки, сдавайтесь!»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46581" y="2126255"/>
            <a:ext cx="3349129" cy="2514049"/>
          </a:xfrm>
        </p:spPr>
        <p:txBody>
          <a:bodyPr>
            <a:noAutofit/>
          </a:bodyPr>
          <a:lstStyle/>
          <a:p>
            <a:pPr lvl="0" algn="l">
              <a:lnSpc>
                <a:spcPct val="8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2000" b="1" dirty="0" smtClean="0">
                <a:solidFill>
                  <a:schemeClr val="tx1"/>
                </a:solidFill>
              </a:rPr>
              <a:t>Даша: Мы с ребятами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узнали о том, какой вред приносит природе даже одна батарейка. Одна пальчиковая батарейка загрязняет около 20 кв.м. почвы и решили, что расскажем об этом всем кого знаем и соберем как можно больше  батареек для переработки</a:t>
            </a:r>
            <a:r>
              <a:rPr lang="ru-RU" sz="2000" b="1" dirty="0" smtClean="0"/>
              <a:t>. 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4"/>
          <a:stretch/>
        </p:blipFill>
        <p:spPr bwMode="auto">
          <a:xfrm>
            <a:off x="610996" y="1938969"/>
            <a:ext cx="3013084" cy="4440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56"/>
          <a:stretch/>
        </p:blipFill>
        <p:spPr bwMode="auto">
          <a:xfrm>
            <a:off x="7045347" y="2005070"/>
            <a:ext cx="3971519" cy="4360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6628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765" y="989745"/>
            <a:ext cx="10121462" cy="602881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Экоакция</a:t>
            </a:r>
            <a:r>
              <a:rPr lang="ru-RU" sz="2400" dirty="0" smtClean="0">
                <a:solidFill>
                  <a:srgbClr val="FF0000"/>
                </a:solidFill>
              </a:rPr>
              <a:t> «Батарейки, сдавайтесь!»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448" y="2093845"/>
            <a:ext cx="3182112" cy="4242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746" y="1938527"/>
            <a:ext cx="3297128" cy="43961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5969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3205" y="-756108"/>
            <a:ext cx="9331287" cy="2463721"/>
          </a:xfrm>
        </p:spPr>
        <p:txBody>
          <a:bodyPr>
            <a:noAutofit/>
          </a:bodyPr>
          <a:lstStyle/>
          <a:p>
            <a:r>
              <a:rPr lang="ru-RU" altLang="ru-RU" sz="2400" dirty="0" smtClean="0">
                <a:solidFill>
                  <a:srgbClr val="C00000"/>
                </a:solidFill>
                <a:cs typeface="Times New Roman" pitchFamily="18" charset="0"/>
              </a:rPr>
              <a:t>Прием батареек в благотворительном магазине «Кладовка»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0528" y="2184141"/>
            <a:ext cx="5065776" cy="1500187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Вероника: потом мы задумались, а куда сдать батарейки? Нам помогли родители и воспитатели, всю нужную нам информацию мы нашли в Интернете.</a:t>
            </a:r>
            <a:endParaRPr lang="ru-RU" sz="20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08" y="1809643"/>
            <a:ext cx="6007924" cy="4505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50483"/>
              </p:ext>
            </p:extLst>
          </p:nvPr>
        </p:nvGraphicFramePr>
        <p:xfrm>
          <a:off x="6766560" y="1664207"/>
          <a:ext cx="4586414" cy="4794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816722"/>
                <a:gridCol w="263374"/>
                <a:gridCol w="267533"/>
                <a:gridCol w="1238785"/>
              </a:tblGrid>
              <a:tr h="141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нашем доме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Сложите все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ответы ДА. 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Если у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вас получилось: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1 до 5 ответов ДА: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Вам еще многому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надо научиться, так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что начните прямо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сейчас.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6 до 10 ответов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ДА: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 вас много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хороших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привычек,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которые могут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служить основой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дальнейшей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работы над собой.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11 до 15 ответов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ДА: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 являетесь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хорошим примером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всем остальным.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16 до 20 ответов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ДА: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Кто-то из вашей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семьи должен стать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министром по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охране природы.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Мы записываем наше энергопотребление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выключаем свет в комнате, когда уходим из нее.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3830">
                <a:tc>
                  <a:txBody>
                    <a:bodyPr/>
                    <a:lstStyle/>
                    <a:p>
                      <a:pPr indent="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Стиральная машина всегда полностью заполнена,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когда мы используем ее.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Холодильник стоит далеко от батареи и печки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Мы не ставим мебель перед обогревателями.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начали использовать энергосберегающие лампочки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962">
                <a:tc>
                  <a:txBody>
                    <a:bodyPr/>
                    <a:lstStyle/>
                    <a:p>
                      <a:pPr indent="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используем местное освещение (настольную лампу, бра, торшер)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3830">
                <a:tc>
                  <a:txBody>
                    <a:bodyPr/>
                    <a:lstStyle/>
                    <a:p>
                      <a:pPr indent="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Мы проветриваем быстро и эффективно,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 несколько минут за раз.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982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заклеиваем окна на зиму или у нас стеклопакеты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зашториваем окна на ночь.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809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кладем крышку на кастрюлю, когда варим.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982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Мы часто размораживаем холодильник.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используем раковину для мытья посуды.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моемся под душем, а не принимаем ванну.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3830">
                <a:tc>
                  <a:txBody>
                    <a:bodyPr/>
                    <a:lstStyle/>
                    <a:p>
                      <a:pPr indent="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Мы ходим пешком или ездим на велосипеде в школу и на работу.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снижаем температуру в помещении, когда выходим.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снижаем температуру в помещении ночью.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Мы повторно используем стекло, бумагу и металл.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3830">
                <a:tc>
                  <a:txBody>
                    <a:bodyPr/>
                    <a:lstStyle/>
                    <a:p>
                      <a:pPr indent="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не покупаем товары, которые могут использоваться только один раз.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916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не покупаем товары в больших обертках.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5747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Мы чиним вещи, вместо того, чтобы заменить их.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79" marR="525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66939" y="733113"/>
            <a:ext cx="1040510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latin typeface="Georgi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Рейд по квартире «Как я берегу энергию» (анкета)</a:t>
            </a:r>
            <a:endParaRPr kumimoji="0" lang="ru-RU" altLang="ru-RU" sz="240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latin typeface="Georgia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 descr="C:\Users\Фаина\AppData\Local\Microsoft\Windows\Temporary Internet Files\Content.Word\DSC_007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264" y="3657600"/>
            <a:ext cx="5403399" cy="270507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586429" y="1377108"/>
            <a:ext cx="5115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Даша: На занятии я узнала, что выключая свет, когда он не нужен, мы оберегаем Природу.  Оказывается она загрязняется, когда мы получаем  и транспортируем электроэнергию.  </a:t>
            </a:r>
          </a:p>
          <a:p>
            <a:r>
              <a:rPr lang="ru-RU" b="1" dirty="0" smtClean="0">
                <a:latin typeface="Georgia" pitchFamily="18" charset="0"/>
              </a:rPr>
              <a:t>Ваня: а я предложил ребятам, проверить, как они дома берегут  электричество.</a:t>
            </a:r>
            <a:endParaRPr lang="ru-RU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11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862" y="212994"/>
            <a:ext cx="10793506" cy="1326775"/>
          </a:xfrm>
        </p:spPr>
        <p:txBody>
          <a:bodyPr>
            <a:normAutofit/>
          </a:bodyPr>
          <a:lstStyle/>
          <a:p>
            <a:r>
              <a:rPr lang="ru-RU" altLang="ru-RU" sz="2400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Рейд по квартире «Как я берегу энергию»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78224" y="2157984"/>
            <a:ext cx="3347145" cy="2237746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Ваня: Я дома проверил, выключила ли мама духовку, она пекла сегодня пирожки. Не стоит ли в холодильнике горячая кастрюля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4" name="Рисунок 3" descr="IMG_20180918_201723.jpg"/>
          <p:cNvPicPr/>
          <p:nvPr/>
        </p:nvPicPr>
        <p:blipFill>
          <a:blip r:embed="rId2" cstate="print"/>
          <a:srcRect r="12003" b="3826"/>
          <a:stretch>
            <a:fillRect/>
          </a:stretch>
        </p:blipFill>
        <p:spPr>
          <a:xfrm rot="5400000">
            <a:off x="72871" y="2354772"/>
            <a:ext cx="4411710" cy="35361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20180918_201629.jpg"/>
          <p:cNvPicPr/>
          <p:nvPr/>
        </p:nvPicPr>
        <p:blipFill>
          <a:blip r:embed="rId3" cstate="print"/>
          <a:srcRect l="17177" t="14921"/>
          <a:stretch>
            <a:fillRect/>
          </a:stretch>
        </p:blipFill>
        <p:spPr>
          <a:xfrm rot="5400000">
            <a:off x="7290814" y="2026026"/>
            <a:ext cx="4500286" cy="42134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8120" y="375421"/>
            <a:ext cx="9188068" cy="112541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Конкурс плакатов «С уважением к энергосбережению»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_310027b_13093164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11" y="1716259"/>
            <a:ext cx="4614203" cy="460013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Рисунок 4" descr="D:\csm_148_kudlai_sortavala_525c905b6c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260" y="1716260"/>
            <a:ext cx="5547481" cy="460013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05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560" y="5998465"/>
            <a:ext cx="4846319" cy="603504"/>
          </a:xfrm>
        </p:spPr>
        <p:txBody>
          <a:bodyPr>
            <a:noAutofit/>
          </a:bodyPr>
          <a:lstStyle/>
          <a:p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Ирина Юрьевна\Desktop\12654601_10153347717971932_6397619208341623767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9660" y="1781060"/>
            <a:ext cx="4608722" cy="4608722"/>
          </a:xfrm>
          <a:prstGeom prst="rect">
            <a:avLst/>
          </a:prstGeom>
          <a:noFill/>
        </p:spPr>
      </p:pic>
      <p:pic>
        <p:nvPicPr>
          <p:cNvPr id="7" name="Picture 2" descr="Картинки по запросу СЕВЕРН СУЗУКИ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6"/>
          <a:stretch/>
        </p:blipFill>
        <p:spPr bwMode="auto">
          <a:xfrm>
            <a:off x="528614" y="2688336"/>
            <a:ext cx="6223926" cy="358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96574" y="821188"/>
            <a:ext cx="3406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Сузуки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 на рыбалке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в Ванкувере</a:t>
            </a:r>
            <a:endParaRPr lang="ru-RU" sz="24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1536192"/>
            <a:ext cx="4919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Сузуки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 на трибуне ООН</a:t>
            </a:r>
            <a:endParaRPr lang="ru-RU" sz="24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1314" y="1"/>
            <a:ext cx="6940342" cy="199339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Акция </a:t>
            </a:r>
            <a:r>
              <a:rPr lang="ru-RU" sz="2400" dirty="0" err="1" smtClean="0">
                <a:solidFill>
                  <a:srgbClr val="FF0000"/>
                </a:solidFill>
              </a:rPr>
              <a:t>BookRiver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5906" y="2377441"/>
            <a:ext cx="8132110" cy="3127248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/>
              <a:t>Даша: однажды, дома мама выбросила старые детские книги и я рассказала об этом в садике. Мы с ребятами волонтерами знали, что книжки делают из бумаги, а бумагу из деревьев. Нам стало жалко деревья.</a:t>
            </a:r>
          </a:p>
          <a:p>
            <a:pPr algn="l"/>
            <a:r>
              <a:rPr lang="ru-RU" sz="2000" b="1" dirty="0" smtClean="0"/>
              <a:t>Ваня: я видел, что папа берет книги в библиотеке, а потом возвращает их. И попросил взрослых помочь нам сделать такое место, где мы тоже можем брать книги.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Ирина Юрьевна\Desktop\Рабочая папка\Фото\Деревья\Посадка\P1070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7648" y="2377440"/>
            <a:ext cx="5559552" cy="4169664"/>
          </a:xfrm>
          <a:prstGeom prst="rect">
            <a:avLst/>
          </a:prstGeom>
          <a:noFill/>
        </p:spPr>
      </p:pic>
      <p:pic>
        <p:nvPicPr>
          <p:cNvPr id="1026" name="Picture 2" descr="C:\Users\Ирина Юрьевна\Desktop\Рабочая папка\Фото\Деревья\Посадка\IMG-20180523-WA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384" y="2221992"/>
            <a:ext cx="5516880" cy="41376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56" y="274320"/>
            <a:ext cx="7988808" cy="1371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Проект «Экологическая тропа. Маленькое путешествие в большой мир природы»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080" y="5065776"/>
            <a:ext cx="11045952" cy="1408176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Вероника: мне нравится, когда в детском саду растет много деревьев, нравиться узнавать их названия. И мы с родителями помогали садить елочки и рябины. А сейчас мы их укрываем снегом, чтобы не </a:t>
            </a:r>
            <a:r>
              <a:rPr lang="ru-RU" sz="2000" b="1" dirty="0" smtClean="0">
                <a:solidFill>
                  <a:schemeClr val="bg1"/>
                </a:solidFill>
              </a:rPr>
              <a:t>замерзли зимой.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 Юрьевна\Desktop\Рабочая папка\Фото\Деревья\Укрывают снегом\20181108_112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674" y="3172858"/>
            <a:ext cx="5755940" cy="3232182"/>
          </a:xfrm>
          <a:prstGeom prst="rect">
            <a:avLst/>
          </a:prstGeom>
          <a:noFill/>
        </p:spPr>
      </p:pic>
      <p:pic>
        <p:nvPicPr>
          <p:cNvPr id="2051" name="Picture 3" descr="C:\Users\Ирина Юрьевна\Desktop\Рабочая папка\Фото\Деревья\Укрывают снегом\IMG_20181107_1147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5020" y="540577"/>
            <a:ext cx="5154893" cy="386617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9125" y="900730"/>
            <a:ext cx="8262018" cy="634413"/>
          </a:xfrm>
        </p:spPr>
        <p:txBody>
          <a:bodyPr>
            <a:noAutofit/>
          </a:bodyPr>
          <a:lstStyle/>
          <a:p>
            <a:r>
              <a:rPr lang="ru-RU" sz="2400" dirty="0" smtClean="0">
                <a:ln w="1905"/>
                <a:solidFill>
                  <a:srgbClr val="FF0000"/>
                </a:solidFill>
              </a:rPr>
              <a:t>«</a:t>
            </a:r>
            <a:r>
              <a:rPr lang="ru-RU" sz="2400" dirty="0" err="1" smtClean="0">
                <a:ln w="1905"/>
                <a:solidFill>
                  <a:srgbClr val="FF0000"/>
                </a:solidFill>
                <a:cs typeface="Times New Roman" pitchFamily="18" charset="0"/>
              </a:rPr>
              <a:t>Апсайклинг</a:t>
            </a:r>
            <a:r>
              <a:rPr lang="ru-RU" sz="2400" dirty="0" smtClean="0">
                <a:ln w="1905"/>
                <a:solidFill>
                  <a:srgbClr val="FF0000"/>
                </a:solidFill>
              </a:rPr>
              <a:t>»</a:t>
            </a:r>
            <a:endParaRPr lang="ru-RU" sz="2400" dirty="0">
              <a:ln w="1905"/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17709" y="4303566"/>
            <a:ext cx="6940342" cy="150018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Ирина Юрьевна\Desktop\Рабочая папка\Фото\мас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79" y="1773936"/>
            <a:ext cx="4352545" cy="4608577"/>
          </a:xfrm>
          <a:prstGeom prst="rect">
            <a:avLst/>
          </a:prstGeom>
          <a:noFill/>
        </p:spPr>
      </p:pic>
      <p:pic>
        <p:nvPicPr>
          <p:cNvPr id="3075" name="Picture 3" descr="C:\Users\Ирина Юрьевна\Desktop\Рабочая папка\Фото\маст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5472" y="1494536"/>
            <a:ext cx="3657600" cy="4876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455" y="615046"/>
            <a:ext cx="8894379" cy="85133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Апсайклинг</a:t>
            </a:r>
            <a:r>
              <a:rPr lang="ru-RU" sz="2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24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258" y="1619481"/>
            <a:ext cx="8382693" cy="4715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Ирина Юрьевна\Desktop\Рабочая папка\Фото\фото работа\IMG-20180920-WA0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248" y="1557905"/>
            <a:ext cx="2713013" cy="4823133"/>
          </a:xfrm>
          <a:prstGeom prst="rect">
            <a:avLst/>
          </a:prstGeom>
          <a:noFill/>
        </p:spPr>
      </p:pic>
      <p:pic>
        <p:nvPicPr>
          <p:cNvPr id="3074" name="Picture 2" descr="C:\Users\Ирина Юрьевна\Desktop\Рабочая папка\Фото\фото работа\IMG-20180921-WA0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4542" y="1568734"/>
            <a:ext cx="6431282" cy="48234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3040" y="220147"/>
            <a:ext cx="10411441" cy="1222873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Благотворительная ярмарка «Помоги ребенку –спасешь мир!»</a:t>
            </a:r>
            <a:endParaRPr lang="ru-RU" sz="2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6683" y="5377553"/>
            <a:ext cx="8942832" cy="117887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Даша: Из мусора, наши воспитатели и мамы делали красивые вещи, а мы с волонтерами помогали их на ярмарке продавать. Потом на эти деньги купили подарки детям в детский дом.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5072" y="1005201"/>
            <a:ext cx="7348728" cy="106134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Благотворительные городские мероприятия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Ирина Юрьевна\Desktop\Рабочая папка\Фото\IMG-20181112-WA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894" y="1353312"/>
            <a:ext cx="3749802" cy="4999736"/>
          </a:xfrm>
          <a:prstGeom prst="rect">
            <a:avLst/>
          </a:prstGeom>
          <a:noFill/>
        </p:spPr>
      </p:pic>
      <p:pic>
        <p:nvPicPr>
          <p:cNvPr id="4099" name="Picture 3" descr="C:\Users\Ирина Юрьевна\Desktop\Рабочая папка\Фото\IMG-20181112-WA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340864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0941" y="400787"/>
            <a:ext cx="8925910" cy="978697"/>
          </a:xfrm>
        </p:spPr>
        <p:txBody>
          <a:bodyPr>
            <a:noAutofit/>
          </a:bodyPr>
          <a:lstStyle/>
          <a:p>
            <a:pPr marL="0" indent="0"/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Встреча с ветеранами образования</a:t>
            </a:r>
            <a:endParaRPr lang="ru-RU" sz="2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62659" y="2431139"/>
            <a:ext cx="4668287" cy="1435781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Даша: к нам в гости приходят ветераны учителя и воспитатели. Мы им тоже подарили </a:t>
            </a:r>
            <a:r>
              <a:rPr lang="ru-RU" b="1" dirty="0" err="1" smtClean="0"/>
              <a:t>подарки-экосумки</a:t>
            </a:r>
            <a:r>
              <a:rPr lang="ru-RU" b="1" dirty="0" smtClean="0"/>
              <a:t> и рассказали, почему в магазин нужно ходить только с ними</a:t>
            </a:r>
            <a:endParaRPr lang="ru-RU" b="1" dirty="0"/>
          </a:p>
        </p:txBody>
      </p:sp>
      <p:pic>
        <p:nvPicPr>
          <p:cNvPr id="4" name="Picture 2" descr="C:\Users\ACER\Desktop\IMG-20180423-WA000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977" y="1484828"/>
            <a:ext cx="6572058" cy="49290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7233" y="444854"/>
            <a:ext cx="8799786" cy="112213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Встреча с ветеранами образования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ACER\Desktop\IMG-20180423-WA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7553" y="1690448"/>
            <a:ext cx="6235044" cy="467628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6048" y="765863"/>
            <a:ext cx="8799786" cy="788274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ln w="1905"/>
                <a:solidFill>
                  <a:srgbClr val="FF0000"/>
                </a:solidFill>
              </a:rPr>
              <a:t>Экоакция</a:t>
            </a:r>
            <a:r>
              <a:rPr lang="ru-RU" sz="2400" dirty="0" smtClean="0">
                <a:ln w="1905"/>
                <a:solidFill>
                  <a:srgbClr val="FF0000"/>
                </a:solidFill>
              </a:rPr>
              <a:t> «</a:t>
            </a:r>
            <a:r>
              <a:rPr lang="ru-RU" sz="2400" dirty="0" err="1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Экосумки</a:t>
            </a:r>
            <a:r>
              <a:rPr lang="ru-RU" sz="2400" dirty="0" smtClean="0">
                <a:ln w="1905"/>
                <a:solidFill>
                  <a:srgbClr val="FF0000"/>
                </a:solidFill>
              </a:rPr>
              <a:t>»</a:t>
            </a:r>
            <a:endParaRPr lang="ru-RU" sz="2400" dirty="0">
              <a:ln w="1905"/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95" y="1817783"/>
            <a:ext cx="4540122" cy="454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019" y="1836588"/>
            <a:ext cx="4516916" cy="4516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481" y="522121"/>
            <a:ext cx="4575994" cy="585280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54982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8703" y="599090"/>
            <a:ext cx="9115097" cy="819807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ln w="1905"/>
                <a:solidFill>
                  <a:srgbClr val="FF0000"/>
                </a:solidFill>
              </a:rPr>
              <a:t>Экоакция</a:t>
            </a:r>
            <a:r>
              <a:rPr lang="ru-RU" sz="2400" dirty="0" smtClean="0">
                <a:ln w="1905"/>
                <a:solidFill>
                  <a:srgbClr val="FF0000"/>
                </a:solidFill>
              </a:rPr>
              <a:t> «</a:t>
            </a:r>
            <a:r>
              <a:rPr lang="ru-RU" sz="2400" dirty="0" err="1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Экосумки</a:t>
            </a:r>
            <a:r>
              <a:rPr lang="ru-RU" sz="2400" dirty="0" smtClean="0">
                <a:ln w="1905"/>
                <a:solidFill>
                  <a:srgbClr val="FF0000"/>
                </a:solidFill>
              </a:rPr>
              <a:t>»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ххх\YandexDisk\к презентации\IMG-20180424-WA00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51"/>
          <a:stretch/>
        </p:blipFill>
        <p:spPr bwMode="auto">
          <a:xfrm>
            <a:off x="3815255" y="1528262"/>
            <a:ext cx="4981904" cy="485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1885" y="-189050"/>
            <a:ext cx="9335814" cy="1986455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ln w="1905"/>
                <a:solidFill>
                  <a:srgbClr val="FF0000"/>
                </a:solidFill>
                <a:cs typeface="Times New Roman" pitchFamily="18" charset="0"/>
              </a:rPr>
              <a:t>Экоакция</a:t>
            </a:r>
            <a:r>
              <a:rPr lang="ru-RU" sz="2400" dirty="0" smtClean="0">
                <a:ln w="1905"/>
                <a:solidFill>
                  <a:srgbClr val="FF0000"/>
                </a:solidFill>
                <a:cs typeface="Times New Roman" pitchFamily="18" charset="0"/>
              </a:rPr>
              <a:t> «</a:t>
            </a:r>
            <a:r>
              <a:rPr lang="ru-RU" sz="2400" dirty="0" err="1" smtClean="0">
                <a:ln w="1905"/>
                <a:solidFill>
                  <a:srgbClr val="FF0000"/>
                </a:solidFill>
                <a:cs typeface="Times New Roman" pitchFamily="18" charset="0"/>
              </a:rPr>
              <a:t>Дармарка</a:t>
            </a:r>
            <a:r>
              <a:rPr lang="ru-RU" sz="2400" dirty="0" smtClean="0">
                <a:ln w="1905"/>
                <a:solidFill>
                  <a:srgbClr val="FF0000"/>
                </a:solidFill>
                <a:cs typeface="Times New Roman" pitchFamily="18" charset="0"/>
              </a:rPr>
              <a:t>»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/>
            </a:r>
            <a:b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92887" y="2650815"/>
            <a:ext cx="4279392" cy="1500187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Ваня: чтобы реже покупать в магазине вещи мы менялись ненужной уже одеждой, обувью. Мы с мамой выбрали для меня коньки.</a:t>
            </a:r>
            <a:endParaRPr lang="ru-RU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5"/>
          <a:stretch/>
        </p:blipFill>
        <p:spPr bwMode="auto">
          <a:xfrm>
            <a:off x="549520" y="1530830"/>
            <a:ext cx="3278721" cy="4835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4" b="8375"/>
          <a:stretch/>
        </p:blipFill>
        <p:spPr bwMode="auto">
          <a:xfrm>
            <a:off x="8212813" y="1536823"/>
            <a:ext cx="3403843" cy="4792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0833" y="473348"/>
            <a:ext cx="9749928" cy="1296480"/>
          </a:xfrm>
        </p:spPr>
        <p:txBody>
          <a:bodyPr>
            <a:noAutofit/>
          </a:bodyPr>
          <a:lstStyle/>
          <a:p>
            <a:r>
              <a:rPr lang="ru-RU" sz="2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Акция «</a:t>
            </a:r>
            <a:r>
              <a:rPr lang="ru-RU" sz="240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Дармарка</a:t>
            </a:r>
            <a:r>
              <a:rPr lang="ru-RU" sz="2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». Благотворительный магазин «Кладовка»</a:t>
            </a:r>
            <a:endParaRPr lang="ru-RU" sz="24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48272" y="2641341"/>
            <a:ext cx="4532376" cy="150018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Даша: Все что не разобрали на </a:t>
            </a:r>
            <a:r>
              <a:rPr lang="ru-RU" b="1" dirty="0" err="1" smtClean="0"/>
              <a:t>Дармарке</a:t>
            </a:r>
            <a:r>
              <a:rPr lang="ru-RU" b="1" dirty="0" smtClean="0"/>
              <a:t> собрали и увезли в благотворительный магазин «Кладовка»</a:t>
            </a:r>
            <a:endParaRPr lang="ru-RU" b="1" dirty="0"/>
          </a:p>
        </p:txBody>
      </p:sp>
      <p:pic>
        <p:nvPicPr>
          <p:cNvPr id="4" name="Picture 2" descr="C:\Users\ACER\Desktop\IMG-20180313-WA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170" y="1753149"/>
            <a:ext cx="6223881" cy="466791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269" y="1087632"/>
            <a:ext cx="10394731" cy="914399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  <a:cs typeface="Times New Roman" pitchFamily="18" charset="0"/>
              </a:rPr>
              <a:t>Экоакция</a:t>
            </a: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 по сбору макулатуры</a:t>
            </a:r>
            <a:r>
              <a:rPr lang="ru-RU" sz="4400" dirty="0" smtClean="0"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cs typeface="Times New Roman" pitchFamily="18" charset="0"/>
              </a:rPr>
            </a:b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C:\Users\Лёля\Desktop\P4090061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402" y="1564395"/>
            <a:ext cx="3706721" cy="4866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Users\ххх\YandexDisk\к презентации\IMG-20180424-WA0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850" y="1520328"/>
            <a:ext cx="3685163" cy="4913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2394" y="1051927"/>
            <a:ext cx="10899846" cy="508289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  <a:cs typeface="Times New Roman" pitchFamily="18" charset="0"/>
              </a:rPr>
              <a:t>Экоакция</a:t>
            </a: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 по сбору макулатуры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C:\Users\Лёля\Desktop\P409006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004" y="1850834"/>
            <a:ext cx="6493191" cy="4610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3393" y="945930"/>
            <a:ext cx="9430407" cy="882869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ln w="1905"/>
                <a:solidFill>
                  <a:srgbClr val="FF0000"/>
                </a:solidFill>
                <a:cs typeface="Times New Roman" pitchFamily="18" charset="0"/>
              </a:rPr>
              <a:t>Экоакция</a:t>
            </a:r>
            <a:r>
              <a:rPr lang="ru-RU" sz="2400" dirty="0" smtClean="0">
                <a:ln w="1905"/>
                <a:solidFill>
                  <a:srgbClr val="FF0000"/>
                </a:solidFill>
                <a:cs typeface="Times New Roman" pitchFamily="18" charset="0"/>
              </a:rPr>
              <a:t> «Резиновый мусор»</a:t>
            </a:r>
            <a:br>
              <a:rPr lang="ru-RU" sz="2400" dirty="0" smtClean="0">
                <a:ln w="1905"/>
                <a:solidFill>
                  <a:srgbClr val="FF0000"/>
                </a:solidFill>
                <a:cs typeface="Times New Roman" pitchFamily="18" charset="0"/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6" descr="C:\Users\Admin\Desktop\работа\марафон добрых дел\эко-двор 4 этап просвещай\Брусничка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348" y="1647739"/>
            <a:ext cx="6389947" cy="4789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7" descr="C:\Users\Admin\Desktop\работа\марафон добрых дел\эко-двор 4 этап просвещай\Земляничка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0658" y="1641513"/>
            <a:ext cx="3552599" cy="4733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111" y="1119161"/>
            <a:ext cx="10029497" cy="851338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ln w="1905"/>
                <a:solidFill>
                  <a:srgbClr val="FF0000"/>
                </a:solidFill>
                <a:cs typeface="Times New Roman" pitchFamily="18" charset="0"/>
              </a:rPr>
              <a:t>Экоакция</a:t>
            </a:r>
            <a:r>
              <a:rPr lang="ru-RU" sz="2400" dirty="0" smtClean="0">
                <a:ln w="1905"/>
                <a:solidFill>
                  <a:srgbClr val="FF0000"/>
                </a:solidFill>
                <a:cs typeface="Times New Roman" pitchFamily="18" charset="0"/>
              </a:rPr>
              <a:t> «Резиновый мусор»</a:t>
            </a:r>
            <a:r>
              <a:rPr lang="ru-RU" sz="2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16" y="2505360"/>
            <a:ext cx="6869170" cy="3863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2" descr="C:\Users\ххх\YandexDisk\к презентации\IMG-20180424-WA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932" y="1577787"/>
            <a:ext cx="3593611" cy="47914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60115" y="1178806"/>
            <a:ext cx="4472848" cy="1597445"/>
          </a:xfrm>
        </p:spPr>
        <p:txBody>
          <a:bodyPr>
            <a:normAutofit fontScale="90000"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Скриншоты</a:t>
            </a:r>
            <a:r>
              <a:rPr lang="ru-RU" sz="2400" dirty="0" smtClean="0">
                <a:solidFill>
                  <a:srgbClr val="FF0000"/>
                </a:solidFill>
              </a:rPr>
              <a:t> с образовательного портала г.Братска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мероприятие «Добрый детский сад – от сердца к сердцу»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33" y="503438"/>
            <a:ext cx="6875909" cy="2900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1329" y="3558448"/>
            <a:ext cx="6744193" cy="284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270" y="603553"/>
            <a:ext cx="9221119" cy="1201270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Экомир-общество</a:t>
            </a:r>
            <a:r>
              <a:rPr lang="ru-RU" sz="2400" dirty="0" smtClean="0">
                <a:solidFill>
                  <a:srgbClr val="FF0000"/>
                </a:solidFill>
              </a:rPr>
              <a:t> экологически устойчивого развития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Elena\Documents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388" y="1784881"/>
            <a:ext cx="4684372" cy="446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2141" y="0"/>
            <a:ext cx="9807820" cy="1138910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rgbClr val="FF0000"/>
                </a:solidFill>
              </a:rPr>
              <a:t>Э</a:t>
            </a:r>
            <a:r>
              <a:rPr lang="ru-RU" sz="2400" dirty="0" smtClean="0">
                <a:solidFill>
                  <a:srgbClr val="FF0000"/>
                </a:solidFill>
              </a:rPr>
              <a:t>кологические привычки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84853" y="1326418"/>
            <a:ext cx="9497991" cy="510149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Главное не быть равнодушным к общей беде 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Учимся вносить вклад в общее дело! 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Учимся работать в команде и сотрудничать.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Мы разные, но мы должны быть вместе. 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Я воспитываю свою волю, подчиняюсь Табу Природы.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Учимся управлять своими желаниями – становимся взрослым.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Повышаем экологическую грамотность.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Действуем по принципу «Природа знает лучше». 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Спасаем природное наследие = сохраняем среду жизни.    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Считаем, что важно посадить не просто дерево, а много-много леса. 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- Стараемся во всем соблюдать меру.</a:t>
            </a:r>
          </a:p>
          <a:p>
            <a:pPr algn="l"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Мы – за этичное и современное потребление.</a:t>
            </a:r>
          </a:p>
          <a:p>
            <a:pPr algn="l"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 Оглядываемся на свой экологический след.</a:t>
            </a:r>
          </a:p>
          <a:p>
            <a:pPr algn="l"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  В любом деле учитываем дефицитные ресурсы</a:t>
            </a:r>
          </a:p>
          <a:p>
            <a:pPr algn="l"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 Своим творчеством приближаем </a:t>
            </a:r>
            <a:r>
              <a:rPr lang="ru-RU" sz="1600" b="1" dirty="0" err="1" smtClean="0">
                <a:solidFill>
                  <a:schemeClr val="tx1"/>
                </a:solidFill>
              </a:rPr>
              <a:t>экомир</a:t>
            </a:r>
            <a:r>
              <a:rPr lang="ru-RU" sz="1600" b="1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 Развиваем в себе привычки просветительства.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600" dirty="0" smtClean="0"/>
          </a:p>
          <a:p>
            <a:pPr>
              <a:buFontTx/>
              <a:buChar char="-"/>
            </a:pPr>
            <a:endParaRPr lang="ru-RU" sz="1600" dirty="0" smtClean="0"/>
          </a:p>
          <a:p>
            <a:endParaRPr lang="ru-RU" sz="1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2694" y="831787"/>
            <a:ext cx="9417910" cy="68931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Герб волонтерского движения ДО</a:t>
            </a:r>
            <a:r>
              <a:rPr lang="ru-RU" sz="2400" dirty="0" smtClean="0">
                <a:solidFill>
                  <a:srgbClr val="FF0000"/>
                </a:solidFill>
              </a:rPr>
              <a:t>У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Документация по волонтерскому движению\=Гер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949" y="1664207"/>
            <a:ext cx="5991136" cy="471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70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Ирина Юрьевна\Desktop\12108227_10153145360281932_1010247663735366815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064" y="932689"/>
            <a:ext cx="5448426" cy="544842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252732" y="2244796"/>
            <a:ext cx="50897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Северн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Сузуки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 – ведущая экологической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телепередачи на канадском телевидении </a:t>
            </a:r>
            <a:endParaRPr lang="ru-RU" sz="24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2391" y="2406623"/>
            <a:ext cx="9461938" cy="285273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66007" y="2012058"/>
            <a:ext cx="6940342" cy="1500187"/>
          </a:xfrm>
        </p:spPr>
        <p:txBody>
          <a:bodyPr>
            <a:normAutofit fontScale="25000" lnSpcReduction="20000"/>
          </a:bodyPr>
          <a:lstStyle/>
          <a:p>
            <a:pPr lvl="0" algn="l"/>
            <a:r>
              <a:rPr lang="ru-RU" sz="9600" b="1" dirty="0" smtClean="0"/>
              <a:t>Вероника: мы очень надеемся, что взрослые и дети поймут, что заводы, города, транспорт очень вредят природе, красоте, здоровью. Что хозяин на нашей планете не человек, не техника, а Природа!</a:t>
            </a:r>
            <a:r>
              <a:rPr lang="ru-RU" sz="9600" b="1" dirty="0" smtClean="0">
                <a:solidFill>
                  <a:srgbClr val="FFFFFF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ru-RU" dirty="0" err="1" smtClean="0">
                <a:solidFill>
                  <a:srgbClr val="FFFFFF"/>
                </a:solidFill>
                <a:latin typeface="Times New Roman"/>
                <a:cs typeface="Times New Roman"/>
                <a:sym typeface="Times New Roman"/>
              </a:rPr>
              <a:t>мммммы</a:t>
            </a:r>
            <a:r>
              <a:rPr lang="ru-RU" dirty="0" err="1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ы</a:t>
            </a:r>
            <a:r>
              <a:rPr lang="ru-RU" dirty="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очень надеемся, что если дети и взрослые поймут, как трудно вырастить дерево, они станут бережно относиться к нашей тайге.  </a:t>
            </a:r>
            <a:endParaRPr lang="ru-RU" dirty="0" smtClean="0"/>
          </a:p>
          <a:p>
            <a:r>
              <a:rPr lang="ru-RU" dirty="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мы очень надеемся, что если дети и взрослые поймут, как трудно вырастить дерево, они станут бережно относиться к нашей тайге.  </a:t>
            </a:r>
            <a:endParaRPr lang="ru-RU" dirty="0" smtClean="0"/>
          </a:p>
          <a:p>
            <a:pPr lvl="0"/>
            <a:r>
              <a:rPr lang="ru-RU" dirty="0" err="1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ы</a:t>
            </a:r>
            <a:r>
              <a:rPr lang="ru-RU" dirty="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очень надеемся, что если дети и взрослые поймут, как трудно вырастить дерево, они станут бережно относиться к нашей тайге. 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3153" y="717177"/>
            <a:ext cx="6940342" cy="1290918"/>
          </a:xfrm>
        </p:spPr>
        <p:txBody>
          <a:bodyPr>
            <a:normAutofit/>
          </a:bodyPr>
          <a:lstStyle/>
          <a:p>
            <a:r>
              <a:rPr lang="ru-RU" altLang="ru-RU" sz="2400" dirty="0" smtClean="0">
                <a:solidFill>
                  <a:srgbClr val="FF0000"/>
                </a:solidFill>
                <a:cs typeface="Times New Roman" pitchFamily="18" charset="0"/>
              </a:rPr>
              <a:t>Наш девиз</a:t>
            </a:r>
            <a:endParaRPr lang="ru-RU" sz="2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16941" y="2241177"/>
            <a:ext cx="7749988" cy="2767418"/>
          </a:xfrm>
        </p:spPr>
        <p:txBody>
          <a:bodyPr>
            <a:normAutofit/>
          </a:bodyPr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Экология – она</a:t>
            </a: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Очень добрая страна.</a:t>
            </a: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Будем мы любить природу.</a:t>
            </a: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Охранять леса и воду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4116" y="879262"/>
            <a:ext cx="6940342" cy="518801"/>
          </a:xfrm>
        </p:spPr>
        <p:txBody>
          <a:bodyPr>
            <a:noAutofit/>
          </a:bodyPr>
          <a:lstStyle/>
          <a:p>
            <a:r>
              <a:rPr lang="ru-RU" altLang="ru-RU" sz="2400" dirty="0" smtClean="0">
                <a:solidFill>
                  <a:srgbClr val="FF0000"/>
                </a:solidFill>
                <a:cs typeface="Times New Roman" pitchFamily="18" charset="0"/>
              </a:rPr>
              <a:t>Гимн отряда</a:t>
            </a:r>
            <a:endParaRPr lang="ru-RU" sz="2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28048" y="0"/>
            <a:ext cx="9233647" cy="706501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>
              <a:lnSpc>
                <a:spcPct val="115000"/>
              </a:lnSpc>
              <a:defRPr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1. Мы –юные ребята,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Друзья жучкам, зверятам.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Хотим сберечь Природу –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Защитницу Земли!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Пусть солнце светит ярко,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Щебечут птицы сладко,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ты, Земля, живи для всех,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Пожалуйста, живи!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Пусть солнце светит ярко,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Щебечут птицы сладко,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ты, Земля, живи для всех,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Пожалуйста, живи!</a:t>
            </a:r>
            <a:r>
              <a:rPr lang="ru-RU" sz="20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                                                         </a:t>
            </a:r>
          </a:p>
          <a:p>
            <a:pPr>
              <a:lnSpc>
                <a:spcPct val="115000"/>
              </a:lnSpc>
              <a:defRPr/>
            </a:pP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2. Увидишь вороненка,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Иль малого котенка,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Иль птичку-невеличку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Со сломанным крылом,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Укрой ты их от холода,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Спаси от злого голода,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Чем сможешь ты их накорми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лаской окружи!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Укрой ты их от холода,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Спаси от злого голода,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Чем сможешь ты их накорми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лаской окружи!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3. Повторяется первый куплет</a:t>
            </a:r>
            <a:endParaRPr lang="ru-RU" sz="20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7274" y="590844"/>
            <a:ext cx="9426526" cy="8721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Посвящение в волонтеры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83" y="2937366"/>
            <a:ext cx="5468470" cy="3645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591" y="1670195"/>
            <a:ext cx="5401579" cy="360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51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17031" y="1474701"/>
            <a:ext cx="9820422" cy="68600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Посвящение в волонтеры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674" y="2761129"/>
            <a:ext cx="5527734" cy="367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Ирина Юрьевна\Desktop\Рабочая папка\Фото\дорогою добра\IMG_20180914_1024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929" y="1464560"/>
            <a:ext cx="5725766" cy="3914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8802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 Юрьевна\Desktop\Рабочая папка\Фото\дорогою добра\IMG-13568e3600fc3ac8350e855d239618b4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846" y="1676398"/>
            <a:ext cx="6418729" cy="48140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75001" y="950234"/>
            <a:ext cx="4485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Посвящение в волонтеры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ко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Эко 1" id="{38BFD734-EC70-479C-A0C8-36BC889569B2}" vid="{AEA1561A-ECE2-4651-9AAF-CEC0383C9F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 2</Template>
  <TotalTime>1005</TotalTime>
  <Words>1321</Words>
  <Application>Microsoft Office PowerPoint</Application>
  <PresentationFormat>Произвольный</PresentationFormat>
  <Paragraphs>234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Эко 2</vt:lpstr>
      <vt:lpstr>    Мы – волонтерское движение!   </vt:lpstr>
      <vt:lpstr>Презентация PowerPoint</vt:lpstr>
      <vt:lpstr>Презентация PowerPoint</vt:lpstr>
      <vt:lpstr>Герб волонтерского движения ДОУ</vt:lpstr>
      <vt:lpstr>Наш девиз</vt:lpstr>
      <vt:lpstr>Гимн отряда</vt:lpstr>
      <vt:lpstr>Посвящение в волонтеры</vt:lpstr>
      <vt:lpstr>Посвящение в волонтеры</vt:lpstr>
      <vt:lpstr>Презентация PowerPoint</vt:lpstr>
      <vt:lpstr>Принципы волонтерства</vt:lpstr>
      <vt:lpstr> Три направления экологического волонтерства:   - дети и экологическое пространство территории ДОУ - дети и родной край - дети и социум</vt:lpstr>
      <vt:lpstr>Формы и методы работы: - исследовательская работа с природными     объектами (водоемы, лесные массивы, территория детского сада); - экскурсии в краеведческий музей; - практические работы в лаборатории; - экологические акции, рейды; - экологические праздники; - выпуск экологических, листовок, плакатов; - конкурсы поделок и рисунков; - апсайклинг</vt:lpstr>
      <vt:lpstr>Здравствуйте. Меня зовут Вероника. А это мои друзья, Ваня и Даша. Мы  из волонтерского отряда  «Ласточка». Хотим рассказать Вам о том как мы живем и чем занимаемся в детском саду.  </vt:lpstr>
      <vt:lpstr>Экоакция «Батарейки, сдавайтесь!»</vt:lpstr>
      <vt:lpstr>Экоакция «Батарейки, сдавайтесь!»</vt:lpstr>
      <vt:lpstr>Прием батареек в благотворительном магазине «Кладовка»</vt:lpstr>
      <vt:lpstr>Рейд по квартире «Как я берегу энергию» (анкета) </vt:lpstr>
      <vt:lpstr>Рейд по квартире «Как я берегу энергию»</vt:lpstr>
      <vt:lpstr>Конкурс плакатов «С уважением к энергосбережению»</vt:lpstr>
      <vt:lpstr>Акция BookRiver</vt:lpstr>
      <vt:lpstr>Проект «Экологическая тропа. Маленькое путешествие в большой мир природы»</vt:lpstr>
      <vt:lpstr>Презентация PowerPoint</vt:lpstr>
      <vt:lpstr>«Апсайклинг»</vt:lpstr>
      <vt:lpstr>«Апсайклинг»</vt:lpstr>
      <vt:lpstr>Благотворительная ярмарка «Помоги ребенку –спасешь мир!»</vt:lpstr>
      <vt:lpstr>Благотворительные городские мероприятия</vt:lpstr>
      <vt:lpstr>Встреча с ветеранами образования</vt:lpstr>
      <vt:lpstr>Встреча с ветеранами образования</vt:lpstr>
      <vt:lpstr>Экоакция «Экосумки»</vt:lpstr>
      <vt:lpstr>Экоакция «Экосумки»</vt:lpstr>
      <vt:lpstr>Экоакция «Дармарка» </vt:lpstr>
      <vt:lpstr>Акция «Дармарка». Благотворительный магазин «Кладовка»</vt:lpstr>
      <vt:lpstr>Экоакция по сбору макулатуры </vt:lpstr>
      <vt:lpstr>Экоакция по сбору макулатуры</vt:lpstr>
      <vt:lpstr>Экоакция «Резиновый мусор» </vt:lpstr>
      <vt:lpstr>Экоакция «Резиновый мусор» </vt:lpstr>
      <vt:lpstr>Скриншоты с образовательного портала г.Братска мероприятие «Добрый детский сад – от сердца к сердцу»</vt:lpstr>
      <vt:lpstr>Экомир-общество экологически устойчивого развития</vt:lpstr>
      <vt:lpstr>Экологические привычки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</dc:title>
  <dc:creator>User</dc:creator>
  <cp:lastModifiedBy>Елена Борисовна</cp:lastModifiedBy>
  <cp:revision>119</cp:revision>
  <dcterms:created xsi:type="dcterms:W3CDTF">2016-12-17T12:32:52Z</dcterms:created>
  <dcterms:modified xsi:type="dcterms:W3CDTF">2022-01-14T05:40:51Z</dcterms:modified>
</cp:coreProperties>
</file>