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7" r:id="rId10"/>
    <p:sldId id="264" r:id="rId11"/>
    <p:sldId id="265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>
              <a:defRPr/>
            </a:pPr>
            <a:r>
              <a:rPr lang="ru-RU" sz="6000" dirty="0">
                <a:solidFill>
                  <a:schemeClr val="accent2">
                    <a:lumMod val="75000"/>
                  </a:schemeClr>
                </a:solidFill>
              </a:rPr>
              <a:t>Имя существительное</a:t>
            </a:r>
            <a:br>
              <a:rPr lang="ru-RU" sz="6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6000" dirty="0">
                <a:solidFill>
                  <a:schemeClr val="accent2">
                    <a:lumMod val="75000"/>
                  </a:schemeClr>
                </a:solidFill>
              </a:rPr>
              <a:t>как часть речи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0"/>
              </a:spcBef>
            </a:pPr>
            <a:r>
              <a:rPr lang="ru-RU" sz="2600" i="1" dirty="0" smtClean="0">
                <a:solidFill>
                  <a:schemeClr val="tx1"/>
                </a:solidFill>
                <a:latin typeface="Yu Gothic UI Semibold" pitchFamily="34" charset="-128"/>
                <a:ea typeface="Yu Gothic UI Semibold" pitchFamily="34" charset="-128"/>
              </a:rPr>
              <a:t>Составитель: </a:t>
            </a:r>
            <a:r>
              <a:rPr lang="ru-RU" sz="2600" i="1" dirty="0" err="1" smtClean="0">
                <a:solidFill>
                  <a:schemeClr val="tx1"/>
                </a:solidFill>
                <a:latin typeface="Yu Gothic UI Semibold" pitchFamily="34" charset="-128"/>
                <a:ea typeface="Yu Gothic UI Semibold" pitchFamily="34" charset="-128"/>
                <a:cs typeface="Times New Roman" pitchFamily="18" charset="0"/>
              </a:rPr>
              <a:t>Репко</a:t>
            </a:r>
            <a:r>
              <a:rPr lang="ru-RU" sz="2600" i="1" dirty="0" smtClean="0">
                <a:solidFill>
                  <a:schemeClr val="tx1"/>
                </a:solidFill>
                <a:latin typeface="Yu Gothic UI Semibold" pitchFamily="34" charset="-128"/>
                <a:ea typeface="Yu Gothic UI Semibold" pitchFamily="34" charset="-128"/>
                <a:cs typeface="Times New Roman" pitchFamily="18" charset="0"/>
              </a:rPr>
              <a:t> Татьяна Геннадьевна</a:t>
            </a:r>
            <a:r>
              <a:rPr lang="ru-RU" sz="2600" i="1" dirty="0">
                <a:solidFill>
                  <a:schemeClr val="tx1"/>
                </a:solidFill>
                <a:latin typeface="Yu Gothic UI Semibold" pitchFamily="34" charset="-128"/>
                <a:ea typeface="Yu Gothic UI Semibold" pitchFamily="34" charset="-128"/>
                <a:cs typeface="Times New Roman" pitchFamily="18" charset="0"/>
              </a:rPr>
              <a:t>, учитель русского языка и литературы</a:t>
            </a:r>
          </a:p>
          <a:p>
            <a:pPr>
              <a:spcBef>
                <a:spcPts val="0"/>
              </a:spcBef>
            </a:pPr>
            <a:r>
              <a:rPr lang="ru-RU" sz="2600" i="1" dirty="0" smtClean="0">
                <a:solidFill>
                  <a:schemeClr val="tx1"/>
                </a:solidFill>
                <a:latin typeface="Yu Gothic UI Semibold" pitchFamily="34" charset="-128"/>
                <a:ea typeface="Yu Gothic UI Semibold" pitchFamily="34" charset="-128"/>
                <a:cs typeface="Times New Roman" pitchFamily="18" charset="0"/>
              </a:rPr>
              <a:t>МБОУ </a:t>
            </a:r>
            <a:r>
              <a:rPr lang="en-US" sz="2600" i="1" dirty="0">
                <a:solidFill>
                  <a:schemeClr val="tx1"/>
                </a:solidFill>
                <a:latin typeface="Yu Gothic UI Semibold" pitchFamily="34" charset="-128"/>
                <a:ea typeface="Yu Gothic UI Semibold" pitchFamily="34" charset="-128"/>
                <a:cs typeface="Times New Roman" pitchFamily="18" charset="0"/>
              </a:rPr>
              <a:t> </a:t>
            </a:r>
            <a:r>
              <a:rPr lang="ru-RU" sz="2600" i="1" dirty="0" smtClean="0">
                <a:solidFill>
                  <a:schemeClr val="tx1"/>
                </a:solidFill>
                <a:latin typeface="Yu Gothic UI Semibold" pitchFamily="34" charset="-128"/>
                <a:ea typeface="Yu Gothic UI Semibold" pitchFamily="34" charset="-128"/>
                <a:cs typeface="Times New Roman" pitchFamily="18" charset="0"/>
              </a:rPr>
              <a:t>СОШ № 80 </a:t>
            </a:r>
            <a:r>
              <a:rPr lang="ru-RU" sz="2600" i="1" smtClean="0">
                <a:solidFill>
                  <a:schemeClr val="tx1"/>
                </a:solidFill>
                <a:latin typeface="Yu Gothic UI Semibold" pitchFamily="34" charset="-128"/>
                <a:ea typeface="Yu Gothic UI Semibold" pitchFamily="34" charset="-128"/>
                <a:cs typeface="Times New Roman" pitchFamily="18" charset="0"/>
              </a:rPr>
              <a:t>им.В.П.Кузнецова</a:t>
            </a:r>
            <a:endParaRPr lang="ru-RU" sz="2600" i="1" dirty="0">
              <a:solidFill>
                <a:schemeClr val="tx1"/>
              </a:solidFill>
              <a:latin typeface="Yu Gothic UI Semibold" pitchFamily="34" charset="-128"/>
              <a:ea typeface="Yu Gothic UI Semibold" pitchFamily="34" charset="-128"/>
              <a:cs typeface="Times New Roman" pitchFamily="18" charset="0"/>
            </a:endParaRP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72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существительные 1-го склонения-поднимите руки </a:t>
            </a:r>
            <a:r>
              <a:rPr lang="ru-RU" dirty="0" smtClean="0"/>
              <a:t>вверх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2-го склонения- </a:t>
            </a:r>
            <a:r>
              <a:rPr lang="ru-RU" dirty="0" smtClean="0"/>
              <a:t>присядьте</a:t>
            </a:r>
          </a:p>
          <a:p>
            <a:r>
              <a:rPr lang="ru-RU" dirty="0" smtClean="0"/>
              <a:t>3-го-подпрыгните</a:t>
            </a:r>
            <a:r>
              <a:rPr lang="ru-RU" dirty="0"/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0" kern="0" dirty="0">
                <a:solidFill>
                  <a:srgbClr val="333399"/>
                </a:solidFill>
                <a:effectLst/>
                <a:latin typeface="Arial"/>
              </a:rPr>
              <a:t>Физкультминутка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242" y="3284984"/>
            <a:ext cx="3888432" cy="3670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134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Огонь</a:t>
            </a:r>
            <a:r>
              <a:rPr lang="ru-RU" dirty="0"/>
              <a:t>, </a:t>
            </a:r>
            <a:r>
              <a:rPr lang="ru-RU" dirty="0">
                <a:solidFill>
                  <a:schemeClr val="accent2"/>
                </a:solidFill>
              </a:rPr>
              <a:t>печь, </a:t>
            </a:r>
            <a:r>
              <a:rPr lang="ru-RU" dirty="0"/>
              <a:t>папа (род)</a:t>
            </a:r>
          </a:p>
          <a:p>
            <a:r>
              <a:rPr lang="ru-RU" dirty="0" smtClean="0"/>
              <a:t>Кошка</a:t>
            </a:r>
            <a:r>
              <a:rPr lang="ru-RU" dirty="0"/>
              <a:t>, </a:t>
            </a:r>
            <a:r>
              <a:rPr lang="ru-RU" dirty="0">
                <a:solidFill>
                  <a:srgbClr val="C00000"/>
                </a:solidFill>
              </a:rPr>
              <a:t>рама,</a:t>
            </a:r>
            <a:r>
              <a:rPr lang="ru-RU" dirty="0"/>
              <a:t> сестра (одушевлённые)</a:t>
            </a:r>
          </a:p>
          <a:p>
            <a:r>
              <a:rPr lang="ru-RU" dirty="0" smtClean="0">
                <a:solidFill>
                  <a:schemeClr val="accent2"/>
                </a:solidFill>
              </a:rPr>
              <a:t>Посёлок</a:t>
            </a:r>
            <a:r>
              <a:rPr lang="ru-RU" dirty="0"/>
              <a:t>, Купино, Обь (собственные)</a:t>
            </a:r>
          </a:p>
          <a:p>
            <a:r>
              <a:rPr lang="ru-RU" dirty="0" smtClean="0"/>
              <a:t>Земля</a:t>
            </a:r>
            <a:r>
              <a:rPr lang="ru-RU" dirty="0"/>
              <a:t>, </a:t>
            </a:r>
            <a:r>
              <a:rPr lang="ru-RU" dirty="0">
                <a:solidFill>
                  <a:srgbClr val="C00000"/>
                </a:solidFill>
              </a:rPr>
              <a:t>солнце,</a:t>
            </a:r>
            <a:r>
              <a:rPr lang="ru-RU" dirty="0"/>
              <a:t> страна (склонение)</a:t>
            </a:r>
          </a:p>
          <a:p>
            <a:r>
              <a:rPr lang="ru-RU" dirty="0" err="1" smtClean="0"/>
              <a:t>Кофета</a:t>
            </a:r>
            <a:r>
              <a:rPr lang="ru-RU" dirty="0"/>
              <a:t>, </a:t>
            </a:r>
            <a:r>
              <a:rPr lang="ru-RU" dirty="0">
                <a:solidFill>
                  <a:srgbClr val="C00000"/>
                </a:solidFill>
              </a:rPr>
              <a:t>столы,</a:t>
            </a:r>
            <a:r>
              <a:rPr lang="ru-RU" dirty="0"/>
              <a:t> вещь (число)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79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Имя существительное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51703"/>
            <a:ext cx="8271048" cy="4904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2420888"/>
            <a:ext cx="1440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Предмет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105835"/>
            <a:ext cx="14401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Кто? </a:t>
            </a:r>
          </a:p>
          <a:p>
            <a:r>
              <a:rPr lang="ru-RU" sz="3200" dirty="0"/>
              <a:t>Что?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1772816"/>
            <a:ext cx="14845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Род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2420888"/>
            <a:ext cx="1584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Склонение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1772817"/>
            <a:ext cx="2736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Одушевлённое</a:t>
            </a:r>
          </a:p>
          <a:p>
            <a:endParaRPr lang="ru-RU" dirty="0"/>
          </a:p>
          <a:p>
            <a:r>
              <a:rPr lang="ru-RU" dirty="0" smtClean="0"/>
              <a:t>Неодушевлённое</a:t>
            </a:r>
            <a:endParaRPr lang="ru-RU" dirty="0"/>
          </a:p>
          <a:p>
            <a:endParaRPr lang="ru-RU" dirty="0" smtClean="0"/>
          </a:p>
          <a:p>
            <a:r>
              <a:rPr lang="ru-RU" dirty="0" smtClean="0"/>
              <a:t>Собственное</a:t>
            </a:r>
          </a:p>
          <a:p>
            <a:endParaRPr lang="ru-RU" dirty="0"/>
          </a:p>
          <a:p>
            <a:r>
              <a:rPr lang="ru-RU" dirty="0"/>
              <a:t>Нарицательное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07904" y="2788479"/>
            <a:ext cx="53285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По </a:t>
            </a:r>
            <a:r>
              <a:rPr lang="ru-RU" dirty="0"/>
              <a:t>числам</a:t>
            </a:r>
          </a:p>
          <a:p>
            <a:r>
              <a:rPr lang="ru-RU" dirty="0"/>
              <a:t>По падежам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948264" y="2828836"/>
            <a:ext cx="23042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Подлежащее</a:t>
            </a:r>
          </a:p>
          <a:p>
            <a:endParaRPr lang="ru-RU" dirty="0"/>
          </a:p>
          <a:p>
            <a:r>
              <a:rPr lang="ru-RU" dirty="0" smtClean="0"/>
              <a:t>Дополнение</a:t>
            </a:r>
          </a:p>
          <a:p>
            <a:endParaRPr lang="ru-RU" dirty="0"/>
          </a:p>
          <a:p>
            <a:r>
              <a:rPr lang="ru-RU" dirty="0"/>
              <a:t>Обстоятельство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75887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75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25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75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25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25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60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25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25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25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УРОК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36912"/>
            <a:ext cx="691276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938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132856"/>
            <a:ext cx="7643192" cy="3874435"/>
          </a:xfrm>
        </p:spPr>
        <p:txBody>
          <a:bodyPr>
            <a:normAutofit/>
          </a:bodyPr>
          <a:lstStyle/>
          <a:p>
            <a:r>
              <a:rPr lang="ru-RU" sz="3600" dirty="0"/>
              <a:t>Аль-</a:t>
            </a:r>
            <a:r>
              <a:rPr lang="ru-RU" sz="3600" dirty="0" err="1"/>
              <a:t>Брауни</a:t>
            </a:r>
            <a:r>
              <a:rPr lang="ru-RU" sz="3600" dirty="0"/>
              <a:t> сказал: «Знание самое превосходное из владений. Все стремятся к нему, само же оно не приходит». </a:t>
            </a:r>
            <a:endParaRPr lang="ru-RU" sz="3600" dirty="0" smtClean="0"/>
          </a:p>
          <a:p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3187"/>
            <a:ext cx="2519834" cy="220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BOOK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1" y="5157192"/>
            <a:ext cx="2822613" cy="139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QUILLPE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406817"/>
            <a:ext cx="1368151" cy="2071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055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1775756" cy="2307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804" y="-179545"/>
            <a:ext cx="2232248" cy="3199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671" y="404664"/>
            <a:ext cx="2777991" cy="2031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708920"/>
            <a:ext cx="3499080" cy="2425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1418" y="2924944"/>
            <a:ext cx="296647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435840"/>
            <a:ext cx="2411760" cy="3551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90" y="4697760"/>
            <a:ext cx="2162659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749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Шоколад </a:t>
            </a:r>
            <a:endParaRPr lang="ru-RU" dirty="0" smtClean="0"/>
          </a:p>
          <a:p>
            <a:r>
              <a:rPr lang="ru-RU" dirty="0"/>
              <a:t>собака </a:t>
            </a:r>
            <a:endParaRPr lang="ru-RU" dirty="0" smtClean="0"/>
          </a:p>
          <a:p>
            <a:r>
              <a:rPr lang="ru-RU" dirty="0"/>
              <a:t>гитара </a:t>
            </a:r>
            <a:endParaRPr lang="ru-RU" dirty="0" smtClean="0"/>
          </a:p>
          <a:p>
            <a:r>
              <a:rPr lang="ru-RU" dirty="0"/>
              <a:t>диван </a:t>
            </a:r>
            <a:endParaRPr lang="ru-RU" dirty="0" smtClean="0"/>
          </a:p>
          <a:p>
            <a:r>
              <a:rPr lang="ru-RU" dirty="0" smtClean="0"/>
              <a:t>воробей</a:t>
            </a:r>
          </a:p>
          <a:p>
            <a:r>
              <a:rPr lang="ru-RU" dirty="0"/>
              <a:t>лиса </a:t>
            </a:r>
            <a:endParaRPr lang="ru-RU" dirty="0" smtClean="0"/>
          </a:p>
          <a:p>
            <a:r>
              <a:rPr lang="ru-RU" dirty="0"/>
              <a:t>яблоко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35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повторить </a:t>
            </a:r>
            <a:r>
              <a:rPr lang="ru-RU" sz="2800" dirty="0"/>
              <a:t>значение и морфологические признаки существительного как части речи; </a:t>
            </a:r>
          </a:p>
          <a:p>
            <a:r>
              <a:rPr lang="ru-RU" sz="2800" dirty="0"/>
              <a:t>научиться находить существительные в тексте и определять их морфологические признаки и синтаксическую роль.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Цели урока</a:t>
            </a:r>
          </a:p>
        </p:txBody>
      </p:sp>
    </p:spTree>
    <p:extLst>
      <p:ext uri="{BB962C8B-B14F-4D97-AF65-F5344CB8AC3E}">
        <p14:creationId xmlns:p14="http://schemas.microsoft.com/office/powerpoint/2010/main" val="427789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3" y="166890"/>
            <a:ext cx="7973693" cy="615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67744" y="908720"/>
            <a:ext cx="59905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chemeClr val="bg1"/>
                </a:solidFill>
              </a:rPr>
              <a:t>Имя существительное </a:t>
            </a:r>
            <a:endParaRPr lang="ru-RU" sz="3600" b="1" i="1" dirty="0" smtClean="0">
              <a:solidFill>
                <a:schemeClr val="bg1"/>
              </a:solidFill>
            </a:endParaRPr>
          </a:p>
          <a:p>
            <a:r>
              <a:rPr lang="ru-RU" sz="3600" b="1" i="1" dirty="0" smtClean="0">
                <a:solidFill>
                  <a:schemeClr val="bg1"/>
                </a:solidFill>
              </a:rPr>
              <a:t>как </a:t>
            </a:r>
            <a:r>
              <a:rPr lang="ru-RU" sz="3600" b="1" i="1" dirty="0">
                <a:solidFill>
                  <a:schemeClr val="bg1"/>
                </a:solidFill>
              </a:rPr>
              <a:t>часть речи 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70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Имя существительное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1227"/>
            <a:ext cx="8271048" cy="4904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2420888"/>
            <a:ext cx="1440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Предмет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105835"/>
            <a:ext cx="14401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Кто? </a:t>
            </a:r>
          </a:p>
          <a:p>
            <a:r>
              <a:rPr lang="ru-RU" sz="3200" dirty="0"/>
              <a:t>Что?</a:t>
            </a:r>
          </a:p>
        </p:txBody>
      </p:sp>
    </p:spTree>
    <p:extLst>
      <p:ext uri="{BB962C8B-B14F-4D97-AF65-F5344CB8AC3E}">
        <p14:creationId xmlns:p14="http://schemas.microsoft.com/office/powerpoint/2010/main" val="220884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3939513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6632"/>
            <a:ext cx="495341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73" y="2996952"/>
            <a:ext cx="5120569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986112"/>
            <a:ext cx="4975232" cy="3318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5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Имя существительное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31" y="1351703"/>
            <a:ext cx="8271048" cy="4904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2420888"/>
            <a:ext cx="1440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Предмет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105835"/>
            <a:ext cx="14401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Кто? </a:t>
            </a:r>
          </a:p>
          <a:p>
            <a:r>
              <a:rPr lang="ru-RU" sz="3200" dirty="0"/>
              <a:t>Что?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1772816"/>
            <a:ext cx="14845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Род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2420888"/>
            <a:ext cx="1584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Склонение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1772817"/>
            <a:ext cx="2736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Одушевлённое</a:t>
            </a:r>
          </a:p>
          <a:p>
            <a:endParaRPr lang="ru-RU" dirty="0"/>
          </a:p>
          <a:p>
            <a:r>
              <a:rPr lang="ru-RU" dirty="0" smtClean="0"/>
              <a:t>Неодушевлённое</a:t>
            </a:r>
            <a:endParaRPr lang="ru-RU" dirty="0"/>
          </a:p>
          <a:p>
            <a:endParaRPr lang="ru-RU" dirty="0" smtClean="0"/>
          </a:p>
          <a:p>
            <a:r>
              <a:rPr lang="ru-RU" dirty="0" smtClean="0"/>
              <a:t>Собственное</a:t>
            </a:r>
          </a:p>
          <a:p>
            <a:endParaRPr lang="ru-RU" dirty="0"/>
          </a:p>
          <a:p>
            <a:r>
              <a:rPr lang="ru-RU" dirty="0"/>
              <a:t>Нарицательное</a:t>
            </a:r>
          </a:p>
        </p:txBody>
      </p:sp>
    </p:spTree>
    <p:extLst>
      <p:ext uri="{BB962C8B-B14F-4D97-AF65-F5344CB8AC3E}">
        <p14:creationId xmlns:p14="http://schemas.microsoft.com/office/powerpoint/2010/main" val="88973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75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104</TotalTime>
  <Words>173</Words>
  <Application>Microsoft Office PowerPoint</Application>
  <PresentationFormat>Экран (4:3)</PresentationFormat>
  <Paragraphs>68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Имя существительное как часть речи </vt:lpstr>
      <vt:lpstr>Презентация PowerPoint</vt:lpstr>
      <vt:lpstr>Презентация PowerPoint</vt:lpstr>
      <vt:lpstr>Презентация PowerPoint</vt:lpstr>
      <vt:lpstr>Цели урока</vt:lpstr>
      <vt:lpstr>Презентация PowerPoint</vt:lpstr>
      <vt:lpstr>Имя существительное </vt:lpstr>
      <vt:lpstr>Презентация PowerPoint</vt:lpstr>
      <vt:lpstr>Имя существительное </vt:lpstr>
      <vt:lpstr>Физкультминутка</vt:lpstr>
      <vt:lpstr>Презентация PowerPoint</vt:lpstr>
      <vt:lpstr>Имя существительное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11</cp:revision>
  <dcterms:created xsi:type="dcterms:W3CDTF">2024-02-04T11:40:25Z</dcterms:created>
  <dcterms:modified xsi:type="dcterms:W3CDTF">2025-02-04T17:07:26Z</dcterms:modified>
</cp:coreProperties>
</file>