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72" r:id="rId3"/>
    <p:sldId id="284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56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90" autoAdjust="0"/>
    <p:restoredTop sz="86364" autoAdjust="0"/>
  </p:normalViewPr>
  <p:slideViewPr>
    <p:cSldViewPr>
      <p:cViewPr varScale="1">
        <p:scale>
          <a:sx n="101" d="100"/>
          <a:sy n="101" d="100"/>
        </p:scale>
        <p:origin x="-85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A6DFF-3795-405E-B7C8-72113C5EAB9A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5C66E-43BF-4FE0-8C05-606BE86B80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2489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5C66E-43BF-4FE0-8C05-606BE86B80D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8877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2.xml"/><Relationship Id="rId3" Type="http://schemas.openxmlformats.org/officeDocument/2006/relationships/slide" Target="slide5.xml"/><Relationship Id="rId21" Type="http://schemas.openxmlformats.org/officeDocument/2006/relationships/slide" Target="slide25.xml"/><Relationship Id="rId7" Type="http://schemas.openxmlformats.org/officeDocument/2006/relationships/slide" Target="slide9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slide" Target="slide4.xml"/><Relationship Id="rId16" Type="http://schemas.openxmlformats.org/officeDocument/2006/relationships/slide" Target="slide19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4.xml"/><Relationship Id="rId5" Type="http://schemas.openxmlformats.org/officeDocument/2006/relationships/slide" Target="slide7.xml"/><Relationship Id="rId15" Type="http://schemas.openxmlformats.org/officeDocument/2006/relationships/slide" Target="slide18.xml"/><Relationship Id="rId10" Type="http://schemas.openxmlformats.org/officeDocument/2006/relationships/slide" Target="slide12.xml"/><Relationship Id="rId19" Type="http://schemas.openxmlformats.org/officeDocument/2006/relationships/slide" Target="slide23.xml"/><Relationship Id="rId4" Type="http://schemas.openxmlformats.org/officeDocument/2006/relationships/slide" Target="slide6.xml"/><Relationship Id="rId9" Type="http://schemas.openxmlformats.org/officeDocument/2006/relationships/slide" Target="slide10.xml"/><Relationship Id="rId14" Type="http://schemas.openxmlformats.org/officeDocument/2006/relationships/slide" Target="slide17.xml"/><Relationship Id="rId22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slide" Target="slide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6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835696" y="2060848"/>
            <a:ext cx="651652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HOW TO WRITE AN </a:t>
            </a:r>
          </a:p>
          <a:p>
            <a:pPr algn="ctr"/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OPINION ESSAY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00" y="5157192"/>
            <a:ext cx="25886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T. A. </a:t>
            </a:r>
            <a:r>
              <a:rPr lang="en-US" b="1" smtClean="0">
                <a:solidFill>
                  <a:schemeClr val="accent2">
                    <a:lumMod val="50000"/>
                  </a:schemeClr>
                </a:solidFill>
              </a:rPr>
              <a:t>Zhuravleva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English language teacher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www.svoi-deti.ru/Content/Editor/Images/pero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284984"/>
            <a:ext cx="4757388" cy="33123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810439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0070C0"/>
                </a:solidFill>
              </a:rPr>
              <a:t>Writing effective paragraphs. An example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1571612"/>
            <a:ext cx="9010031" cy="2126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Topic sentence – underlined. (Supporting sentences – in parentheses)</a:t>
            </a:r>
          </a:p>
          <a:p>
            <a:pPr>
              <a:lnSpc>
                <a:spcPct val="150000"/>
              </a:lnSpc>
            </a:pPr>
            <a:r>
              <a:rPr lang="en-US" i="1" dirty="0" smtClean="0"/>
              <a:t>	</a:t>
            </a:r>
            <a:r>
              <a:rPr lang="en-US" i="1" u="sng" dirty="0" smtClean="0"/>
              <a:t>Travelling by train has a lot of advantages. </a:t>
            </a:r>
            <a:r>
              <a:rPr lang="en-US" i="1" dirty="0" smtClean="0"/>
              <a:t>(First of all, it is comfortable as trains are </a:t>
            </a:r>
          </a:p>
          <a:p>
            <a:pPr>
              <a:lnSpc>
                <a:spcPct val="150000"/>
              </a:lnSpc>
            </a:pPr>
            <a:r>
              <a:rPr lang="en-US" i="1" dirty="0" smtClean="0"/>
              <a:t>spacious. So there is plenty of room to walk about. What is more, trains are convenient. </a:t>
            </a:r>
          </a:p>
          <a:p>
            <a:pPr>
              <a:lnSpc>
                <a:spcPct val="150000"/>
              </a:lnSpc>
            </a:pPr>
            <a:r>
              <a:rPr lang="en-US" i="1" dirty="0" smtClean="0"/>
              <a:t>For example, you do not have to take food or beverages with you, because most trains have</a:t>
            </a:r>
          </a:p>
          <a:p>
            <a:pPr>
              <a:lnSpc>
                <a:spcPct val="150000"/>
              </a:lnSpc>
            </a:pPr>
            <a:r>
              <a:rPr lang="en-US" i="1" dirty="0" smtClean="0"/>
              <a:t> a restaurant. Finally, when you travel by train you reach your destination fairly quickly.)</a:t>
            </a:r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32240" y="5877272"/>
            <a:ext cx="218322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hlinkClick r:id="rId3" action="ppaction://hlinksldjump"/>
              </a:rPr>
              <a:t>To an essay structure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hototours.com.ua/userfiles/tech_album/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429000"/>
            <a:ext cx="3576142" cy="1663847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837387" y="0"/>
            <a:ext cx="7839069" cy="7528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In the conclusion which again should consist of </a:t>
            </a:r>
            <a:r>
              <a:rPr lang="en-US" u="sng" dirty="0" smtClean="0"/>
              <a:t>one</a:t>
            </a:r>
            <a:r>
              <a:rPr lang="en-US" dirty="0" smtClean="0"/>
              <a:t> paragraph,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you should restate your opinion but using different words.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In the conclusion you should avoid: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- Introducing a new idea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dirty="0" smtClean="0"/>
              <a:t>Focusing on a minor point in your composition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dirty="0" smtClean="0"/>
              <a:t> Apologizing for your views by saying such things as: “I may  not be an expert” or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dirty="0" smtClean="0"/>
              <a:t>“At least this is my opinion”.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Techniques to end your essay are the same as to begin it.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b="1" dirty="0" smtClean="0"/>
              <a:t>address the reader directly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b="1" dirty="0" smtClean="0"/>
              <a:t>include a quotation. </a:t>
            </a:r>
            <a:endParaRPr lang="en-US" dirty="0" smtClean="0"/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b="1" dirty="0" smtClean="0"/>
              <a:t>include a rhetorical question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But you can also: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-ask a provocative question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dirty="0" smtClean="0"/>
              <a:t>end with a warning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dirty="0" smtClean="0"/>
              <a:t> universalize (compare to other situations)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dirty="0" smtClean="0"/>
              <a:t> suggest results or consequences</a:t>
            </a:r>
          </a:p>
          <a:p>
            <a:pPr>
              <a:lnSpc>
                <a:spcPct val="150000"/>
              </a:lnSpc>
            </a:pPr>
            <a:endParaRPr lang="en-US" dirty="0" smtClean="0"/>
          </a:p>
          <a:p>
            <a:pPr>
              <a:lnSpc>
                <a:spcPct val="150000"/>
              </a:lnSpc>
              <a:buFontTx/>
              <a:buChar char="-"/>
            </a:pP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5949280"/>
            <a:ext cx="106888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To Stages</a:t>
            </a:r>
            <a:endParaRPr lang="ru-RU" dirty="0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1511" y="0"/>
            <a:ext cx="7459158" cy="7448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 smtClean="0">
                <a:solidFill>
                  <a:srgbClr val="0070C0"/>
                </a:solidFill>
              </a:rPr>
              <a:t>Proofreading</a:t>
            </a:r>
          </a:p>
          <a:p>
            <a:pPr>
              <a:spcAft>
                <a:spcPts val="600"/>
              </a:spcAft>
            </a:pPr>
            <a:r>
              <a:rPr lang="en-US" sz="1600" dirty="0" smtClean="0"/>
              <a:t>When you finish your composition you should evaluate different aspects:</a:t>
            </a:r>
          </a:p>
          <a:p>
            <a:pPr>
              <a:spcAft>
                <a:spcPts val="600"/>
              </a:spcAft>
            </a:pPr>
            <a:r>
              <a:rPr lang="en-US" sz="1600" dirty="0" smtClean="0"/>
              <a:t>1. Make sure you stick to the </a:t>
            </a:r>
            <a:r>
              <a:rPr lang="en-US" sz="1600" b="1" dirty="0" smtClean="0"/>
              <a:t>question</a:t>
            </a:r>
            <a:r>
              <a:rPr lang="en-US" sz="1600" dirty="0" smtClean="0"/>
              <a:t>:</a:t>
            </a:r>
          </a:p>
          <a:p>
            <a:pPr>
              <a:spcAft>
                <a:spcPts val="600"/>
              </a:spcAft>
            </a:pPr>
            <a:r>
              <a:rPr lang="en-US" sz="1600" dirty="0" smtClean="0"/>
              <a:t>2. Evaluate </a:t>
            </a:r>
            <a:r>
              <a:rPr lang="en-US" sz="1600" b="1" dirty="0" smtClean="0"/>
              <a:t>the layout</a:t>
            </a:r>
            <a:r>
              <a:rPr lang="en-US" sz="1600" dirty="0" smtClean="0"/>
              <a:t>:</a:t>
            </a:r>
          </a:p>
          <a:p>
            <a:pPr marL="261938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Is the first sentence of every paragraph indented? Have I kept the margin?</a:t>
            </a:r>
          </a:p>
          <a:p>
            <a:pPr>
              <a:spcAft>
                <a:spcPts val="600"/>
              </a:spcAft>
            </a:pPr>
            <a:r>
              <a:rPr lang="en-US" sz="1600" dirty="0" smtClean="0"/>
              <a:t>3. Revise </a:t>
            </a:r>
            <a:r>
              <a:rPr lang="en-US" sz="1600" b="1" dirty="0" smtClean="0"/>
              <a:t>content</a:t>
            </a:r>
            <a:r>
              <a:rPr lang="en-US" sz="1600" dirty="0" smtClean="0"/>
              <a:t> and </a:t>
            </a:r>
            <a:r>
              <a:rPr lang="en-US" sz="1600" b="1" dirty="0" smtClean="0"/>
              <a:t>organization</a:t>
            </a:r>
          </a:p>
          <a:p>
            <a:pPr marL="261938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What is my thesis? Is my thesis coherent? Is the thesis included in the introduction?</a:t>
            </a:r>
          </a:p>
          <a:p>
            <a:pPr marL="261938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Do my paragraphs follow this main idea? Do they have topic sentences? </a:t>
            </a:r>
          </a:p>
          <a:p>
            <a:pPr marL="261938">
              <a:spcAft>
                <a:spcPts val="600"/>
              </a:spcAft>
            </a:pPr>
            <a:r>
              <a:rPr lang="en-US" sz="1600" dirty="0" smtClean="0"/>
              <a:t>Do they have more than one sentence?</a:t>
            </a:r>
          </a:p>
          <a:p>
            <a:pPr marL="261938">
              <a:spcAft>
                <a:spcPts val="600"/>
              </a:spcAft>
            </a:pPr>
            <a:r>
              <a:rPr lang="en-US" sz="1600" dirty="0" smtClean="0"/>
              <a:t>-Does my conclusion summarize the idea in a way different from introduction?</a:t>
            </a:r>
          </a:p>
          <a:p>
            <a:pPr>
              <a:spcAft>
                <a:spcPts val="600"/>
              </a:spcAft>
            </a:pPr>
            <a:r>
              <a:rPr lang="en-US" sz="1600" dirty="0" smtClean="0"/>
              <a:t>4. Revise </a:t>
            </a:r>
            <a:r>
              <a:rPr lang="en-US" sz="1600" b="1" dirty="0" smtClean="0"/>
              <a:t>grammar:</a:t>
            </a:r>
          </a:p>
          <a:p>
            <a:pPr marL="261938">
              <a:spcAft>
                <a:spcPts val="600"/>
              </a:spcAft>
            </a:pPr>
            <a:r>
              <a:rPr lang="en-US" sz="1600" dirty="0" smtClean="0"/>
              <a:t>-Keep the verb you use in the same tense</a:t>
            </a:r>
          </a:p>
          <a:p>
            <a:pPr marL="261938">
              <a:spcAft>
                <a:spcPts val="600"/>
              </a:spcAft>
            </a:pPr>
            <a:r>
              <a:rPr lang="en-US" sz="1600" dirty="0" smtClean="0"/>
              <a:t>-Keep agreement of nouns and verbs you use etc.</a:t>
            </a:r>
          </a:p>
          <a:p>
            <a:pPr>
              <a:spcAft>
                <a:spcPts val="600"/>
              </a:spcAft>
            </a:pPr>
            <a:r>
              <a:rPr lang="en-US" sz="1600" dirty="0" smtClean="0"/>
              <a:t>5. Revise </a:t>
            </a:r>
            <a:r>
              <a:rPr lang="en-US" sz="1600" b="1" dirty="0" smtClean="0"/>
              <a:t>vocabulary</a:t>
            </a:r>
            <a:r>
              <a:rPr lang="en-US" sz="1600" dirty="0" smtClean="0"/>
              <a:t>:</a:t>
            </a:r>
          </a:p>
          <a:p>
            <a:pPr marL="261938">
              <a:spcAft>
                <a:spcPts val="600"/>
              </a:spcAft>
            </a:pPr>
            <a:r>
              <a:rPr lang="en-US" sz="1600" dirty="0" smtClean="0"/>
              <a:t>-Have I used slang or colloquial language? (If you have, change it!)</a:t>
            </a:r>
          </a:p>
          <a:p>
            <a:pPr marL="261938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Have I repeated words? (If you have, change them!)</a:t>
            </a:r>
          </a:p>
          <a:p>
            <a:pPr marL="261938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Have I used a wide variety of </a:t>
            </a:r>
            <a:r>
              <a:rPr lang="en-US" sz="1600" dirty="0" smtClean="0">
                <a:hlinkClick r:id="rId2" action="ppaction://hlinksldjump"/>
              </a:rPr>
              <a:t>linking words</a:t>
            </a:r>
            <a:r>
              <a:rPr lang="en-US" sz="1600" dirty="0" smtClean="0"/>
              <a:t>?</a:t>
            </a:r>
          </a:p>
          <a:p>
            <a:pPr>
              <a:spcAft>
                <a:spcPts val="600"/>
              </a:spcAft>
            </a:pPr>
            <a:r>
              <a:rPr lang="en-US" sz="1600" dirty="0" smtClean="0"/>
              <a:t>6. Revise </a:t>
            </a:r>
            <a:r>
              <a:rPr lang="en-US" sz="1600" b="1" dirty="0" smtClean="0"/>
              <a:t>spelling, capitalization </a:t>
            </a:r>
            <a:r>
              <a:rPr lang="en-US" sz="1600" dirty="0" smtClean="0"/>
              <a:t>and </a:t>
            </a:r>
            <a:r>
              <a:rPr lang="en-US" sz="1600" b="1" dirty="0" smtClean="0"/>
              <a:t>punctuation</a:t>
            </a:r>
          </a:p>
          <a:p>
            <a:pPr marL="261938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Have I used capitalization and punctuation correctly?</a:t>
            </a:r>
          </a:p>
          <a:p>
            <a:pPr marL="261938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Is the spelling correct?</a:t>
            </a:r>
          </a:p>
          <a:p>
            <a:pPr marL="261938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Have I used contractions? (If you have, change them!)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en-US" sz="1600" dirty="0" smtClean="0"/>
          </a:p>
          <a:p>
            <a:pPr>
              <a:spcAft>
                <a:spcPts val="600"/>
              </a:spcAft>
            </a:pPr>
            <a:endParaRPr lang="ru-RU" sz="1600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28604"/>
            <a:ext cx="86064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Proofreading</a:t>
            </a:r>
          </a:p>
          <a:p>
            <a:r>
              <a:rPr lang="en-US" dirty="0" smtClean="0"/>
              <a:t>7. Revise </a:t>
            </a:r>
            <a:r>
              <a:rPr lang="en-US" b="1" dirty="0" smtClean="0"/>
              <a:t>style</a:t>
            </a:r>
            <a:r>
              <a:rPr lang="en-US" dirty="0" smtClean="0"/>
              <a:t>: essays have a rather </a:t>
            </a:r>
            <a:r>
              <a:rPr lang="en-US" b="1" dirty="0" smtClean="0"/>
              <a:t>formal </a:t>
            </a:r>
            <a:r>
              <a:rPr lang="en-US" dirty="0" smtClean="0"/>
              <a:t>style. Therefore, you should use:</a:t>
            </a:r>
          </a:p>
          <a:p>
            <a:pPr marL="360363" indent="-360363"/>
            <a:r>
              <a:rPr lang="en-US" dirty="0" smtClean="0"/>
              <a:t>7.1 </a:t>
            </a:r>
            <a:r>
              <a:rPr lang="en-US" b="1" dirty="0" smtClean="0"/>
              <a:t>Formal vocabulary</a:t>
            </a:r>
            <a:r>
              <a:rPr lang="en-US" dirty="0" smtClean="0"/>
              <a:t>: words of Latin/French origin (e.g. </a:t>
            </a:r>
            <a:r>
              <a:rPr lang="en-US" i="1" dirty="0" smtClean="0"/>
              <a:t>incorrect </a:t>
            </a:r>
            <a:r>
              <a:rPr lang="en-US" dirty="0" smtClean="0"/>
              <a:t>instead of </a:t>
            </a:r>
            <a:r>
              <a:rPr lang="en-US" i="1" dirty="0" smtClean="0"/>
              <a:t>wrong; </a:t>
            </a:r>
            <a:r>
              <a:rPr lang="en-US" dirty="0" smtClean="0"/>
              <a:t>formal linking words/phrases (e.g. </a:t>
            </a:r>
            <a:r>
              <a:rPr lang="en-US" i="1" dirty="0" smtClean="0"/>
              <a:t>furthermore, therefore, however, for this reason</a:t>
            </a:r>
            <a:r>
              <a:rPr lang="en-US" dirty="0" smtClean="0"/>
              <a:t>);</a:t>
            </a:r>
            <a:r>
              <a:rPr lang="ru-RU" dirty="0" smtClean="0"/>
              <a:t> </a:t>
            </a:r>
            <a:r>
              <a:rPr lang="en-US" dirty="0" smtClean="0"/>
              <a:t>single-word verbs (e.g. </a:t>
            </a:r>
            <a:r>
              <a:rPr lang="en-US" i="1" dirty="0" smtClean="0"/>
              <a:t>continue</a:t>
            </a:r>
            <a:r>
              <a:rPr lang="en-US" dirty="0" smtClean="0"/>
              <a:t> instead </a:t>
            </a:r>
            <a:r>
              <a:rPr lang="en-US" i="1" dirty="0" smtClean="0"/>
              <a:t>of go on</a:t>
            </a:r>
            <a:r>
              <a:rPr lang="en-US" dirty="0" smtClean="0"/>
              <a:t>)</a:t>
            </a:r>
          </a:p>
          <a:p>
            <a:pPr marL="360363"/>
            <a:r>
              <a:rPr lang="en-US" dirty="0" smtClean="0"/>
              <a:t>Don`t use colloquial expressions/idioms or phrasal verbs</a:t>
            </a:r>
          </a:p>
          <a:p>
            <a:r>
              <a:rPr lang="en-US" dirty="0" smtClean="0"/>
              <a:t>7.2 You can use the </a:t>
            </a:r>
            <a:r>
              <a:rPr lang="en-US" b="1" dirty="0" smtClean="0"/>
              <a:t>first person </a:t>
            </a:r>
            <a:r>
              <a:rPr lang="en-US" dirty="0" smtClean="0"/>
              <a:t>in this type of essays</a:t>
            </a:r>
          </a:p>
          <a:p>
            <a:pPr marL="360363"/>
            <a:r>
              <a:rPr lang="en-US" dirty="0" smtClean="0"/>
              <a:t>e.g. Although, there are some disadvantages of travelling by boat, </a:t>
            </a:r>
            <a:r>
              <a:rPr lang="en-US" u="sng" dirty="0" smtClean="0"/>
              <a:t>I</a:t>
            </a:r>
            <a:r>
              <a:rPr lang="en-US" dirty="0" smtClean="0"/>
              <a:t> believe, it is a very </a:t>
            </a:r>
          </a:p>
          <a:p>
            <a:pPr marL="360363"/>
            <a:r>
              <a:rPr lang="en-US" dirty="0" smtClean="0"/>
              <a:t>enjoyable experience.</a:t>
            </a:r>
          </a:p>
          <a:p>
            <a:pPr marL="360363" indent="-360363"/>
            <a:r>
              <a:rPr lang="en-US" dirty="0" smtClean="0"/>
              <a:t>7.3 </a:t>
            </a:r>
            <a:r>
              <a:rPr lang="en-US" b="1" dirty="0" smtClean="0"/>
              <a:t>Formal structures </a:t>
            </a:r>
            <a:r>
              <a:rPr lang="en-US" dirty="0" smtClean="0"/>
              <a:t>(Passive Voice, subordinate clauses). Do not use imperative sentences.</a:t>
            </a:r>
          </a:p>
          <a:p>
            <a:pPr marL="360363" indent="-360363"/>
            <a:r>
              <a:rPr lang="en-US" dirty="0" smtClean="0"/>
              <a:t>7.4</a:t>
            </a:r>
            <a:r>
              <a:rPr lang="en-US" b="1" dirty="0" smtClean="0"/>
              <a:t> Formal punctuation </a:t>
            </a:r>
            <a:r>
              <a:rPr lang="en-US" dirty="0" smtClean="0"/>
              <a:t>Therefore, don`t use exclamation marks(!), dashes (-), parentheses() </a:t>
            </a:r>
          </a:p>
          <a:p>
            <a:pPr marL="360363"/>
            <a:r>
              <a:rPr lang="en-US" dirty="0" smtClean="0"/>
              <a:t>or contractions (</a:t>
            </a:r>
            <a:r>
              <a:rPr lang="en-US" i="1" dirty="0" smtClean="0"/>
              <a:t>would not like </a:t>
            </a:r>
            <a:r>
              <a:rPr lang="en-US" dirty="0" smtClean="0"/>
              <a:t>instead </a:t>
            </a:r>
            <a:r>
              <a:rPr lang="en-US" i="1" dirty="0" smtClean="0"/>
              <a:t>wouldn`t like</a:t>
            </a:r>
            <a:r>
              <a:rPr lang="en-US" b="1" dirty="0" smtClean="0"/>
              <a:t>)</a:t>
            </a:r>
            <a:endParaRPr lang="ru-RU" b="1" dirty="0"/>
          </a:p>
          <a:p>
            <a:r>
              <a:rPr lang="en-US" dirty="0" smtClean="0"/>
              <a:t>Finally, don`t write your ideas using numbers but words (Firstly, Secondly, etc).</a:t>
            </a:r>
          </a:p>
          <a:p>
            <a:r>
              <a:rPr lang="en-US" dirty="0" smtClean="0"/>
              <a:t>You are not writing a shopping list this is a composition!</a:t>
            </a:r>
          </a:p>
          <a:p>
            <a:endParaRPr lang="en-US" i="1" dirty="0" smtClean="0"/>
          </a:p>
          <a:p>
            <a:endParaRPr lang="en-US" dirty="0" smtClean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1532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Linking Words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504" y="476672"/>
          <a:ext cx="8856982" cy="5990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3960440"/>
                <a:gridCol w="2880318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Purpose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Useful linking words and structures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Examples</a:t>
                      </a:r>
                      <a:endParaRPr lang="ru-RU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To list</a:t>
                      </a:r>
                      <a:r>
                        <a:rPr lang="en-US" sz="1800" baseline="0" dirty="0" smtClean="0"/>
                        <a:t> your viewpoints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Firstly,/First</a:t>
                      </a:r>
                      <a:r>
                        <a:rPr lang="en-US" sz="1800" baseline="0" dirty="0" smtClean="0"/>
                        <a:t> of all,/In the first place,/Secondly,/Thirdly,/Then,/Finally…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Finally, everyone knows that smoking is extremely bad…</a:t>
                      </a:r>
                      <a:endParaRPr lang="ru-RU" sz="1800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To add more points on the same topic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Furthermore,/Also,/Moreover,/</a:t>
                      </a:r>
                    </a:p>
                    <a:p>
                      <a:r>
                        <a:rPr lang="en-US" sz="1800" dirty="0" smtClean="0"/>
                        <a:t>In addition (to this),/Besides (this)…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Besides, dogs are very good in police work </a:t>
                      </a:r>
                      <a:endParaRPr lang="ru-RU" sz="1800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dirty="0" smtClean="0"/>
                        <a:t>To give examples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For example,/</a:t>
                      </a:r>
                      <a:r>
                        <a:rPr lang="en-US" baseline="0" dirty="0" smtClean="0"/>
                        <a:t> for instance,/ such as…/like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For instance, by running and swimming three times a week you feel younger and live longer.</a:t>
                      </a:r>
                      <a:endParaRPr lang="ru-RU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dirty="0" smtClean="0"/>
                        <a:t>To introduce the</a:t>
                      </a:r>
                      <a:r>
                        <a:rPr lang="en-US" baseline="0" dirty="0" smtClean="0"/>
                        <a:t> opposing viewpoint (contrast)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However,/nevertheless,/ but,/although,/on the other hand,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Seatbelts are known to save lives, however, some people refuse to wear them.</a:t>
                      </a:r>
                      <a:endParaRPr lang="ru-RU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dirty="0" smtClean="0"/>
                        <a:t>To state personal opinion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</a:t>
                      </a:r>
                      <a:r>
                        <a:rPr lang="en-US" baseline="0" dirty="0" smtClean="0"/>
                        <a:t> my opinion,/ in my view,/I think (that)/ I believe that/I (</a:t>
                      </a:r>
                      <a:r>
                        <a:rPr lang="en-US" baseline="0" dirty="0" err="1" smtClean="0"/>
                        <a:t>dis</a:t>
                      </a:r>
                      <a:r>
                        <a:rPr lang="en-US" baseline="0" dirty="0" smtClean="0"/>
                        <a:t>)agree that/with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 think that people should be encouraged to the public transport</a:t>
                      </a:r>
                      <a:r>
                        <a:rPr lang="en-US" baseline="0" dirty="0" smtClean="0"/>
                        <a:t> in the city</a:t>
                      </a:r>
                      <a:endParaRPr lang="ru-RU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dirty="0" smtClean="0"/>
                        <a:t>To list advantages/</a:t>
                      </a:r>
                    </a:p>
                    <a:p>
                      <a:r>
                        <a:rPr lang="en-US" dirty="0" smtClean="0"/>
                        <a:t>disadvantages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One (</a:t>
                      </a:r>
                      <a:r>
                        <a:rPr lang="en-US" dirty="0" err="1" smtClean="0"/>
                        <a:t>dis</a:t>
                      </a:r>
                      <a:r>
                        <a:rPr lang="en-US" dirty="0" smtClean="0"/>
                        <a:t>)advantage of …/another (</a:t>
                      </a:r>
                      <a:r>
                        <a:rPr lang="en-US" dirty="0" err="1" smtClean="0"/>
                        <a:t>dis</a:t>
                      </a:r>
                      <a:r>
                        <a:rPr lang="en-US" dirty="0" smtClean="0"/>
                        <a:t>)advantage of …/ the main (</a:t>
                      </a:r>
                      <a:r>
                        <a:rPr lang="en-US" dirty="0" err="1" smtClean="0"/>
                        <a:t>dis</a:t>
                      </a:r>
                      <a:r>
                        <a:rPr lang="en-US" dirty="0" smtClean="0"/>
                        <a:t>)advantage of 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main disadvantage of having your own business is that you have to work</a:t>
                      </a:r>
                      <a:r>
                        <a:rPr lang="en-US" baseline="0" dirty="0" smtClean="0"/>
                        <a:t> long hours.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1532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Linking Words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504" y="476672"/>
          <a:ext cx="8856982" cy="521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3672408"/>
                <a:gridCol w="316835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Purpose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Useful linking words and structures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Examples</a:t>
                      </a:r>
                      <a:endParaRPr lang="ru-RU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To express cause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As/therefore/for this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dirty="0" smtClean="0"/>
                        <a:t>reason/ since,/ because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The </a:t>
                      </a:r>
                      <a:r>
                        <a:rPr lang="en-US" sz="1800" dirty="0" err="1" smtClean="0"/>
                        <a:t>programme</a:t>
                      </a:r>
                      <a:r>
                        <a:rPr lang="en-US" sz="1800" dirty="0" smtClean="0"/>
                        <a:t> would upset many people; for this reason the BBC decided not to show it.</a:t>
                      </a:r>
                      <a:endParaRPr lang="ru-RU" sz="1800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To express result/effect/</a:t>
                      </a:r>
                    </a:p>
                    <a:p>
                      <a:r>
                        <a:rPr lang="en-US" sz="1800" dirty="0" smtClean="0"/>
                        <a:t>consequences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Therefore,/as</a:t>
                      </a:r>
                      <a:r>
                        <a:rPr lang="en-US" sz="1800" baseline="0" dirty="0" smtClean="0"/>
                        <a:t> a result, /for this reason,/so,/consequently,/</a:t>
                      </a:r>
                    </a:p>
                    <a:p>
                      <a:r>
                        <a:rPr lang="en-US" sz="1800" baseline="0" dirty="0" smtClean="0"/>
                        <a:t>as a consequence,/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She won a scholarship consequently, she was able to continue her studies.</a:t>
                      </a:r>
                      <a:endParaRPr lang="ru-RU" sz="1800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dirty="0" smtClean="0"/>
                        <a:t>To express</a:t>
                      </a:r>
                      <a:r>
                        <a:rPr lang="en-US" baseline="0" dirty="0" smtClean="0"/>
                        <a:t> purpose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To+inf</a:t>
                      </a:r>
                      <a:r>
                        <a:rPr lang="en-US" dirty="0" smtClean="0"/>
                        <a:t>./ in </a:t>
                      </a:r>
                      <a:r>
                        <a:rPr lang="en-US" dirty="0" err="1" smtClean="0"/>
                        <a:t>ordet</a:t>
                      </a:r>
                      <a:r>
                        <a:rPr lang="en-US" dirty="0" smtClean="0"/>
                        <a:t> to + inf.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They</a:t>
                      </a:r>
                      <a:r>
                        <a:rPr lang="en-US" baseline="0" dirty="0" smtClean="0"/>
                        <a:t> locked the door in order to stop us from getting in.</a:t>
                      </a:r>
                      <a:endParaRPr lang="ru-RU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dirty="0" smtClean="0"/>
                        <a:t>To express</a:t>
                      </a:r>
                      <a:r>
                        <a:rPr lang="en-US" baseline="0" dirty="0" smtClean="0"/>
                        <a:t> condition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If/ unless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 we have a proper look, we can realize …</a:t>
                      </a:r>
                      <a:endParaRPr lang="ru-RU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dirty="0" smtClean="0"/>
                        <a:t>Relative pronouns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Who/which/that/whose/where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8464">
                <a:tc>
                  <a:txBody>
                    <a:bodyPr/>
                    <a:lstStyle/>
                    <a:p>
                      <a:r>
                        <a:rPr lang="en-US" dirty="0" smtClean="0"/>
                        <a:t>To conclude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conclusion, / to summarize,/ to conclude,/ to sum up,/in summary,/ taking everything into account,/ all things considered, 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 sum up, no one is likely to find a cure for</a:t>
                      </a:r>
                      <a:r>
                        <a:rPr lang="en-US" baseline="0" dirty="0" smtClean="0"/>
                        <a:t> the common cold in the nearest future.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202205" y="2276872"/>
            <a:ext cx="2504212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to sum up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on the one hand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in addition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such as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as far as I am concerned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for one thing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in other words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however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in fact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furthermore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in my own experience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conversely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76560" y="1267019"/>
            <a:ext cx="532859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introducing an argument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introducing a counter-argument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giving an example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continuing an argument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 summarizing/concluding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 giving a personal view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07504" y="6463656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правка 7">
            <a:hlinkClick r:id="rId3" action="ppaction://hlinksldjump" highlightClick="1"/>
          </p:cNvPr>
          <p:cNvSpPr/>
          <p:nvPr/>
        </p:nvSpPr>
        <p:spPr>
          <a:xfrm>
            <a:off x="7884368" y="332656"/>
            <a:ext cx="648072" cy="576064"/>
          </a:xfrm>
          <a:prstGeom prst="actionButtonHelp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1520" y="620688"/>
            <a:ext cx="7236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Exercise 1. Match the linking words with the elements of an opinion essay</a:t>
            </a:r>
            <a:endParaRPr lang="ru-RU" b="1" i="1" dirty="0" smtClean="0">
              <a:solidFill>
                <a:srgbClr val="002060"/>
              </a:solidFill>
            </a:endParaRPr>
          </a:p>
          <a:p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8 0.02801 L -0.19445 -0.25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03 0.03889 L 0.11319 -0.295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2107 L -0.00295 -0.394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01991 L -0.09166 -0.3587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18 0.01759 L 0.09687 -0.1189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1065 L 0.03177 -0.419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143 -0.05255 " pathEditMode="relative" ptsTypes="AA">
                                      <p:cBhvr>
                                        <p:cTn id="30" dur="2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48 0.00602 L 0.17413 -0.487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0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59 0.03194 L -0.30208 -0.062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6528 -0.18912 " pathEditMode="relative" ptsTypes="AA">
                                      <p:cBhvr>
                                        <p:cTn id="42" dur="2000" fill="hold"/>
                                        <p:tgtEl>
                                          <p:spTgt spid="30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5 -0.05995 L -0.20052 0.3495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882 0.05255 " pathEditMode="relative" ptsTypes="AA">
                                      <p:cBhvr>
                                        <p:cTn id="50" dur="2000" fill="hold"/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 0.01458 L -0.24827 0.0354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0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2362 L 0.00313 0.2652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46583" y="1805825"/>
            <a:ext cx="741682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E-mail is very popular these days.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Post offices are important in the community.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Many people do not have computers.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If you buy goods from the websites, somebody has to deliver them.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Emailing saves paper and petrol – it is good for the environment.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Internet communication is cheap and it arrives immediately.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There are more postal services than the Internet can provide.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You can have access to the Internet at any time and any place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Post offices belong to the past, not to the present.                                                                                                    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772816"/>
            <a:ext cx="333746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772816"/>
            <a:ext cx="343364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348880"/>
            <a:ext cx="333746" cy="3385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2348880"/>
            <a:ext cx="343364" cy="3385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2924944"/>
            <a:ext cx="333746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2924944"/>
            <a:ext cx="343364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3501008"/>
            <a:ext cx="333746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3501008"/>
            <a:ext cx="343364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4077072"/>
            <a:ext cx="333746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611560" y="4077072"/>
            <a:ext cx="343364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79512" y="4653136"/>
            <a:ext cx="333746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611560" y="4653136"/>
            <a:ext cx="343364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179512" y="5157192"/>
            <a:ext cx="333746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611560" y="5157192"/>
            <a:ext cx="343364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179512" y="5733256"/>
            <a:ext cx="333746" cy="33855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611560" y="5733256"/>
            <a:ext cx="343364" cy="33855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179512" y="6237312"/>
            <a:ext cx="333746" cy="3385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611560" y="6237312"/>
            <a:ext cx="343364" cy="3385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23" name="Управляющая кнопка: домой 22">
            <a:hlinkClick r:id="rId2" action="ppaction://hlinksldjump" highlightClick="1"/>
          </p:cNvPr>
          <p:cNvSpPr/>
          <p:nvPr/>
        </p:nvSpPr>
        <p:spPr>
          <a:xfrm>
            <a:off x="1115616" y="6381328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справка 23">
            <a:hlinkClick r:id="rId3" action="ppaction://hlinksldjump" highlightClick="1"/>
          </p:cNvPr>
          <p:cNvSpPr/>
          <p:nvPr/>
        </p:nvSpPr>
        <p:spPr>
          <a:xfrm>
            <a:off x="8100392" y="188640"/>
            <a:ext cx="648072" cy="576064"/>
          </a:xfrm>
          <a:prstGeom prst="actionButtonHelp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назад 24">
            <a:hlinkClick r:id="" action="ppaction://hlinkshowjump?jump=previousslide" highlightClick="1"/>
          </p:cNvPr>
          <p:cNvSpPr/>
          <p:nvPr/>
        </p:nvSpPr>
        <p:spPr>
          <a:xfrm>
            <a:off x="7956376" y="6525344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460432" y="6525344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62019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i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Exercise 2. Look at these two opinions:</a:t>
            </a:r>
            <a:endParaRPr lang="ru-RU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A. It is important to keep post office open</a:t>
            </a:r>
            <a:endParaRPr lang="ru-RU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B. The Internet is more useful than post offices</a:t>
            </a:r>
            <a:endParaRPr lang="ru-RU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i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Now read the nine statements below and decide if you think they support opinion A or opinion B.</a:t>
            </a:r>
            <a:endParaRPr lang="ru-RU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ED084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EF73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EF73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EF73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EF73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EF73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EF73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EF73"/>
                                      </p:to>
                                    </p:animClr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EF73"/>
                                      </p:to>
                                    </p:animClr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2" grpId="1" animBg="1"/>
      <p:bldP spid="13" grpId="0" animBg="1"/>
      <p:bldP spid="15" grpId="0" animBg="1"/>
      <p:bldP spid="18" grpId="0" animBg="1"/>
      <p:bldP spid="19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338173"/>
            <a:ext cx="864096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Exercise 3. Read these sentences taken from essays about family and friends.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Fill in the gaps with a suitable word from the list below. Use each word only once.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There are two gaps in each sentence.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answer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think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factors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considering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reasons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onclusion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importance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refer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ever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look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When considering family and society, there is not a simple right or wrong answer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When we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think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about this subject, it depends on which society we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refer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to.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There are a number of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reasons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why I believe that the family is still as important as ever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If we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look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at the issue of education, the importance of the family is clear.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Taking all these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factors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into account, my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conclusion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is that the role of family is changing, but it remains highly important.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59632" y="4293096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52320" y="4293096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47664" y="4581128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52320" y="4581128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869160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5157192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87624" y="5373216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20072" y="5373216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1720" y="5661248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8024" y="5661248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15" name="Управляющая кнопка: домой 14">
            <a:hlinkClick r:id="" action="ppaction://hlinkshowjump?jump=firstslide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справка 15">
            <a:hlinkClick r:id="rId2" action="ppaction://hlinksldjump" highlightClick="1"/>
          </p:cNvPr>
          <p:cNvSpPr/>
          <p:nvPr/>
        </p:nvSpPr>
        <p:spPr>
          <a:xfrm>
            <a:off x="8316416" y="188640"/>
            <a:ext cx="648072" cy="576064"/>
          </a:xfrm>
          <a:prstGeom prst="actionButtonHelp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71600" y="888539"/>
            <a:ext cx="784887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1.This is not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easy question to decide; the issue is complicated and many factors have to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be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considered.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2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It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is true that computers can achieve many things, but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not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all these things are good.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2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Communication is very important these days, and we have various ways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to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communicate with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each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other.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We are living in a time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of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great change, so it is hard to know what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is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going to happen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339752" y="1268760"/>
            <a:ext cx="864096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347864" y="1556792"/>
            <a:ext cx="864096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092280" y="2132856"/>
            <a:ext cx="864096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187624" y="2060848"/>
            <a:ext cx="864096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131840" y="3212976"/>
            <a:ext cx="864096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347864" y="3501008"/>
            <a:ext cx="864096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7956376" y="2924944"/>
            <a:ext cx="864096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8028384" y="3429000"/>
            <a:ext cx="864096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справка 11">
            <a:hlinkClick r:id="rId2" action="ppaction://hlinksldjump" highlightClick="1"/>
          </p:cNvPr>
          <p:cNvSpPr/>
          <p:nvPr/>
        </p:nvSpPr>
        <p:spPr>
          <a:xfrm>
            <a:off x="8244408" y="260648"/>
            <a:ext cx="648072" cy="576064"/>
          </a:xfrm>
          <a:prstGeom prst="actionButtonHelp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51520" y="476672"/>
            <a:ext cx="80069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b="1" i="1" dirty="0" smtClean="0">
                <a:solidFill>
                  <a:srgbClr val="002060"/>
                </a:solidFill>
              </a:rPr>
              <a:t>Exercise 4. </a:t>
            </a: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Two words are missing from each sentence. Write in the correct words.</a:t>
            </a:r>
          </a:p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Управляющая кнопка: назад 15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79912" y="332656"/>
            <a:ext cx="180331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CONTENT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980728"/>
            <a:ext cx="2611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What is an opinion essay?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340768"/>
            <a:ext cx="3158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Stages of opinion essays writing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1628800"/>
            <a:ext cx="1225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Pre-writing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1988840"/>
            <a:ext cx="2713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 action="ppaction://hlinksldjump"/>
              </a:rPr>
              <a:t>Writing: An essay structure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979712" y="2348880"/>
            <a:ext cx="1749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 action="ppaction://hlinksldjump"/>
              </a:rPr>
              <a:t>The introduction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979712" y="2708920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7" action="ppaction://hlinksldjump"/>
              </a:rPr>
              <a:t>The body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979712" y="3429000"/>
            <a:ext cx="1585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8" action="ppaction://hlinksldjump"/>
              </a:rPr>
              <a:t>The conclusion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555776" y="3068960"/>
            <a:ext cx="2836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9" action="ppaction://hlinksldjump"/>
              </a:rPr>
              <a:t>Writing effective paragraphs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403648" y="3789040"/>
            <a:ext cx="1402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 action="ppaction://hlinksldjump"/>
              </a:rPr>
              <a:t>Proofreading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979712" y="4149080"/>
            <a:ext cx="1471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1" action="ppaction://hlinksldjump"/>
              </a:rPr>
              <a:t>Linking words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55576" y="5229200"/>
            <a:ext cx="2803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2" action="ppaction://hlinksldjump"/>
              </a:rPr>
              <a:t>Instructions to the exercises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827584" y="4581128"/>
            <a:ext cx="1165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3" action="ppaction://hlinksldjump"/>
              </a:rPr>
              <a:t>Exercise 1.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843808" y="4581128"/>
            <a:ext cx="1165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4" action="ppaction://hlinksldjump"/>
              </a:rPr>
              <a:t>Exercise 2.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788024" y="4581128"/>
            <a:ext cx="1165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5" action="ppaction://hlinksldjump"/>
              </a:rPr>
              <a:t>Exercise 3.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660232" y="4581128"/>
            <a:ext cx="1165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6" action="ppaction://hlinksldjump"/>
              </a:rPr>
              <a:t>Exercise 4.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763688" y="4869160"/>
            <a:ext cx="1165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7" action="ppaction://hlinksldjump"/>
              </a:rPr>
              <a:t>Exercise 5.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851920" y="4869160"/>
            <a:ext cx="1165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8" action="ppaction://hlinksldjump"/>
              </a:rPr>
              <a:t>Exercise 6.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652120" y="4869160"/>
            <a:ext cx="1165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9" action="ppaction://hlinksldjump"/>
              </a:rPr>
              <a:t>Exercise 7.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755576" y="5589240"/>
            <a:ext cx="2838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0" action="ppaction://hlinksldjump"/>
              </a:rPr>
              <a:t>Russian State Exam: TASK 40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547664" y="5949280"/>
            <a:ext cx="2995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1" action="ppaction://hlinksldjump"/>
              </a:rPr>
              <a:t>Assessment Criteria of task 40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755576" y="6309320"/>
            <a:ext cx="1134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2" action="ppaction://hlinksldjump"/>
              </a:rPr>
              <a:t>Resources</a:t>
            </a:r>
            <a:endParaRPr lang="ru-RU" dirty="0"/>
          </a:p>
        </p:txBody>
      </p:sp>
      <p:sp>
        <p:nvSpPr>
          <p:cNvPr id="29" name="Управляющая кнопка: назад 28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29748" y="2233645"/>
            <a:ext cx="730674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A. People spend large sums of money on cars.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B. Many people want to have status and privacy.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People ___ in order to ___.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A. Many people do not believe how bad the environmental situation is.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B. Green activists do not understand it.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Green activists ___ that ___.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A. People often prefer to use their cars.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B. Public transport is slow and uncomfortable.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___, with the result that ___ cars.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A. The transport situation will get worse.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B. The government could take action.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Unless ___, ___ worse.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правка 5">
            <a:hlinkClick r:id="rId3" action="ppaction://hlinksldjump" highlightClick="1"/>
          </p:cNvPr>
          <p:cNvSpPr/>
          <p:nvPr/>
        </p:nvSpPr>
        <p:spPr>
          <a:xfrm>
            <a:off x="8244408" y="260648"/>
            <a:ext cx="648072" cy="576064"/>
          </a:xfrm>
          <a:prstGeom prst="actionButtonHelp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60648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Exercise 5. Look at these pairs of sentences. Use the prompts to rewrite them as one sentence.</a:t>
            </a:r>
            <a:endParaRPr lang="ru-RU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>
            <a:hlinkClick r:id="rId4" action="ppaction://hlinksldjump"/>
          </p:cNvPr>
          <p:cNvSpPr/>
          <p:nvPr/>
        </p:nvSpPr>
        <p:spPr>
          <a:xfrm>
            <a:off x="8100392" y="6021288"/>
            <a:ext cx="792088" cy="36004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60432" y="6525344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7956376" y="6525344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891412"/>
            <a:ext cx="88569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Example: </a:t>
            </a:r>
            <a:r>
              <a:rPr lang="en-US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A. Many people prefer to drive to work.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B</a:t>
            </a:r>
            <a:r>
              <a:rPr lang="en-US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. People often spend a long time sitting in traffic jams.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Many people ___, despite the fact that ___.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Many people prefer to drive to work, despite the fact that they often spend a long time sitting in traffic jams.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484784"/>
            <a:ext cx="683085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1200"/>
              </a:spcAft>
            </a:pPr>
            <a:r>
              <a:rPr lang="ru-RU" dirty="0"/>
              <a:t>1</a:t>
            </a:r>
            <a:r>
              <a:rPr lang="en-US" dirty="0" smtClean="0"/>
              <a:t>. People spend large sums of money on cars in order to have status and privacy.</a:t>
            </a:r>
          </a:p>
          <a:p>
            <a:pPr marL="342900" indent="-342900" algn="just">
              <a:spcAft>
                <a:spcPts val="1200"/>
              </a:spcAft>
            </a:pPr>
            <a:r>
              <a:rPr lang="ru-RU" dirty="0"/>
              <a:t>2</a:t>
            </a:r>
            <a:r>
              <a:rPr lang="en-US" dirty="0" smtClean="0"/>
              <a:t>. 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Green activists do not understand that many people do not believe how bad the environmental situation is.</a:t>
            </a:r>
          </a:p>
          <a:p>
            <a:pPr marL="342900" indent="-342900" algn="just">
              <a:spcAft>
                <a:spcPts val="1200"/>
              </a:spcAft>
            </a:pPr>
            <a:r>
              <a:rPr lang="ru-RU" dirty="0">
                <a:latin typeface="Calibri" pitchFamily="34" charset="0"/>
                <a:cs typeface="Times New Roman" pitchFamily="18" charset="0"/>
              </a:rPr>
              <a:t>3</a:t>
            </a:r>
            <a:r>
              <a:rPr lang="en-US" dirty="0" smtClean="0">
                <a:latin typeface="Calibri" pitchFamily="34" charset="0"/>
                <a:cs typeface="Times New Roman" pitchFamily="18" charset="0"/>
              </a:rPr>
              <a:t>. 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Public transport is slow and uncomfortable, with the result that people often prefer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to use their cars.</a:t>
            </a:r>
          </a:p>
          <a:p>
            <a:pPr marL="342900" indent="-342900" algn="just">
              <a:spcAft>
                <a:spcPts val="1200"/>
              </a:spcAft>
            </a:pPr>
            <a:r>
              <a:rPr lang="ru-RU" dirty="0">
                <a:latin typeface="Calibri" pitchFamily="34" charset="0"/>
                <a:cs typeface="Times New Roman" pitchFamily="18" charset="0"/>
              </a:rPr>
              <a:t>4</a:t>
            </a:r>
            <a:r>
              <a:rPr lang="en-US" dirty="0" smtClean="0">
                <a:latin typeface="Calibri" pitchFamily="34" charset="0"/>
                <a:cs typeface="Times New Roman" pitchFamily="18" charset="0"/>
              </a:rPr>
              <a:t>. Unless government takes action, t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he transport situation will get worse.</a:t>
            </a:r>
            <a:endParaRPr lang="ru-RU" dirty="0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3568" y="620688"/>
            <a:ext cx="4256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Compare with the sentences you`ve made.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60432" y="6525344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7956376" y="6525344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7504" y="980728"/>
            <a:ext cx="903649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Exercise 6. Read this part of the conclusion from a student`s essay.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For each gap, choose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a, an, the, - (no article)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to complete the text.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For these reasons, I believe that                   problem is extremely complicated. This means that</a:t>
            </a:r>
            <a:r>
              <a:rPr lang="en-US" sz="2000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solution cannot be</a:t>
            </a:r>
            <a:r>
              <a:rPr lang="en-US" sz="2000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simple one. I think that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heart of                  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problem is not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question of logic. Logically, everyone should stop using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cars. However, our love for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car is not logical. We like comfort, personal space, and so on.  If you want me to leave my car, you need to offer me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luxury minibus – not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dirty, crowded normal bus.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1916832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1916832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112" y="1916832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8184" y="1916832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-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856" y="2204864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2204864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60" y="2204864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016" y="2204864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-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48264" y="2204864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6296" y="2204864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40352" y="2204864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16416" y="2204864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-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99792" y="2492896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31840" y="2492896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63888" y="2492896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39952" y="249289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-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36096" y="2492896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96136" y="2492896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28184" y="2492896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6256" y="249289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-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9512" y="2852936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7544" y="2852936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99592" y="2852936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03648" y="285293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-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52320" y="2852936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40352" y="2852936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00392" y="2852936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04448" y="285293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-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87824" y="314096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75856" y="3140968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35896" y="3140968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39952" y="314096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-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24328" y="34290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740352" y="3429000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244408" y="342900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748464" y="3429000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-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19872" y="376854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-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987824" y="3768548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27784" y="3768548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an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39752" y="376854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49" name="Управляющая кнопка: домой 48">
            <a:hlinkClick r:id="rId2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Управляющая кнопка: справка 49">
            <a:hlinkClick r:id="rId3" action="ppaction://hlinksldjump" highlightClick="1"/>
          </p:cNvPr>
          <p:cNvSpPr/>
          <p:nvPr/>
        </p:nvSpPr>
        <p:spPr>
          <a:xfrm>
            <a:off x="7884368" y="332656"/>
            <a:ext cx="648072" cy="576064"/>
          </a:xfrm>
          <a:prstGeom prst="actionButtonHelp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Управляющая кнопка: далее 50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Управляющая кнопка: назад 51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1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20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22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5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9" grpId="0"/>
      <p:bldP spid="41" grpId="0"/>
      <p:bldP spid="43" grpId="0"/>
      <p:bldP spid="44" grpId="0"/>
      <p:bldP spid="45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214290"/>
            <a:ext cx="3816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Exercise 7. Choose the correct answer.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513" y="576443"/>
            <a:ext cx="85327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There are several advantages to owning a dog. 1)…., dogs are obedient animals. 2)…, they come when called and can be trained to obey their owner`s commands.</a:t>
            </a:r>
            <a:r>
              <a:rPr lang="ru-RU" dirty="0" smtClean="0"/>
              <a:t> 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r>
              <a:rPr lang="en-US" dirty="0" smtClean="0"/>
              <a:t>…, dogs are very loyal animals. They love their owners and 4)…  can be very </a:t>
            </a:r>
            <a:r>
              <a:rPr lang="ru-RU" dirty="0" smtClean="0"/>
              <a:t> </a:t>
            </a:r>
            <a:r>
              <a:rPr lang="en-US" dirty="0" smtClean="0"/>
              <a:t>good company. 5) …, dogs help their owners to keep fit 6) … they need regular exercise.</a:t>
            </a:r>
            <a:r>
              <a:rPr lang="ru-RU" dirty="0" smtClean="0"/>
              <a:t> </a:t>
            </a:r>
          </a:p>
          <a:p>
            <a:r>
              <a:rPr lang="en-US" dirty="0" smtClean="0"/>
              <a:t>	7) …, keeping a dog can be expensive, as there re frequent vet`s bills.</a:t>
            </a:r>
            <a:r>
              <a:rPr lang="ru-RU" dirty="0" smtClean="0"/>
              <a:t> </a:t>
            </a:r>
            <a:r>
              <a:rPr lang="en-US" dirty="0" smtClean="0"/>
              <a:t>8) …, if you want to go on holiday, you have to pay to put your dog in kennels.</a:t>
            </a:r>
            <a:r>
              <a:rPr lang="ru-RU" dirty="0" smtClean="0"/>
              <a:t> </a:t>
            </a:r>
          </a:p>
          <a:p>
            <a:r>
              <a:rPr lang="en-US" dirty="0" smtClean="0"/>
              <a:t>	9)…, I believe that, … dogs are expensive pets, they can provide a lot of happiness.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42976" y="2786058"/>
          <a:ext cx="7858180" cy="3708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42942"/>
                <a:gridCol w="2071702"/>
                <a:gridCol w="2500330"/>
                <a:gridCol w="264320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6.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7.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9.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85918" y="2786058"/>
            <a:ext cx="1094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So that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785918" y="3143248"/>
            <a:ext cx="923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Since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785918" y="3500438"/>
            <a:ext cx="1534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Besides this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85918" y="3929066"/>
            <a:ext cx="1200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because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85918" y="4286256"/>
            <a:ext cx="1458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Apart from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785918" y="4643446"/>
            <a:ext cx="1200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because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785918" y="5000636"/>
            <a:ext cx="923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Since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785918" y="5357826"/>
            <a:ext cx="827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Also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785918" y="5715016"/>
            <a:ext cx="1288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Although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785918" y="6072206"/>
            <a:ext cx="1346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moreover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857620" y="314324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Such as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857620" y="2786058"/>
            <a:ext cx="976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Firstly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857620" y="3929066"/>
            <a:ext cx="131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wherever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857620" y="3500438"/>
            <a:ext cx="1418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In order to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857620" y="5000636"/>
            <a:ext cx="165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In conclusion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857620" y="4286256"/>
            <a:ext cx="1621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Furthermore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857620" y="4643446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and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857620" y="6072206"/>
            <a:ext cx="1257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although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857620" y="5715016"/>
            <a:ext cx="1379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To sum up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857620" y="5357826"/>
            <a:ext cx="1194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Because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3428992" y="314324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6429388" y="2786058"/>
            <a:ext cx="1689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On the whole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429388" y="3143248"/>
            <a:ext cx="1568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For example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429388" y="3571876"/>
            <a:ext cx="115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All in all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6429388" y="3929066"/>
            <a:ext cx="1369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as a result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429388" y="4286256"/>
            <a:ext cx="1360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to sum up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6429388" y="4643446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so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6429388" y="5000636"/>
            <a:ext cx="2157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On the other hand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6429388" y="5357826"/>
            <a:ext cx="1807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For this reason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429388" y="5715016"/>
            <a:ext cx="1258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Secondly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6429388" y="6072206"/>
            <a:ext cx="1027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 due to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5715008" y="278605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3428992" y="535782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428992" y="350043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5715008" y="571501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8643966" y="392906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8643966" y="500063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5715008" y="607220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5715008" y="428625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64344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8643966" y="314324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8643966" y="278605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8643966" y="350043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8643966" y="428625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8643966" y="535782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8643966" y="464344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8643966" y="571501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8643966" y="607220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5715008" y="314324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5715008" y="350043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5715008" y="392906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5715008" y="464344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5715008" y="500063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5715008" y="535782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3428992" y="278605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3428992" y="392906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3428992" y="500063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3428992" y="428625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3428992" y="571501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3428992" y="607220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70" name="Управляющая кнопка: домой 69">
            <a:hlinkClick r:id="rId2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Управляющая кнопка: справка 70">
            <a:hlinkClick r:id="rId3" action="ppaction://hlinksldjump" highlightClick="1"/>
          </p:cNvPr>
          <p:cNvSpPr/>
          <p:nvPr/>
        </p:nvSpPr>
        <p:spPr>
          <a:xfrm>
            <a:off x="8316416" y="116632"/>
            <a:ext cx="648072" cy="576064"/>
          </a:xfrm>
          <a:prstGeom prst="actionButtonHelp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Управляющая кнопка: далее 71">
            <a:hlinkClick r:id="" action="ppaction://hlinkshowjump?jump=nextslide" highlightClick="1"/>
          </p:cNvPr>
          <p:cNvSpPr/>
          <p:nvPr/>
        </p:nvSpPr>
        <p:spPr>
          <a:xfrm>
            <a:off x="8460432" y="6525344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3" name="Управляющая кнопка: назад 72">
            <a:hlinkClick r:id="" action="ppaction://hlinkshowjump?jump=previousslide" highlightClick="1"/>
          </p:cNvPr>
          <p:cNvSpPr/>
          <p:nvPr/>
        </p:nvSpPr>
        <p:spPr>
          <a:xfrm>
            <a:off x="7956376" y="6525344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41" grpId="0"/>
      <p:bldP spid="42" grpId="0"/>
      <p:bldP spid="43" grpId="0"/>
      <p:bldP spid="44" grpId="0"/>
      <p:bldP spid="45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1091" y="-58333"/>
            <a:ext cx="2226553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698" y="420053"/>
            <a:ext cx="7164288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Comment on the following statement.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57325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57325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Internet is the greatest time-waster.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What is your opinion? Do you agree with this statement?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Write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200–250 words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	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Use the following plan: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ymbol" pitchFamily="18" charset="2"/>
                <a:cs typeface="Arial" pitchFamily="34" charset="0"/>
              </a:rPr>
              <a:t>–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make an introduction (state the problem)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ymbol" pitchFamily="18" charset="2"/>
                <a:cs typeface="Arial" pitchFamily="34" charset="0"/>
              </a:rPr>
              <a:t>–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express your personal opinion and give 2–3 reasons for your opinion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ymbol" pitchFamily="18" charset="2"/>
                <a:cs typeface="Arial" pitchFamily="34" charset="0"/>
              </a:rPr>
              <a:t>–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express an opposing opinion and give 1–2 reasons for this opposing opinion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ymbol" pitchFamily="18" charset="2"/>
                <a:cs typeface="Arial" pitchFamily="34" charset="0"/>
              </a:rPr>
              <a:t>–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explain why you don’t agree with the opposing opinion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457325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ymbol" pitchFamily="18" charset="2"/>
                <a:cs typeface="Arial" pitchFamily="34" charset="0"/>
              </a:rPr>
              <a:t>–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make a conclusion restating your position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388424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7884368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0777373"/>
              </p:ext>
            </p:extLst>
          </p:nvPr>
        </p:nvGraphicFramePr>
        <p:xfrm>
          <a:off x="159019" y="675792"/>
          <a:ext cx="8496943" cy="5489512"/>
        </p:xfrm>
        <a:graphic>
          <a:graphicData uri="http://schemas.openxmlformats.org/drawingml/2006/table">
            <a:tbl>
              <a:tblPr/>
              <a:tblGrid>
                <a:gridCol w="740573"/>
                <a:gridCol w="3672408"/>
                <a:gridCol w="4083962"/>
              </a:tblGrid>
              <a:tr h="249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Решение коммуникативной задачи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Организация текста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103" marR="52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К1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К2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71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Задание выполнено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полностью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содержание отражает все аспекты, указанные в задании; стилевое оформление речи выбрано правильно (соблюдается нейтральный стиль)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Высказывание логично; структура текста соответствует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предложенному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плану; средства логической связи использованы правильно; текст разделён на абзацы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60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Задание выполнено: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некоторые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аспекты, указанные в задании, раскрыты не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полностью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; имеются отдельные нарушения стилевого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оформления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речи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Высказывание в основном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логично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; имеются отдельные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отклонения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 плана в структуре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высказывания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; имеются отдельные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недостатки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 использовании средств логической связи;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имеются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отдельные недостатки при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делении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текста на абзацы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Задание выполнено не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полностью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содержание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отражает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 все аспекты, указанные в задании; нарушения стилевого оформления речи встречаются достаточно часто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Высказывание не всегда логично; есть значительные отклонения от предложенного плана; имеются многочисленные ошибки в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использовании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средств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логической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связи, их выбор ограничен;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деление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текста на абзацы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отсутствует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Задание не выполнено: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содержание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 отражает тех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аспектов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которые указаны в задании, или/и не соответствует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требуемому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объёму, или/и более 30% ответа имеет непродуктивный характер (т.е. текстуально совпадает с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опубликованным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источником)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Отсутствует логика в построении высказывания, предложенный план ответа не соблюдается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103" marR="521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5536" y="157862"/>
            <a:ext cx="36724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Assessment Criteria of Task 40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1000"/>
          </a:blip>
          <a:srcRect/>
          <a:stretch>
            <a:fillRect/>
          </a:stretch>
        </p:blipFill>
        <p:spPr bwMode="auto">
          <a:xfrm>
            <a:off x="7524328" y="116633"/>
            <a:ext cx="1486297" cy="115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0530715"/>
              </p:ext>
            </p:extLst>
          </p:nvPr>
        </p:nvGraphicFramePr>
        <p:xfrm>
          <a:off x="107503" y="191828"/>
          <a:ext cx="8784977" cy="6187305"/>
        </p:xfrm>
        <a:graphic>
          <a:graphicData uri="http://schemas.openxmlformats.org/drawingml/2006/table">
            <a:tbl>
              <a:tblPr/>
              <a:tblGrid>
                <a:gridCol w="720080"/>
                <a:gridCol w="2951419"/>
                <a:gridCol w="2622369"/>
                <a:gridCol w="2491109"/>
              </a:tblGrid>
              <a:tr h="3221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Лексика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Грамматика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Орфография </a:t>
                      </a:r>
                      <a:b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и пунктуация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0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0105" marR="40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К3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К4 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К5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07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Используемый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словарный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запас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соответствует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поставленной коммуникативной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задаче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; практически нет нарушений в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использовании лексики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Используются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грамматические структуры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 соответствии с поставленной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коммуникативной задачей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 Практически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ошибки (допускается одна-</a:t>
                      </a:r>
                      <a:r>
                        <a:rPr lang="ru-RU" sz="1400" spc="-30" dirty="0">
                          <a:latin typeface="Times New Roman"/>
                          <a:ea typeface="Calibri"/>
                          <a:cs typeface="Times New Roman"/>
                        </a:rPr>
                        <a:t>две негрубые ошибки)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Используемый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словарный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запас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соответствует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поставленной коммуникативной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задаче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однако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встречаются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отдельные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неточности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употреблении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слов (две-три), либо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словарный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запас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ограничен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но лексика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использована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правильно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Имеется ряд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грамматических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ошибок, не затрудняющих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понимания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текста (не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более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четырёх)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Орфографические ошибки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практически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отсутствуют. Текст разделён на предложения с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правильным пунктуационным оформлением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6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Использован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неоправданно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ограниченный словарный запас;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часто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встречаются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нарушения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использовании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лексики,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некоторые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из них могут затруднять понимание текста (не более четырёх)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Многочисленны ошибки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элементарного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уровня, либо ошибки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немногочисленны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но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затрудняют понимание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текста (допускается шесть-семь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ошибок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 трёх-четырёх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разделах грамматики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Имеется ряд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орфографических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или/и пунктуационных ошибок, в том числе те, которые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незначительно затрудняют понимание </a:t>
                      </a:r>
                      <a:r>
                        <a:rPr lang="ru-RU" sz="1400" spc="-30" dirty="0" smtClean="0">
                          <a:latin typeface="Times New Roman"/>
                          <a:ea typeface="Calibri"/>
                          <a:cs typeface="Times New Roman"/>
                        </a:rPr>
                        <a:t>текста </a:t>
                      </a:r>
                      <a:r>
                        <a:rPr lang="ru-RU" sz="1400" spc="-30" dirty="0">
                          <a:latin typeface="Times New Roman"/>
                          <a:ea typeface="Calibri"/>
                          <a:cs typeface="Times New Roman"/>
                        </a:rPr>
                        <a:t>(не более четырёх)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3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Крайне ограниченный словарный запас не позволяет выполнить поставленную задачу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Грамматические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правила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соблюдаются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ошибки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затрудняют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понимание текста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56945" algn="l"/>
                        </a:tabLs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Правила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орфографии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 пунктуации не соблюдаются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05" marR="401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107504" y="6381328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60432" y="6525344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956376" y="6525344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6295" y="1124744"/>
            <a:ext cx="1456105" cy="1130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6968970"/>
              </p:ext>
            </p:extLst>
          </p:nvPr>
        </p:nvGraphicFramePr>
        <p:xfrm>
          <a:off x="827584" y="1052736"/>
          <a:ext cx="7416825" cy="5229135"/>
        </p:xfrm>
        <a:graphic>
          <a:graphicData uri="http://schemas.openxmlformats.org/drawingml/2006/table">
            <a:tbl>
              <a:tblPr/>
              <a:tblGrid>
                <a:gridCol w="915657"/>
                <a:gridCol w="4212024"/>
                <a:gridCol w="732526"/>
                <a:gridCol w="824092"/>
                <a:gridCol w="732526"/>
              </a:tblGrid>
              <a:tr h="360040">
                <a:tc gridSpan="2">
                  <a:txBody>
                    <a:bodyPr/>
                    <a:lstStyle/>
                    <a:p>
                      <a:pPr marL="3238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Arial Narrow"/>
                          <a:ea typeface="Calibri"/>
                          <a:cs typeface="Times New Roman"/>
                        </a:rPr>
                        <a:t>НОМЕР БЛАНКА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357">
                <a:tc gridSpan="2"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Объем высказывания соответствует поставленной задаче: </a:t>
                      </a:r>
                      <a:r>
                        <a:rPr lang="ru-RU" sz="1200" b="1" dirty="0">
                          <a:latin typeface="Arial Narrow"/>
                          <a:ea typeface="Calibri"/>
                          <a:cs typeface="Times New Roman"/>
                        </a:rPr>
                        <a:t>180–275 слов</a:t>
                      </a: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.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Высказывание носит продуктивный характер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latin typeface="Arial CYR"/>
                        <a:ea typeface="Calibri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Arial CYR"/>
                        <a:ea typeface="Calibri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Arial CYR"/>
                        <a:ea typeface="Calibri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34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1.     Решение коммуникативной задачи (Содержание)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Arial Narrow"/>
                          <a:ea typeface="Calibri"/>
                          <a:cs typeface="Times New Roman"/>
                        </a:rPr>
                        <a:t>Аспект 1.</a:t>
                      </a:r>
                      <a:r>
                        <a:rPr lang="ru-RU" sz="1200">
                          <a:latin typeface="Arial Narrow"/>
                          <a:ea typeface="Calibri"/>
                          <a:cs typeface="Times New Roman"/>
                        </a:rPr>
                        <a:t> Вступление – постановка проблемы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4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Arial Narrow"/>
                          <a:ea typeface="Calibri"/>
                          <a:cs typeface="Times New Roman"/>
                        </a:rPr>
                        <a:t>Аспект 2. </a:t>
                      </a: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Мнение автора с 2–3 аргументами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Arial Narrow"/>
                          <a:ea typeface="Calibri"/>
                          <a:cs typeface="Times New Roman"/>
                        </a:rPr>
                        <a:t>Аспект 3. </a:t>
                      </a: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Противоположная точка зрения с 1–2 аргументами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Arial Narrow"/>
                          <a:ea typeface="Calibri"/>
                          <a:cs typeface="Times New Roman"/>
                        </a:rPr>
                        <a:t>Аспект 4. </a:t>
                      </a: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Объяснения, почему автор не согласен с противоположной точкой зрения  (1-2 контраргумента)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Arial Narrow"/>
                          <a:ea typeface="Calibri"/>
                          <a:cs typeface="Times New Roman"/>
                        </a:rPr>
                        <a:t>Аспект 5</a:t>
                      </a: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. Заключение с подтверждением позиции автора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9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Arial Narrow"/>
                          <a:ea typeface="Calibri"/>
                          <a:cs typeface="Times New Roman"/>
                        </a:rPr>
                        <a:t>Аспект 6. </a:t>
                      </a: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Стилевое оформление выбрано правильно: соблюдается нейтральный стиль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ИТОГОВЫЙ БАЛЛ  (максимальный балл – 3)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50447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Arial Narrow"/>
                          <a:ea typeface="Calibri"/>
                          <a:cs typeface="Times New Roman"/>
                        </a:rPr>
                        <a:t>2. Организация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Логичность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Деление на абзацы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Использование средств логической связи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9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ИТОГОВЫЙ БАЛЛ  (максимальный балл – 3)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34041">
                <a:tc gridSpan="2"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3. ЛЕКСИКА  (максимальный балл – 3)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latin typeface="Arial CYR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41">
                <a:tc gridSpan="2"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4. ГРАММАТИКА (максимальный балл – 3)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Arial CYR"/>
                        <a:ea typeface="Calibri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Arial CYR"/>
                        <a:ea typeface="Calibri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Arial CYR"/>
                        <a:ea typeface="Calibri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41">
                <a:tc gridSpan="2">
                  <a:txBody>
                    <a:bodyPr/>
                    <a:lstStyle/>
                    <a:p>
                      <a:pPr marL="3238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Arial Narrow"/>
                          <a:ea typeface="Calibri"/>
                          <a:cs typeface="Times New Roman"/>
                        </a:rPr>
                        <a:t>5. ОРФОГРАФИЯ И ПУНКТУАЦИЯ (максимальный балл – 2)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Arial CYR"/>
                        <a:ea typeface="Calibri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Arial CYR"/>
                        <a:ea typeface="Calibri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latin typeface="Arial CYR"/>
                        <a:ea typeface="Calibri"/>
                        <a:cs typeface="Times New Roman"/>
                      </a:endParaRPr>
                    </a:p>
                  </a:txBody>
                  <a:tcPr marL="7630" marR="7630" marT="763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51520" y="116632"/>
            <a:ext cx="8172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Дополнительная схема оценивания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задания 40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ФИО эксперта _____________________________________  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Код эксперта      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107504" y="6381328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60648"/>
            <a:ext cx="2284047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1880" y="476672"/>
            <a:ext cx="1870577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Resources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089138"/>
            <a:ext cx="77768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smtClean="0"/>
              <a:t>Jenny Dooley – Virginia Evans. </a:t>
            </a:r>
            <a:r>
              <a:rPr lang="en-US" dirty="0" err="1" smtClean="0"/>
              <a:t>Grammarway</a:t>
            </a:r>
            <a:r>
              <a:rPr lang="en-US" dirty="0" smtClean="0"/>
              <a:t>. – Express Publishing – Newbury, 2000 – 216 p. </a:t>
            </a:r>
          </a:p>
          <a:p>
            <a:pPr marL="342900" indent="-342900">
              <a:buAutoNum type="arabicPeriod"/>
            </a:pPr>
            <a:r>
              <a:rPr lang="en-US" dirty="0" smtClean="0"/>
              <a:t>Oxford Exam Excellence. Preparation for Secondary School Exams – Oxford University Press, 2011. – 200 p.</a:t>
            </a:r>
          </a:p>
          <a:p>
            <a:pPr marL="342900" indent="-342900">
              <a:buAutoNum type="arabicPeriod" startAt="3"/>
            </a:pPr>
            <a:r>
              <a:rPr lang="en-US" dirty="0" smtClean="0"/>
              <a:t>Writing opinion essays. Intermediate level 1. www. armenlu.com&gt;third/writing/opinion_</a:t>
            </a:r>
            <a:r>
              <a:rPr lang="ru-RU" dirty="0" smtClean="0"/>
              <a:t> </a:t>
            </a:r>
            <a:r>
              <a:rPr lang="en-US" dirty="0" smtClean="0"/>
              <a:t>essays.pdf. </a:t>
            </a:r>
          </a:p>
          <a:p>
            <a:pPr marL="342900" indent="-342900"/>
            <a:r>
              <a:rPr lang="en-US" dirty="0" smtClean="0"/>
              <a:t>4. </a:t>
            </a:r>
            <a:r>
              <a:rPr lang="ru-RU" dirty="0" smtClean="0"/>
              <a:t>Унифицированные учебные материалы для подготовки экспертов предметных комиссий  ЕГЭ 2016 года. Английский язык – Федеральная служба по надзору в сфере образования и </a:t>
            </a:r>
            <a:endParaRPr lang="en-US" dirty="0" smtClean="0"/>
          </a:p>
          <a:p>
            <a:pPr marL="342900" indent="-342900"/>
            <a:r>
              <a:rPr lang="ru-RU" dirty="0" smtClean="0"/>
              <a:t>науки, Федеральное государственное бюджетное научное учреждение «Федеральный  институт педагогических измерений – Москва, 2016. – 142 с.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8028384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736" y="404664"/>
            <a:ext cx="4840108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Instructions to the exercises</a:t>
            </a:r>
            <a:endParaRPr lang="ru-RU" sz="32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6381328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467544" y="188640"/>
            <a:ext cx="1152128" cy="1080120"/>
          </a:xfrm>
          <a:prstGeom prst="actionButtonHelp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99592" y="1484784"/>
            <a:ext cx="750327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Exercise 1. </a:t>
            </a:r>
            <a:r>
              <a:rPr lang="en-US" dirty="0" smtClean="0"/>
              <a:t>To check if the task is correctly done, click the mouse.</a:t>
            </a:r>
          </a:p>
          <a:p>
            <a:r>
              <a:rPr lang="en-US" dirty="0" smtClean="0"/>
              <a:t> The words will be grouped according to the task.</a:t>
            </a:r>
          </a:p>
          <a:p>
            <a:endParaRPr lang="en-US" dirty="0" smtClean="0"/>
          </a:p>
          <a:p>
            <a:r>
              <a:rPr lang="en-US" dirty="0" smtClean="0">
                <a:hlinkClick r:id="rId4" action="ppaction://hlinksldjump"/>
              </a:rPr>
              <a:t>Exercise 2. </a:t>
            </a:r>
            <a:r>
              <a:rPr lang="en-US" dirty="0" smtClean="0"/>
              <a:t> Click on the box. If the answer is correct, the box goes green         ,</a:t>
            </a:r>
          </a:p>
          <a:p>
            <a:r>
              <a:rPr lang="en-US" dirty="0" smtClean="0"/>
              <a:t>                     if it is incorrect, the box disappears         .</a:t>
            </a:r>
          </a:p>
          <a:p>
            <a:endParaRPr lang="en-US" dirty="0" smtClean="0"/>
          </a:p>
          <a:p>
            <a:r>
              <a:rPr lang="en-US" dirty="0" smtClean="0">
                <a:hlinkClick r:id="rId5" action="ppaction://hlinksldjump"/>
              </a:rPr>
              <a:t>Exercise 3. </a:t>
            </a:r>
            <a:r>
              <a:rPr lang="en-US" dirty="0" smtClean="0"/>
              <a:t>To see the answer, click on                       .</a:t>
            </a:r>
          </a:p>
          <a:p>
            <a:endParaRPr lang="en-US" dirty="0" smtClean="0"/>
          </a:p>
          <a:p>
            <a:r>
              <a:rPr lang="en-US" dirty="0" smtClean="0">
                <a:hlinkClick r:id="rId6" action="ppaction://hlinksldjump"/>
              </a:rPr>
              <a:t>Exercise 4. </a:t>
            </a:r>
            <a:r>
              <a:rPr lang="en-US" dirty="0" smtClean="0"/>
              <a:t> To check yourself, click on                   .</a:t>
            </a:r>
          </a:p>
          <a:p>
            <a:endParaRPr lang="en-US" dirty="0" smtClean="0"/>
          </a:p>
          <a:p>
            <a:r>
              <a:rPr lang="en-US" dirty="0" smtClean="0">
                <a:hlinkClick r:id="rId7" action="ppaction://hlinksldjump"/>
              </a:rPr>
              <a:t>Exercise 5. </a:t>
            </a:r>
            <a:r>
              <a:rPr lang="en-US" dirty="0" smtClean="0"/>
              <a:t> To compare your sentences with the correct ones, click on              .</a:t>
            </a:r>
          </a:p>
          <a:p>
            <a:endParaRPr lang="en-US" dirty="0" smtClean="0"/>
          </a:p>
          <a:p>
            <a:r>
              <a:rPr lang="en-US" dirty="0" smtClean="0">
                <a:hlinkClick r:id="rId8" action="ppaction://hlinksldjump"/>
              </a:rPr>
              <a:t>Exercise 6. </a:t>
            </a:r>
            <a:r>
              <a:rPr lang="en-US" dirty="0" smtClean="0"/>
              <a:t> Click on the article. If it is correct , it goes green          , </a:t>
            </a:r>
          </a:p>
          <a:p>
            <a:r>
              <a:rPr lang="en-US" dirty="0" smtClean="0"/>
              <a:t>                     if it is incorrect, it disappears       .</a:t>
            </a:r>
          </a:p>
          <a:p>
            <a:endParaRPr lang="en-US" dirty="0" smtClean="0"/>
          </a:p>
          <a:p>
            <a:r>
              <a:rPr lang="en-US" dirty="0" smtClean="0">
                <a:hlinkClick r:id="rId9" action="ppaction://hlinksldjump"/>
              </a:rPr>
              <a:t>Exercise 7. </a:t>
            </a:r>
            <a:r>
              <a:rPr lang="en-US" dirty="0" smtClean="0"/>
              <a:t> To check yourself, click on the linking word or phrase. </a:t>
            </a:r>
          </a:p>
          <a:p>
            <a:r>
              <a:rPr lang="en-US" dirty="0" smtClean="0"/>
              <a:t>                      If you see “+”, the answer is correct.</a:t>
            </a:r>
          </a:p>
          <a:p>
            <a:r>
              <a:rPr lang="en-US" dirty="0" smtClean="0"/>
              <a:t>                      If “-” appears, the answer is incorrect.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2564904"/>
            <a:ext cx="333746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a.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7668344" y="2276872"/>
            <a:ext cx="343364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b.</a:t>
            </a:r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99992" y="3140968"/>
            <a:ext cx="1080120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4499992" y="3717032"/>
            <a:ext cx="864096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88024" y="5013176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44208" y="4797152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6" y="5877272"/>
            <a:ext cx="1094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 So that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532440" y="5877272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876256" y="6237312"/>
            <a:ext cx="1621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 Furthermore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8532440" y="623731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ru-RU" dirty="0"/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7452320" y="4293096"/>
            <a:ext cx="792088" cy="28803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check</a:t>
            </a:r>
            <a:endParaRPr lang="ru-RU" dirty="0"/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532440" y="6525344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Управляющая кнопка: назад 21">
            <a:hlinkClick r:id="" action="ppaction://hlinkshowjump?jump=previousslide" highlightClick="1"/>
          </p:cNvPr>
          <p:cNvSpPr/>
          <p:nvPr/>
        </p:nvSpPr>
        <p:spPr>
          <a:xfrm>
            <a:off x="8028384" y="6525344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FEF73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2DC3A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0" grpId="1" animBg="1"/>
      <p:bldP spid="11" grpId="0" animBg="1"/>
      <p:bldP spid="14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4704"/>
            <a:ext cx="7632847" cy="277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>
                <a:solidFill>
                  <a:srgbClr val="0070C0"/>
                </a:solidFill>
              </a:rPr>
              <a:t>Opinion essays </a:t>
            </a:r>
            <a:r>
              <a:rPr lang="en-US" sz="2000" dirty="0" smtClean="0"/>
              <a:t>are essays in which you present your personal opinion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on a particular topic. Your opinion must be stated clearly and supported by justifications. You should also present an opposing viewpoint(s) in a separate paragraph.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You will be asked to write an essay of 200 – 250 words</a:t>
            </a:r>
          </a:p>
          <a:p>
            <a:pPr algn="just">
              <a:lnSpc>
                <a:spcPct val="150000"/>
              </a:lnSpc>
            </a:pPr>
            <a:endParaRPr lang="ru-RU" dirty="0"/>
          </a:p>
        </p:txBody>
      </p:sp>
      <p:pic>
        <p:nvPicPr>
          <p:cNvPr id="4" name="Picture 2" descr="http://www.stepbystep.com/wp-content/uploads/2013/04/Difference-between-Poetry-and-Pros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042397"/>
            <a:ext cx="2592288" cy="3234666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23528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764704"/>
            <a:ext cx="7336175" cy="29706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0070C0"/>
                </a:solidFill>
              </a:rPr>
              <a:t>Stages</a:t>
            </a:r>
            <a:r>
              <a:rPr lang="en-US" sz="3200" dirty="0" smtClean="0"/>
              <a:t> you should follow to write an essay: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hlinkClick r:id="rId2" action="ppaction://hlinksldjump"/>
              </a:rPr>
              <a:t>-pre-writing;</a:t>
            </a:r>
            <a:endParaRPr lang="en-US" sz="3200" dirty="0" smtClean="0"/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3200" dirty="0" smtClean="0">
                <a:hlinkClick r:id="rId3" action="ppaction://hlinksldjump"/>
              </a:rPr>
              <a:t>writing</a:t>
            </a:r>
            <a:endParaRPr lang="en-US" sz="3200" dirty="0" smtClean="0"/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3200" dirty="0" smtClean="0">
                <a:hlinkClick r:id="rId4" action="ppaction://hlinksldjump"/>
              </a:rPr>
              <a:t> proofreading</a:t>
            </a:r>
            <a:endParaRPr lang="ru-RU" sz="3200" dirty="0"/>
          </a:p>
        </p:txBody>
      </p:sp>
      <p:pic>
        <p:nvPicPr>
          <p:cNvPr id="5" name="Picture 2" descr="http://a1159.phobos.apple.com/us/r1000/018/Purple4/v4/d9/ec/aa/d9ecaac6-3af0-1233-4474-28a7ba8bf2b0/mzl.khkstuv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492896"/>
            <a:ext cx="3570858" cy="3570859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6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2" y="6525344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956376" y="6525344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1580" y="1427236"/>
            <a:ext cx="849862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 smtClean="0"/>
              <a:t>Write an </a:t>
            </a:r>
            <a:r>
              <a:rPr lang="en-US" sz="2000" b="1" u="sng" dirty="0" smtClean="0">
                <a:solidFill>
                  <a:srgbClr val="0070C0"/>
                </a:solidFill>
              </a:rPr>
              <a:t>outline</a:t>
            </a:r>
            <a:r>
              <a:rPr lang="en-US" sz="2000" dirty="0" smtClean="0"/>
              <a:t> of what the essay can basically be about.</a:t>
            </a:r>
            <a:r>
              <a:rPr lang="ru-RU" sz="2000" dirty="0" smtClean="0"/>
              <a:t> </a:t>
            </a:r>
            <a:r>
              <a:rPr lang="en-US" sz="2000" dirty="0" smtClean="0"/>
              <a:t> Read the exam rubric carefully. Begin with a blank piece of paper;</a:t>
            </a:r>
            <a:r>
              <a:rPr lang="ru-RU" sz="2000" dirty="0" smtClean="0"/>
              <a:t> </a:t>
            </a:r>
            <a:r>
              <a:rPr lang="en-US" sz="2000" dirty="0" smtClean="0"/>
              <a:t> write you paper`s topic at the top and write down everything you can about the topic.</a:t>
            </a:r>
            <a:r>
              <a:rPr lang="ru-RU" sz="2000" dirty="0" smtClean="0"/>
              <a:t> </a:t>
            </a:r>
            <a:r>
              <a:rPr lang="en-US" sz="2000" dirty="0" smtClean="0"/>
              <a:t> Don`t stop until you`re completely out of ideas. Don`t worry about grammar.</a:t>
            </a:r>
          </a:p>
          <a:p>
            <a:pPr>
              <a:spcAft>
                <a:spcPts val="1200"/>
              </a:spcAft>
            </a:pPr>
            <a:r>
              <a:rPr lang="en-US" sz="2000" b="1" u="sng" dirty="0" smtClean="0">
                <a:solidFill>
                  <a:srgbClr val="0070C0"/>
                </a:solidFill>
              </a:rPr>
              <a:t>Brainstorming</a:t>
            </a:r>
            <a:r>
              <a:rPr lang="en-US" sz="2000" u="sng" dirty="0" smtClean="0"/>
              <a:t>: </a:t>
            </a:r>
            <a:r>
              <a:rPr lang="en-US" sz="2000" dirty="0" smtClean="0"/>
              <a:t>try to get more details</a:t>
            </a:r>
          </a:p>
          <a:p>
            <a:pPr>
              <a:spcAft>
                <a:spcPts val="1200"/>
              </a:spcAft>
            </a:pPr>
            <a:r>
              <a:rPr lang="en-US" sz="2000" b="1" u="sng" dirty="0" smtClean="0">
                <a:solidFill>
                  <a:srgbClr val="0070C0"/>
                </a:solidFill>
              </a:rPr>
              <a:t>Organization</a:t>
            </a:r>
            <a:r>
              <a:rPr lang="en-US" sz="2000" dirty="0" smtClean="0"/>
              <a:t>: look at the list of ideas and reconsider the paper`s topic;</a:t>
            </a:r>
            <a:r>
              <a:rPr lang="ru-RU" sz="2000" dirty="0" smtClean="0"/>
              <a:t> </a:t>
            </a:r>
            <a:r>
              <a:rPr lang="en-US" sz="2000" dirty="0" smtClean="0"/>
              <a:t> then eliminate the ideas that are not closely related to the topic</a:t>
            </a:r>
            <a:r>
              <a:rPr lang="ru-RU" sz="2000" dirty="0" smtClean="0"/>
              <a:t> </a:t>
            </a:r>
          </a:p>
          <a:p>
            <a:pPr>
              <a:spcAft>
                <a:spcPts val="1200"/>
              </a:spcAft>
            </a:pPr>
            <a:r>
              <a:rPr lang="en-US" sz="2000" dirty="0" smtClean="0"/>
              <a:t>Organize the ideas into paragraphs. </a:t>
            </a:r>
            <a:r>
              <a:rPr lang="ru-RU" sz="2000" dirty="0" smtClean="0"/>
              <a:t> </a:t>
            </a:r>
            <a:r>
              <a:rPr lang="en-US" sz="2000" dirty="0" smtClean="0"/>
              <a:t>Decide which idea provides a decent place to start an introduction,</a:t>
            </a:r>
            <a:r>
              <a:rPr lang="ru-RU" sz="2000" dirty="0" smtClean="0"/>
              <a:t> </a:t>
            </a:r>
            <a:r>
              <a:rPr lang="en-US" sz="2000" dirty="0" smtClean="0"/>
              <a:t> then which ideas can go together in the same paragraphs.</a:t>
            </a:r>
            <a:r>
              <a:rPr lang="ru-RU" sz="2000" dirty="0" smtClean="0"/>
              <a:t> </a:t>
            </a:r>
            <a:r>
              <a:rPr lang="en-US" sz="2000" dirty="0" smtClean="0"/>
              <a:t>Try to arrange your ideas in the order you would use them in your composition.</a:t>
            </a:r>
          </a:p>
          <a:p>
            <a:pPr>
              <a:spcAft>
                <a:spcPts val="1200"/>
              </a:spcAft>
            </a:pPr>
            <a:r>
              <a:rPr lang="en-US" sz="2000" dirty="0" smtClean="0"/>
              <a:t>An essay usually contains </a:t>
            </a:r>
            <a:r>
              <a:rPr lang="en-US" sz="2000" b="1" dirty="0" smtClean="0">
                <a:hlinkClick r:id="rId2" action="ppaction://hlinksldjump"/>
              </a:rPr>
              <a:t>three parts</a:t>
            </a:r>
            <a:r>
              <a:rPr lang="en-US" sz="2000" dirty="0" smtClean="0"/>
              <a:t>: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548680"/>
            <a:ext cx="2325893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Pre-writing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6021288"/>
            <a:ext cx="106888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To Stages</a:t>
            </a:r>
            <a:endParaRPr lang="ru-RU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2" y="6525344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956376" y="6525344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239" y="1842962"/>
            <a:ext cx="8904361" cy="2126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smtClean="0">
                <a:hlinkClick r:id="rId2" action="ppaction://hlinksldjump"/>
              </a:rPr>
              <a:t>The introduction. </a:t>
            </a:r>
            <a:r>
              <a:rPr lang="en-US" dirty="0" smtClean="0"/>
              <a:t>Paragraph 1: thesis statement (=main idea, your opinion)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smtClean="0">
                <a:hlinkClick r:id="rId3" action="ppaction://hlinksldjump"/>
              </a:rPr>
              <a:t>The body. </a:t>
            </a:r>
            <a:r>
              <a:rPr lang="en-US" dirty="0" smtClean="0"/>
              <a:t>Paragraph 2:  </a:t>
            </a:r>
            <a:r>
              <a:rPr lang="en-US" b="1" dirty="0" smtClean="0"/>
              <a:t>first</a:t>
            </a:r>
            <a:r>
              <a:rPr lang="en-US" dirty="0" smtClean="0"/>
              <a:t> viewpoint(topic sentence) and </a:t>
            </a:r>
            <a:r>
              <a:rPr lang="en-US" b="1" dirty="0" smtClean="0"/>
              <a:t>reasons, examples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/>
              <a:t>                         </a:t>
            </a:r>
            <a:r>
              <a:rPr lang="en-US" dirty="0" smtClean="0"/>
              <a:t>Paragraph 3: </a:t>
            </a:r>
            <a:r>
              <a:rPr lang="en-US" b="1" dirty="0" smtClean="0"/>
              <a:t>second</a:t>
            </a:r>
            <a:r>
              <a:rPr lang="en-US" dirty="0" smtClean="0"/>
              <a:t> viewpoint(topic sentence) and </a:t>
            </a:r>
            <a:r>
              <a:rPr lang="en-US" b="1" dirty="0" smtClean="0"/>
              <a:t>reasons, examples</a:t>
            </a:r>
          </a:p>
          <a:p>
            <a:pPr marL="342900" indent="-342900">
              <a:lnSpc>
                <a:spcPct val="150000"/>
              </a:lnSpc>
            </a:pPr>
            <a:r>
              <a:rPr lang="en-US" b="1" dirty="0" smtClean="0"/>
              <a:t>                         </a:t>
            </a:r>
            <a:r>
              <a:rPr lang="en-US" dirty="0" smtClean="0"/>
              <a:t>Paragraph 4:  </a:t>
            </a:r>
            <a:r>
              <a:rPr lang="en-US" b="1" dirty="0" smtClean="0"/>
              <a:t>opposing</a:t>
            </a:r>
            <a:r>
              <a:rPr lang="en-US" dirty="0" smtClean="0"/>
              <a:t> viewpoint(topic sentence) and </a:t>
            </a:r>
            <a:r>
              <a:rPr lang="en-US" b="1" dirty="0" smtClean="0"/>
              <a:t>reasons, examples          </a:t>
            </a:r>
          </a:p>
          <a:p>
            <a:pPr marL="342900" indent="-342900">
              <a:lnSpc>
                <a:spcPct val="150000"/>
              </a:lnSpc>
            </a:pPr>
            <a:r>
              <a:rPr lang="en-US" dirty="0" smtClean="0"/>
              <a:t>3.   </a:t>
            </a:r>
            <a:r>
              <a:rPr lang="en-US" dirty="0" smtClean="0">
                <a:hlinkClick r:id="rId4" action="ppaction://hlinksldjump"/>
              </a:rPr>
              <a:t>The conclusion. </a:t>
            </a:r>
            <a:r>
              <a:rPr lang="en-US" dirty="0" smtClean="0"/>
              <a:t>Paragraph 5.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59632" y="548680"/>
            <a:ext cx="536146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Writing: An essay structure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>
            <a:hlinkClick r:id="rId5" action="ppaction://hlinksldjump"/>
          </p:cNvPr>
          <p:cNvSpPr/>
          <p:nvPr/>
        </p:nvSpPr>
        <p:spPr>
          <a:xfrm>
            <a:off x="7812360" y="6021288"/>
            <a:ext cx="106888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To Stages</a:t>
            </a:r>
            <a:endParaRPr lang="ru-RU" dirty="0"/>
          </a:p>
        </p:txBody>
      </p:sp>
      <p:pic>
        <p:nvPicPr>
          <p:cNvPr id="5" name="Picture 2" descr="http://www.islam.ru/sites/default/files/img/news/2015/01/75038729_3887029_foto2_14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4104550"/>
            <a:ext cx="3600400" cy="253056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Управляющая кнопка: домой 5">
            <a:hlinkClick r:id="rId7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60432" y="6525344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7956376" y="6525344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sardegnashopping.it/uploads/2013/07/08/376d38f85aeac51381d9b59c33cc7a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573016"/>
            <a:ext cx="2976331" cy="22322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31445" y="484784"/>
            <a:ext cx="8243732" cy="4204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b="1" dirty="0" smtClean="0">
                <a:solidFill>
                  <a:srgbClr val="0070C0"/>
                </a:solidFill>
              </a:rPr>
              <a:t>introduction</a:t>
            </a:r>
            <a:r>
              <a:rPr lang="en-US" dirty="0" smtClean="0"/>
              <a:t> typically consists of one paragraph,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in which you introduce the subject and state your opinion clearly.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 introduction begins with what is called “thesis statement”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Techniques to begin your essay: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b="1" dirty="0" smtClean="0"/>
              <a:t>address the reader directly</a:t>
            </a:r>
          </a:p>
          <a:p>
            <a:pPr>
              <a:lnSpc>
                <a:spcPct val="150000"/>
              </a:lnSpc>
            </a:pPr>
            <a:r>
              <a:rPr lang="en-US" i="1" dirty="0" smtClean="0"/>
              <a:t>If you take time to train your dog, it will learn to obey you.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b="1" dirty="0" smtClean="0"/>
              <a:t>include a quotation. </a:t>
            </a:r>
            <a:r>
              <a:rPr lang="en-US" dirty="0" smtClean="0"/>
              <a:t>It is necessary to mention who said, wrote it.</a:t>
            </a:r>
          </a:p>
          <a:p>
            <a:pPr>
              <a:lnSpc>
                <a:spcPct val="150000"/>
              </a:lnSpc>
            </a:pPr>
            <a:r>
              <a:rPr lang="en-US" i="1" dirty="0" smtClean="0"/>
              <a:t>As George Orwell wrote: “All animals are equal, but some are more equal than others”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b="1" dirty="0" smtClean="0"/>
              <a:t>include a rhetorical question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i="1" dirty="0" smtClean="0"/>
              <a:t>Is it true that a dog is man`s best friend?</a:t>
            </a:r>
            <a:endParaRPr lang="ru-RU" i="1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6732240" y="5949280"/>
            <a:ext cx="218322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To an essay structure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40" y="391461"/>
            <a:ext cx="786465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1600" dirty="0" smtClean="0"/>
              <a:t>In the </a:t>
            </a:r>
            <a:r>
              <a:rPr lang="en-US" sz="1600" b="1" dirty="0" smtClean="0">
                <a:solidFill>
                  <a:srgbClr val="0070C0"/>
                </a:solidFill>
              </a:rPr>
              <a:t>body</a:t>
            </a:r>
            <a:r>
              <a:rPr lang="en-US" sz="1600" dirty="0" smtClean="0"/>
              <a:t> of your essay you </a:t>
            </a:r>
            <a:r>
              <a:rPr lang="en-US" sz="1600" u="sng" dirty="0" smtClean="0"/>
              <a:t>suppor</a:t>
            </a:r>
            <a:r>
              <a:rPr lang="en-US" sz="1600" dirty="0" smtClean="0"/>
              <a:t>t the thesis statement. </a:t>
            </a:r>
          </a:p>
          <a:p>
            <a:pPr algn="just">
              <a:spcAft>
                <a:spcPts val="600"/>
              </a:spcAft>
            </a:pPr>
            <a:r>
              <a:rPr lang="en-US" sz="1600" dirty="0" smtClean="0"/>
              <a:t>This is often done  in one or more paragraphs.</a:t>
            </a:r>
          </a:p>
          <a:p>
            <a:pPr algn="just">
              <a:spcAft>
                <a:spcPts val="600"/>
              </a:spcAft>
            </a:pPr>
            <a:r>
              <a:rPr lang="en-US" sz="1600" dirty="0" smtClean="0"/>
              <a:t>Each paragraph should present a different  viewpoint supported by reasons/examples.</a:t>
            </a:r>
          </a:p>
          <a:p>
            <a:pPr algn="just">
              <a:spcAft>
                <a:spcPts val="600"/>
              </a:spcAft>
            </a:pPr>
            <a:r>
              <a:rPr lang="en-US" sz="1600" dirty="0" smtClean="0"/>
              <a:t>Don`t forget a paragraph giving the opposing viewpoint supported by examples/reasons.</a:t>
            </a:r>
          </a:p>
          <a:p>
            <a:pPr algn="just">
              <a:spcAft>
                <a:spcPts val="600"/>
              </a:spcAft>
            </a:pPr>
            <a:r>
              <a:rPr lang="en-US" sz="1600" b="1" dirty="0" smtClean="0">
                <a:solidFill>
                  <a:srgbClr val="0070C0"/>
                </a:solidFill>
              </a:rPr>
              <a:t>Writing effective paragraphs:</a:t>
            </a:r>
          </a:p>
          <a:p>
            <a:pPr algn="just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One paragraph consists of </a:t>
            </a:r>
            <a:r>
              <a:rPr lang="en-US" sz="1600" u="sng" dirty="0" smtClean="0"/>
              <a:t>more</a:t>
            </a:r>
            <a:r>
              <a:rPr lang="en-US" sz="1600" dirty="0" smtClean="0"/>
              <a:t> than one sentence. </a:t>
            </a:r>
          </a:p>
          <a:p>
            <a:pPr algn="just">
              <a:spcAft>
                <a:spcPts val="600"/>
              </a:spcAft>
            </a:pPr>
            <a:r>
              <a:rPr lang="en-US" sz="1600" dirty="0" smtClean="0"/>
              <a:t>Most paragraphs are at least three sentences long.</a:t>
            </a:r>
          </a:p>
          <a:p>
            <a:pPr algn="just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Each time you start a new paragraph you have to </a:t>
            </a:r>
            <a:r>
              <a:rPr lang="en-US" sz="1600" u="sng" dirty="0" smtClean="0"/>
              <a:t>indent</a:t>
            </a:r>
            <a:r>
              <a:rPr lang="en-US" sz="1600" dirty="0" smtClean="0"/>
              <a:t> it.</a:t>
            </a:r>
          </a:p>
          <a:p>
            <a:pPr algn="just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Begin every paragraph with a </a:t>
            </a:r>
            <a:r>
              <a:rPr lang="en-US" sz="1600" u="sng" dirty="0" smtClean="0"/>
              <a:t>topic sentence, </a:t>
            </a:r>
            <a:r>
              <a:rPr lang="en-US" sz="1600" dirty="0" smtClean="0"/>
              <a:t>i.e. the paragraph`s main idea. </a:t>
            </a:r>
          </a:p>
          <a:p>
            <a:pPr algn="just">
              <a:spcAft>
                <a:spcPts val="600"/>
              </a:spcAft>
            </a:pPr>
            <a:r>
              <a:rPr lang="en-US" sz="1600" dirty="0" smtClean="0"/>
              <a:t>The purpose of a topic sentence is to summarize the paragraph`s main point, therefore, write this idea as clearly as possible.</a:t>
            </a:r>
          </a:p>
          <a:p>
            <a:pPr algn="just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Then, you need to support the topic sentence, i.e. to provide information that develops</a:t>
            </a:r>
            <a:r>
              <a:rPr lang="ru-RU" sz="1600" dirty="0" smtClean="0"/>
              <a:t> </a:t>
            </a:r>
            <a:r>
              <a:rPr lang="en-US" sz="1600" dirty="0" smtClean="0"/>
              <a:t>the idea in greater details. In order to do this, you should focus on key words in </a:t>
            </a:r>
          </a:p>
          <a:p>
            <a:pPr algn="just">
              <a:spcAft>
                <a:spcPts val="600"/>
              </a:spcAft>
            </a:pPr>
            <a:r>
              <a:rPr lang="en-US" sz="1600" dirty="0" smtClean="0"/>
              <a:t>your topic sentence and try to explain them more fully.</a:t>
            </a:r>
          </a:p>
          <a:p>
            <a:pPr algn="just">
              <a:spcAft>
                <a:spcPts val="600"/>
              </a:spcAft>
            </a:pPr>
            <a:r>
              <a:rPr lang="en-US" sz="1600" dirty="0" smtClean="0">
                <a:hlinkClick r:id="rId3" action="ppaction://hlinksldjump"/>
              </a:rPr>
              <a:t>Example of a paragraph:</a:t>
            </a:r>
            <a:endParaRPr lang="en-US" sz="1600" dirty="0" smtClean="0"/>
          </a:p>
          <a:p>
            <a:pPr algn="just">
              <a:spcAft>
                <a:spcPts val="600"/>
              </a:spcAft>
              <a:buFontTx/>
              <a:buChar char="-"/>
            </a:pPr>
            <a:r>
              <a:rPr lang="en-US" sz="1600" dirty="0" smtClean="0"/>
              <a:t>Beginning a new paragraph: do not make a new paragraph because the one you</a:t>
            </a:r>
            <a:r>
              <a:rPr lang="ru-RU" sz="1600" dirty="0" smtClean="0"/>
              <a:t> </a:t>
            </a:r>
            <a:r>
              <a:rPr lang="en-US" sz="1600" dirty="0" smtClean="0"/>
              <a:t>are working at seems too long. </a:t>
            </a:r>
            <a:r>
              <a:rPr lang="en-US" sz="1600" u="sng" dirty="0" smtClean="0"/>
              <a:t>Begin a new paragraph </a:t>
            </a:r>
            <a:r>
              <a:rPr lang="en-US" sz="1600" dirty="0" smtClean="0"/>
              <a:t>when you begin discussing </a:t>
            </a:r>
            <a:r>
              <a:rPr lang="en-US" sz="1600" u="sng" dirty="0" smtClean="0"/>
              <a:t>a new idea</a:t>
            </a:r>
            <a:r>
              <a:rPr lang="en-US" sz="1600" dirty="0" smtClean="0"/>
              <a:t>.</a:t>
            </a:r>
          </a:p>
          <a:p>
            <a:pPr algn="just">
              <a:spcAft>
                <a:spcPts val="600"/>
              </a:spcAft>
            </a:pP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60232" y="5949280"/>
            <a:ext cx="218322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hlinkClick r:id="rId4" action="ppaction://hlinksldjump"/>
              </a:rPr>
              <a:t>To an essay structure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Управляющая кнопка: домой 3">
            <a:hlinkClick r:id="rId5" action="ppaction://hlinksldjump" highlightClick="1"/>
          </p:cNvPr>
          <p:cNvSpPr/>
          <p:nvPr/>
        </p:nvSpPr>
        <p:spPr>
          <a:xfrm>
            <a:off x="179512" y="6309320"/>
            <a:ext cx="504056" cy="394344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432048" cy="21602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956376" y="6453336"/>
            <a:ext cx="432048" cy="21602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3486</Words>
  <Application>Microsoft Office PowerPoint</Application>
  <PresentationFormat>Экран (4:3)</PresentationFormat>
  <Paragraphs>579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Tatyana</dc:creator>
  <cp:lastModifiedBy>user</cp:lastModifiedBy>
  <cp:revision>97</cp:revision>
  <dcterms:created xsi:type="dcterms:W3CDTF">2016-02-05T10:16:56Z</dcterms:created>
  <dcterms:modified xsi:type="dcterms:W3CDTF">2021-03-30T05:34:29Z</dcterms:modified>
</cp:coreProperties>
</file>