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58" r:id="rId4"/>
    <p:sldId id="260" r:id="rId5"/>
    <p:sldId id="266" r:id="rId6"/>
    <p:sldId id="264" r:id="rId7"/>
    <p:sldId id="265" r:id="rId8"/>
    <p:sldId id="261" r:id="rId9"/>
    <p:sldId id="262" r:id="rId10"/>
    <p:sldId id="267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12.03.2023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12.03.2023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12.03.2023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12.03.2023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кругленный прямоугольник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12.03.2023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12.03.2023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Объект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12.03.2023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12.03.2023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12.03.2023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12.03.2023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с одним скругленным углом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B4C71EC6-210F-42DE-9C53-41977AD35B3D}" type="datetimeFigureOut">
              <a:rPr lang="ru-RU" smtClean="0"/>
              <a:t>12.03.2023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B4C71EC6-210F-42DE-9C53-41977AD35B3D}" type="datetimeFigureOut">
              <a:rPr lang="ru-RU" smtClean="0"/>
              <a:t>12.03.2023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4.jp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Родителям о домашнем чтении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733365" y="4869160"/>
            <a:ext cx="3309803" cy="812549"/>
          </a:xfrm>
        </p:spPr>
        <p:txBody>
          <a:bodyPr>
            <a:normAutofit fontScale="92500"/>
          </a:bodyPr>
          <a:lstStyle/>
          <a:p>
            <a:r>
              <a:rPr lang="ru-RU" dirty="0" smtClean="0"/>
              <a:t> </a:t>
            </a:r>
            <a:r>
              <a:rPr lang="ru-RU" sz="1400" dirty="0" smtClean="0"/>
              <a:t> Составила</a:t>
            </a:r>
            <a:r>
              <a:rPr lang="ru-RU" dirty="0" smtClean="0"/>
              <a:t>: </a:t>
            </a:r>
            <a:r>
              <a:rPr lang="ru-RU" dirty="0" err="1" smtClean="0"/>
              <a:t>Тюсова</a:t>
            </a:r>
            <a:r>
              <a:rPr lang="ru-RU" dirty="0" smtClean="0"/>
              <a:t> И. С. </a:t>
            </a:r>
          </a:p>
          <a:p>
            <a:r>
              <a:rPr lang="ru-RU" sz="1400" dirty="0" smtClean="0"/>
              <a:t>Воспитатель МАДОУ «Детский сад №46»</a:t>
            </a:r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29704933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2329328"/>
          </a:xfrm>
        </p:spPr>
        <p:txBody>
          <a:bodyPr>
            <a:normAutofit/>
          </a:bodyPr>
          <a:lstStyle/>
          <a:p>
            <a:r>
              <a:rPr lang="ru-RU" b="1" dirty="0"/>
              <a:t>Успехов вам в работе. Спасибо за внимание.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571061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Польза чтения вслух для детей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ru-RU" dirty="0" smtClean="0"/>
              <a:t>Расширение словарного запаса</a:t>
            </a:r>
          </a:p>
          <a:p>
            <a:r>
              <a:rPr lang="ru-RU" dirty="0" smtClean="0"/>
              <a:t>Тренировка памяти</a:t>
            </a:r>
          </a:p>
          <a:p>
            <a:r>
              <a:rPr lang="ru-RU" dirty="0" smtClean="0"/>
              <a:t>Развитие воображения и образного мышления</a:t>
            </a:r>
          </a:p>
          <a:p>
            <a:r>
              <a:rPr lang="ru-RU" dirty="0" smtClean="0"/>
              <a:t>Воспитание любви к чтению</a:t>
            </a:r>
          </a:p>
          <a:p>
            <a:r>
              <a:rPr lang="ru-RU" dirty="0" smtClean="0"/>
              <a:t>Расширение кругозора</a:t>
            </a:r>
          </a:p>
          <a:p>
            <a:pPr marL="6858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779329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8645" y="620689"/>
            <a:ext cx="6637468" cy="576063"/>
          </a:xfr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ru-RU" dirty="0" smtClean="0"/>
              <a:t>Правила чтения вслух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258645" y="1556792"/>
            <a:ext cx="6637467" cy="4230821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ru-RU" b="1" dirty="0" smtClean="0"/>
              <a:t>Для детей до 3х лет </a:t>
            </a:r>
            <a:r>
              <a:rPr lang="ru-RU" dirty="0" smtClean="0"/>
              <a:t>чтение должно быть распевным (громче, выше и медленнее)</a:t>
            </a:r>
          </a:p>
          <a:p>
            <a:r>
              <a:rPr lang="ru-RU" b="1" dirty="0" smtClean="0"/>
              <a:t>Для детей с 3х лет</a:t>
            </a:r>
            <a:r>
              <a:rPr lang="ru-RU" dirty="0" smtClean="0"/>
              <a:t>: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sz="1600" b="1" i="1" dirty="0" smtClean="0"/>
              <a:t>Показать, что чтение доставляет Вам удовольствие,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sz="1600" b="1" i="1" dirty="0" smtClean="0"/>
              <a:t>Показать уважение к книге(книга – не игрушка)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sz="1600" b="1" i="1" dirty="0" smtClean="0"/>
              <a:t>Во время чтения, сохранять зрительный контакт с ребёнком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sz="1600" b="1" i="1" dirty="0" smtClean="0"/>
              <a:t>Дать детям озвучивать свои ощущения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sz="1600" b="1" i="1" dirty="0" smtClean="0"/>
              <a:t>Сокращать текст, если он слишком длинный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sz="1600" b="1" i="1" dirty="0" smtClean="0"/>
              <a:t>Не уговаривать ребёнка послушать книгу, а заинтересовать его, дав возможность самому выбрать произведение.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ru-RU" sz="1600" b="1" i="1" dirty="0" smtClean="0"/>
              <a:t>Читать ребёнку каждый день, сделав из этого любимую семейную традицию.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128917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ru-RU" sz="2800" b="1" dirty="0"/>
              <a:t>Техника правильного чтения для детей</a:t>
            </a:r>
            <a:endParaRPr lang="ru-RU" sz="2800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68580" indent="0">
              <a:buNone/>
            </a:pPr>
            <a:r>
              <a:rPr lang="ru-RU" b="1" i="1" u="sng" dirty="0"/>
              <a:t>Ритм прочтения</a:t>
            </a:r>
            <a:r>
              <a:rPr lang="ru-RU" b="1" dirty="0"/>
              <a:t>.</a:t>
            </a:r>
          </a:p>
          <a:p>
            <a:r>
              <a:rPr lang="ru-RU" dirty="0"/>
              <a:t> Логика речи</a:t>
            </a:r>
          </a:p>
          <a:p>
            <a:r>
              <a:rPr lang="ru-RU" dirty="0"/>
              <a:t>Акцент</a:t>
            </a:r>
          </a:p>
          <a:p>
            <a:r>
              <a:rPr lang="ru-RU" dirty="0"/>
              <a:t>Пауза</a:t>
            </a:r>
          </a:p>
          <a:p>
            <a:r>
              <a:rPr lang="ru-RU" dirty="0"/>
              <a:t>Правильное </a:t>
            </a:r>
            <a:r>
              <a:rPr lang="ru-RU" dirty="0" smtClean="0"/>
              <a:t>дыхание</a:t>
            </a:r>
          </a:p>
          <a:p>
            <a:r>
              <a:rPr lang="ru-RU" dirty="0" smtClean="0"/>
              <a:t>Ударение</a:t>
            </a:r>
            <a:endParaRPr lang="ru-RU" dirty="0"/>
          </a:p>
          <a:p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marL="68580" indent="0">
              <a:buNone/>
            </a:pPr>
            <a:r>
              <a:rPr lang="ru-RU" b="1" i="1" u="sng" dirty="0"/>
              <a:t>Озвучивание персонажей:</a:t>
            </a:r>
          </a:p>
          <a:p>
            <a:r>
              <a:rPr lang="ru-RU" sz="2000" dirty="0"/>
              <a:t>Изменение голоса</a:t>
            </a:r>
          </a:p>
          <a:p>
            <a:r>
              <a:rPr lang="ru-RU" sz="2000" dirty="0" smtClean="0"/>
              <a:t>Паузы</a:t>
            </a:r>
          </a:p>
          <a:p>
            <a:r>
              <a:rPr lang="ru-RU" sz="2000" dirty="0" smtClean="0"/>
              <a:t>«Подсказки автора»</a:t>
            </a:r>
            <a:endParaRPr lang="ru-RU" sz="2000" dirty="0"/>
          </a:p>
          <a:p>
            <a:pPr marL="68580" indent="0">
              <a:buNone/>
            </a:pPr>
            <a:endParaRPr lang="ru-RU" sz="2000" b="1" i="1" u="sng" dirty="0" smtClean="0"/>
          </a:p>
          <a:p>
            <a:endParaRPr lang="ru-RU" sz="2000" b="1" i="1" u="sng" dirty="0"/>
          </a:p>
        </p:txBody>
      </p:sp>
    </p:spTree>
    <p:extLst>
      <p:ext uri="{BB962C8B-B14F-4D97-AF65-F5344CB8AC3E}">
        <p14:creationId xmlns:p14="http://schemas.microsoft.com/office/powerpoint/2010/main" val="17356068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347863" y="548681"/>
            <a:ext cx="3168353" cy="504055"/>
          </a:xfrm>
          <a:scene3d>
            <a:camera prst="orthographicFront"/>
            <a:lightRig rig="threePt" dir="t"/>
          </a:scene3d>
          <a:sp3d>
            <a:bevelT/>
          </a:sp3d>
        </p:spPr>
        <p:txBody>
          <a:bodyPr>
            <a:normAutofit fontScale="90000"/>
          </a:bodyPr>
          <a:lstStyle/>
          <a:p>
            <a:r>
              <a:rPr lang="ru-RU" sz="2400" b="1" dirty="0" smtClean="0"/>
              <a:t>Читаем правильно</a:t>
            </a:r>
            <a:endParaRPr lang="ru-RU" sz="2400" b="1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31640" y="1340768"/>
            <a:ext cx="6637467" cy="4608512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r>
              <a:rPr lang="ru-RU" b="1" u="sng" dirty="0" smtClean="0"/>
              <a:t>Стихи:</a:t>
            </a:r>
          </a:p>
          <a:p>
            <a:r>
              <a:rPr lang="ru-RU" i="1" dirty="0" smtClean="0">
                <a:solidFill>
                  <a:schemeClr val="tx1"/>
                </a:solidFill>
              </a:rPr>
              <a:t>-Не торопливо</a:t>
            </a:r>
          </a:p>
          <a:p>
            <a:r>
              <a:rPr lang="ru-RU" i="1" dirty="0" smtClean="0">
                <a:solidFill>
                  <a:schemeClr val="tx1"/>
                </a:solidFill>
              </a:rPr>
              <a:t>-Напевно</a:t>
            </a:r>
          </a:p>
          <a:p>
            <a:r>
              <a:rPr lang="ru-RU" i="1" dirty="0" smtClean="0">
                <a:solidFill>
                  <a:schemeClr val="tx1"/>
                </a:solidFill>
              </a:rPr>
              <a:t>-Передавая музыку ритмической речи</a:t>
            </a:r>
          </a:p>
          <a:p>
            <a:r>
              <a:rPr lang="ru-RU" b="1" u="sng" dirty="0" smtClean="0"/>
              <a:t>Рассказы:</a:t>
            </a:r>
          </a:p>
          <a:p>
            <a:r>
              <a:rPr lang="ru-RU" i="1" dirty="0" smtClean="0">
                <a:solidFill>
                  <a:schemeClr val="tx1"/>
                </a:solidFill>
              </a:rPr>
              <a:t>Повествование спокойное, размеренное, «как в жизни», с объяснениями непонятных слов и рассматриванием картинок.</a:t>
            </a:r>
          </a:p>
          <a:p>
            <a:r>
              <a:rPr lang="ru-RU" dirty="0"/>
              <a:t> </a:t>
            </a:r>
            <a:r>
              <a:rPr lang="ru-RU" b="1" u="sng" dirty="0" smtClean="0"/>
              <a:t>Сказки:</a:t>
            </a:r>
          </a:p>
          <a:p>
            <a:r>
              <a:rPr lang="ru-RU" i="1" dirty="0" smtClean="0">
                <a:solidFill>
                  <a:schemeClr val="tx1"/>
                </a:solidFill>
              </a:rPr>
              <a:t>Лучше рассказывать. «Скоро сказка сказывается, да не скоро дело делается»</a:t>
            </a:r>
            <a:endParaRPr lang="ru-RU" i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992420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24128" y="836712"/>
            <a:ext cx="2376264" cy="648072"/>
          </a:xfr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ru-RU" dirty="0" smtClean="0"/>
              <a:t>Задания</a:t>
            </a:r>
            <a:r>
              <a:rPr lang="ru-RU" dirty="0"/>
              <a:t>: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2700000" scaled="1"/>
            <a:tileRect/>
          </a:gradFill>
        </p:spPr>
        <p:txBody>
          <a:bodyPr>
            <a:normAutofit fontScale="92500" lnSpcReduction="20000"/>
          </a:bodyPr>
          <a:lstStyle/>
          <a:p>
            <a:pPr marL="68580" indent="0">
              <a:buNone/>
            </a:pPr>
            <a:r>
              <a:rPr lang="ru-RU" b="1" i="1" u="sng" dirty="0" smtClean="0"/>
              <a:t>1.Ударение</a:t>
            </a:r>
          </a:p>
          <a:p>
            <a:pPr marL="68580" indent="0">
              <a:buNone/>
            </a:pPr>
            <a:r>
              <a:rPr lang="ru-RU" sz="1900" dirty="0" smtClean="0"/>
              <a:t>(на разные слова</a:t>
            </a:r>
            <a:r>
              <a:rPr lang="ru-RU" dirty="0" smtClean="0"/>
              <a:t>)</a:t>
            </a:r>
          </a:p>
          <a:p>
            <a:pPr marL="68580" indent="0">
              <a:buNone/>
            </a:pPr>
            <a:r>
              <a:rPr lang="ru-RU" sz="1900" b="1" i="1" dirty="0" smtClean="0"/>
              <a:t>-«Это твоя бабушка»</a:t>
            </a:r>
            <a:r>
              <a:rPr lang="ru-RU" sz="1900" b="1" i="1" dirty="0"/>
              <a:t> </a:t>
            </a:r>
            <a:endParaRPr lang="ru-RU" sz="1900" b="1" i="1" dirty="0" smtClean="0"/>
          </a:p>
          <a:p>
            <a:pPr marL="68580" indent="0">
              <a:buNone/>
            </a:pPr>
            <a:endParaRPr lang="ru-RU" sz="1900" b="1" i="1" dirty="0"/>
          </a:p>
          <a:p>
            <a:pPr marL="68580" indent="0">
              <a:buNone/>
            </a:pPr>
            <a:r>
              <a:rPr lang="ru-RU" sz="1900" b="1" i="1" dirty="0" smtClean="0"/>
              <a:t>2.-«Потел</a:t>
            </a:r>
            <a:r>
              <a:rPr lang="ru-RU" sz="1900" b="1" i="1" dirty="0"/>
              <a:t>, потел; но, наконец, устал, От Ларчика отстал И, как открыть его, никак не догадался А Ларчик просто </a:t>
            </a:r>
            <a:r>
              <a:rPr lang="ru-RU" sz="1900" b="1" i="1" dirty="0" smtClean="0"/>
              <a:t>открывался» </a:t>
            </a:r>
          </a:p>
          <a:p>
            <a:pPr marL="68580" indent="0">
              <a:buNone/>
            </a:pPr>
            <a:endParaRPr lang="ru-RU" sz="1900" b="1" i="1" dirty="0" smtClean="0"/>
          </a:p>
          <a:p>
            <a:pPr marL="68580" indent="0">
              <a:buNone/>
            </a:pPr>
            <a:r>
              <a:rPr lang="ru-RU" sz="1900" b="1" i="1" dirty="0" smtClean="0"/>
              <a:t>«Ларчик»</a:t>
            </a:r>
          </a:p>
          <a:p>
            <a:pPr marL="68580" indent="0">
              <a:buNone/>
            </a:pPr>
            <a:r>
              <a:rPr lang="ru-RU" sz="1900" b="1" i="1" dirty="0" smtClean="0"/>
              <a:t>И.А</a:t>
            </a:r>
            <a:r>
              <a:rPr lang="ru-RU" sz="1900" b="1" i="1" dirty="0"/>
              <a:t>. Крылов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endParaRPr lang="ru-RU" dirty="0" smtClean="0"/>
          </a:p>
          <a:p>
            <a:pPr marL="68580" indent="0">
              <a:buNone/>
            </a:pP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5152" y="2348880"/>
            <a:ext cx="3419856" cy="3457559"/>
          </a:xfr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lin ang="5400000" scaled="1"/>
            <a:tileRect/>
          </a:gradFill>
        </p:spPr>
        <p:txBody>
          <a:bodyPr>
            <a:normAutofit fontScale="92500" lnSpcReduction="20000"/>
          </a:bodyPr>
          <a:lstStyle/>
          <a:p>
            <a:pPr marL="68580" indent="0" fontAlgn="base">
              <a:buNone/>
            </a:pPr>
            <a:r>
              <a:rPr lang="ru-RU" sz="2000" b="1" i="1" dirty="0"/>
              <a:t>3</a:t>
            </a:r>
            <a:r>
              <a:rPr lang="ru-RU" sz="2000" b="1" i="1" dirty="0" smtClean="0"/>
              <a:t>. </a:t>
            </a:r>
            <a:r>
              <a:rPr lang="ru-RU" sz="2000" b="1" i="1" u="sng" dirty="0" smtClean="0"/>
              <a:t>Подсказки автора</a:t>
            </a:r>
          </a:p>
          <a:p>
            <a:pPr marL="68580" indent="0" fontAlgn="base">
              <a:buNone/>
            </a:pPr>
            <a:r>
              <a:rPr lang="ru-RU" sz="1600" b="1" i="1" dirty="0" smtClean="0"/>
              <a:t>«И </a:t>
            </a:r>
            <a:r>
              <a:rPr lang="ru-RU" sz="1600" b="1" i="1" dirty="0"/>
              <a:t>вот крылья его зашумели, стройная шея выпрямилась, а из груди вырвался </a:t>
            </a:r>
            <a:r>
              <a:rPr lang="ru-RU" sz="1600" b="1" dirty="0">
                <a:latin typeface="BatangChe" panose="02030609000101010101" pitchFamily="49" charset="-127"/>
                <a:ea typeface="BatangChe" panose="02030609000101010101" pitchFamily="49" charset="-127"/>
              </a:rPr>
              <a:t>ликующий крик</a:t>
            </a:r>
            <a:r>
              <a:rPr lang="ru-RU" sz="1600" b="1" i="1" dirty="0"/>
              <a:t>:</a:t>
            </a:r>
          </a:p>
          <a:p>
            <a:pPr marL="68580" indent="0" fontAlgn="base">
              <a:buNone/>
            </a:pPr>
            <a:r>
              <a:rPr lang="ru-RU" sz="1600" b="1" i="1" dirty="0"/>
              <a:t>— Нет, о таком счастье я и не мечтал, когда был еще гадким утенком</a:t>
            </a:r>
            <a:r>
              <a:rPr lang="ru-RU" sz="1600" b="1" i="1" dirty="0" smtClean="0"/>
              <a:t>!»</a:t>
            </a:r>
          </a:p>
          <a:p>
            <a:pPr marL="68580" indent="0" fontAlgn="base">
              <a:buNone/>
            </a:pPr>
            <a:endParaRPr lang="ru-RU" sz="1600" b="1" i="1" dirty="0" smtClean="0"/>
          </a:p>
          <a:p>
            <a:pPr marL="68580" indent="0" fontAlgn="base">
              <a:buNone/>
            </a:pPr>
            <a:r>
              <a:rPr lang="ru-RU" sz="1600" b="1" i="1" dirty="0" smtClean="0"/>
              <a:t>«Гадкий утёнок» </a:t>
            </a:r>
          </a:p>
          <a:p>
            <a:pPr marL="68580" indent="0" fontAlgn="base">
              <a:buNone/>
            </a:pPr>
            <a:r>
              <a:rPr lang="ru-RU" sz="1600" b="1" i="1" dirty="0" smtClean="0"/>
              <a:t>Г.Х. Андерсен</a:t>
            </a:r>
            <a:endParaRPr lang="ru-RU" sz="1600" b="1" i="1" dirty="0"/>
          </a:p>
        </p:txBody>
      </p:sp>
    </p:spTree>
    <p:extLst>
      <p:ext uri="{BB962C8B-B14F-4D97-AF65-F5344CB8AC3E}">
        <p14:creationId xmlns:p14="http://schemas.microsoft.com/office/powerpoint/2010/main" val="24735861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 animBg="1"/>
      <p:bldP spid="4" grpId="0" build="p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347864" y="908720"/>
            <a:ext cx="2520280" cy="720080"/>
          </a:xfr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r>
              <a:rPr lang="ru-RU" dirty="0" smtClean="0"/>
              <a:t>Задания: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43492" y="1916832"/>
            <a:ext cx="6777317" cy="3915797"/>
          </a:xfrm>
        </p:spPr>
        <p:txBody>
          <a:bodyPr/>
          <a:lstStyle/>
          <a:p>
            <a:r>
              <a:rPr lang="ru-RU" b="1" i="1" u="sng" dirty="0" smtClean="0"/>
              <a:t>Правильное дыхание</a:t>
            </a:r>
          </a:p>
          <a:p>
            <a:pPr marL="68580" indent="0">
              <a:buNone/>
            </a:pPr>
            <a:r>
              <a:rPr lang="ru-RU" sz="2000" b="1" i="1" dirty="0"/>
              <a:t>4</a:t>
            </a:r>
            <a:r>
              <a:rPr lang="ru-RU" sz="2000" b="1" i="1" dirty="0" smtClean="0"/>
              <a:t>.«Пять пальцев</a:t>
            </a:r>
            <a:r>
              <a:rPr lang="ru-RU" sz="1800" b="1" i="1" dirty="0" smtClean="0"/>
              <a:t>» </a:t>
            </a:r>
          </a:p>
          <a:p>
            <a:pPr marL="68580" indent="0">
              <a:buNone/>
            </a:pPr>
            <a:r>
              <a:rPr lang="ru-RU" sz="1800" b="1" i="1" dirty="0" smtClean="0"/>
              <a:t>(считаем и загибаем пальцы в разном темпе)</a:t>
            </a:r>
          </a:p>
          <a:p>
            <a:pPr marL="68580" indent="0">
              <a:buNone/>
            </a:pPr>
            <a:endParaRPr lang="ru-RU" sz="1800" b="1" i="1" dirty="0" smtClean="0"/>
          </a:p>
          <a:p>
            <a:pPr marL="68580" indent="0">
              <a:buNone/>
            </a:pPr>
            <a:r>
              <a:rPr lang="ru-RU" sz="1800" b="1" i="1" dirty="0"/>
              <a:t>5</a:t>
            </a:r>
            <a:r>
              <a:rPr lang="ru-RU" sz="1800" b="1" i="1" dirty="0" smtClean="0"/>
              <a:t>.«Вернувшись </a:t>
            </a:r>
            <a:r>
              <a:rPr lang="ru-RU" sz="1800" b="1" i="1" dirty="0"/>
              <a:t>домой, </a:t>
            </a:r>
            <a:r>
              <a:rPr lang="ru-RU" sz="1800" b="1" i="1" dirty="0" smtClean="0">
                <a:solidFill>
                  <a:srgbClr val="FF0000"/>
                </a:solidFill>
              </a:rPr>
              <a:t>!</a:t>
            </a:r>
            <a:r>
              <a:rPr lang="ru-RU" sz="1800" b="1" i="1" dirty="0" smtClean="0"/>
              <a:t>она </a:t>
            </a:r>
            <a:r>
              <a:rPr lang="ru-RU" sz="1800" b="1" i="1" dirty="0"/>
              <a:t>прежде всего побежала к доброй волшебнице</a:t>
            </a:r>
            <a:r>
              <a:rPr lang="ru-RU" sz="1800" b="1" i="1" dirty="0" smtClean="0"/>
              <a:t>,</a:t>
            </a:r>
            <a:r>
              <a:rPr lang="ru-RU" sz="1800" b="1" i="1" dirty="0" smtClean="0">
                <a:solidFill>
                  <a:srgbClr val="FF0000"/>
                </a:solidFill>
              </a:rPr>
              <a:t>! </a:t>
            </a:r>
            <a:r>
              <a:rPr lang="ru-RU" sz="1800" b="1" i="1" dirty="0"/>
              <a:t>поблагодарила её и сказала</a:t>
            </a:r>
            <a:r>
              <a:rPr lang="ru-RU" sz="1800" b="1" i="1" dirty="0" smtClean="0">
                <a:solidFill>
                  <a:schemeClr val="tx1"/>
                </a:solidFill>
              </a:rPr>
              <a:t>,</a:t>
            </a:r>
            <a:r>
              <a:rPr lang="ru-RU" sz="1800" b="1" i="1" dirty="0" smtClean="0">
                <a:solidFill>
                  <a:srgbClr val="FF0000"/>
                </a:solidFill>
              </a:rPr>
              <a:t>!</a:t>
            </a:r>
            <a:r>
              <a:rPr lang="ru-RU" sz="1800" b="1" i="1" dirty="0" smtClean="0"/>
              <a:t> что </a:t>
            </a:r>
            <a:r>
              <a:rPr lang="ru-RU" sz="1800" b="1" i="1" dirty="0"/>
              <a:t>хотела бы завтра опять попасть на бал – </a:t>
            </a:r>
            <a:r>
              <a:rPr lang="ru-RU" sz="1800" b="1" i="1" dirty="0" smtClean="0">
                <a:solidFill>
                  <a:srgbClr val="FF0000"/>
                </a:solidFill>
              </a:rPr>
              <a:t>!</a:t>
            </a:r>
            <a:r>
              <a:rPr lang="ru-RU" sz="1800" b="1" i="1" dirty="0" smtClean="0"/>
              <a:t>принц </a:t>
            </a:r>
            <a:r>
              <a:rPr lang="ru-RU" sz="1800" b="1" i="1" dirty="0"/>
              <a:t>очень просил её </a:t>
            </a:r>
            <a:r>
              <a:rPr lang="ru-RU" sz="1800" b="1" i="1" dirty="0" smtClean="0"/>
              <a:t>приехать».  </a:t>
            </a:r>
          </a:p>
          <a:p>
            <a:pPr marL="68580" indent="0">
              <a:buNone/>
            </a:pPr>
            <a:r>
              <a:rPr lang="ru-RU" sz="1800" b="1" i="1" dirty="0" smtClean="0"/>
              <a:t> «Золушка»  Ш. Перро</a:t>
            </a:r>
          </a:p>
          <a:p>
            <a:pPr marL="68580" indent="0">
              <a:buNone/>
            </a:pPr>
            <a:endParaRPr lang="ru-RU" b="1" i="1" dirty="0" smtClean="0"/>
          </a:p>
          <a:p>
            <a:pPr marL="68580" indent="0">
              <a:buNone/>
            </a:pPr>
            <a:endParaRPr lang="ru-RU" i="1" dirty="0" smtClean="0"/>
          </a:p>
          <a:p>
            <a:endParaRPr lang="ru-RU" b="1" i="1" u="sng" dirty="0" smtClean="0"/>
          </a:p>
          <a:p>
            <a:endParaRPr lang="ru-RU" b="1" u="sng" dirty="0"/>
          </a:p>
        </p:txBody>
      </p:sp>
    </p:spTree>
    <p:extLst>
      <p:ext uri="{BB962C8B-B14F-4D97-AF65-F5344CB8AC3E}">
        <p14:creationId xmlns:p14="http://schemas.microsoft.com/office/powerpoint/2010/main" val="27840837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739833" y="692697"/>
            <a:ext cx="3304572" cy="576063"/>
          </a:xfrm>
        </p:spPr>
        <p:txBody>
          <a:bodyPr>
            <a:normAutofit fontScale="90000"/>
          </a:bodyPr>
          <a:lstStyle/>
          <a:p>
            <a:r>
              <a:rPr lang="ru-RU" sz="2000" b="1" dirty="0" smtClean="0"/>
              <a:t>Ошибки при чтении детям</a:t>
            </a:r>
            <a:endParaRPr lang="ru-RU" sz="2000" b="1" dirty="0"/>
          </a:p>
        </p:txBody>
      </p:sp>
      <p:sp>
        <p:nvSpPr>
          <p:cNvPr id="4" name="Текст 3"/>
          <p:cNvSpPr>
            <a:spLocks noGrp="1"/>
          </p:cNvSpPr>
          <p:nvPr>
            <p:ph type="body" idx="2"/>
          </p:nvPr>
        </p:nvSpPr>
        <p:spPr>
          <a:xfrm>
            <a:off x="4736592" y="1268760"/>
            <a:ext cx="3298784" cy="4032448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1600" b="1" dirty="0" smtClean="0"/>
              <a:t>Чтение «между дел»</a:t>
            </a:r>
          </a:p>
          <a:p>
            <a:endParaRPr lang="ru-RU" sz="1600" b="1" dirty="0"/>
          </a:p>
          <a:p>
            <a:endParaRPr lang="ru-RU" sz="1600" b="1" dirty="0" smtClean="0"/>
          </a:p>
          <a:p>
            <a:endParaRPr lang="ru-RU" sz="1600" b="1" dirty="0" smtClean="0"/>
          </a:p>
          <a:p>
            <a:endParaRPr lang="ru-RU" sz="1600" b="1" dirty="0" smtClean="0"/>
          </a:p>
          <a:p>
            <a:r>
              <a:rPr lang="ru-RU" sz="1600" b="1" dirty="0" smtClean="0"/>
              <a:t>Личная незаинтересованность </a:t>
            </a:r>
          </a:p>
          <a:p>
            <a:endParaRPr lang="ru-RU" sz="1600" b="1" dirty="0"/>
          </a:p>
          <a:p>
            <a:endParaRPr lang="ru-RU" sz="1600" b="1" dirty="0" smtClean="0"/>
          </a:p>
          <a:p>
            <a:endParaRPr lang="ru-RU" sz="1600" b="1" dirty="0" smtClean="0"/>
          </a:p>
          <a:p>
            <a:endParaRPr lang="ru-RU" sz="1600" b="1" dirty="0"/>
          </a:p>
          <a:p>
            <a:r>
              <a:rPr lang="ru-RU" sz="1600" b="1" dirty="0" smtClean="0"/>
              <a:t>«Переигрывание» во время прочтения</a:t>
            </a:r>
            <a:endParaRPr lang="ru-RU" sz="1600" b="1" dirty="0"/>
          </a:p>
        </p:txBody>
      </p:sp>
      <p:pic>
        <p:nvPicPr>
          <p:cNvPr id="10" name="Объект 9"/>
          <p:cNvPicPr>
            <a:picLocks noGrp="1" noChangeAspect="1"/>
          </p:cNvPicPr>
          <p:nvPr>
            <p:ph sz="half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688" y="908720"/>
            <a:ext cx="2026920" cy="1508760"/>
          </a:xfr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9682" y="2600908"/>
            <a:ext cx="2052228" cy="1368152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9682" y="4031405"/>
            <a:ext cx="2052228" cy="12698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01004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385112"/>
          </a:xfrm>
        </p:spPr>
        <p:txBody>
          <a:bodyPr>
            <a:noAutofit/>
          </a:bodyPr>
          <a:lstStyle/>
          <a:p>
            <a:r>
              <a:rPr lang="ru-RU" sz="2800" b="1" dirty="0" smtClean="0"/>
              <a:t>Польза чтения вслух для взрослых</a:t>
            </a:r>
            <a:endParaRPr lang="ru-RU" sz="28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43492" y="1988839"/>
            <a:ext cx="6777317" cy="3024337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marL="525780" indent="-457200">
              <a:buFont typeface="+mj-lt"/>
              <a:buAutoNum type="arabicPeriod"/>
            </a:pPr>
            <a:r>
              <a:rPr lang="ru-RU" i="1" dirty="0" smtClean="0"/>
              <a:t>Помогает стать ближе к ребёнку, заслужить доверие.</a:t>
            </a:r>
          </a:p>
          <a:p>
            <a:pPr marL="525780" indent="-457200">
              <a:buFont typeface="+mj-lt"/>
              <a:buAutoNum type="arabicPeriod"/>
            </a:pPr>
            <a:r>
              <a:rPr lang="ru-RU" i="1" dirty="0" smtClean="0"/>
              <a:t>Расслабляет перед сном после тяжёлого трудового дня.</a:t>
            </a:r>
          </a:p>
          <a:p>
            <a:pPr marL="525780" indent="-457200">
              <a:buFont typeface="+mj-lt"/>
              <a:buAutoNum type="arabicPeriod"/>
            </a:pPr>
            <a:r>
              <a:rPr lang="ru-RU" i="1" dirty="0" smtClean="0"/>
              <a:t>Переключение от своих забот.</a:t>
            </a:r>
          </a:p>
          <a:p>
            <a:pPr marL="525780" indent="-457200">
              <a:buFont typeface="+mj-lt"/>
              <a:buAutoNum type="arabicPeriod"/>
            </a:pPr>
            <a:r>
              <a:rPr lang="ru-RU" i="1" dirty="0" smtClean="0"/>
              <a:t>Развивает собственную речь.</a:t>
            </a:r>
            <a:endParaRPr lang="ru-RU" i="1" dirty="0"/>
          </a:p>
        </p:txBody>
      </p:sp>
    </p:spTree>
    <p:extLst>
      <p:ext uri="{BB962C8B-B14F-4D97-AF65-F5344CB8AC3E}">
        <p14:creationId xmlns:p14="http://schemas.microsoft.com/office/powerpoint/2010/main" val="28674927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595</TotalTime>
  <Words>419</Words>
  <Application>Microsoft Office PowerPoint</Application>
  <PresentationFormat>Экран (4:3)</PresentationFormat>
  <Paragraphs>81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Аспект</vt:lpstr>
      <vt:lpstr>Родителям о домашнем чтении</vt:lpstr>
      <vt:lpstr>Польза чтения вслух для детей</vt:lpstr>
      <vt:lpstr>Правила чтения вслух</vt:lpstr>
      <vt:lpstr>Техника правильного чтения для детей</vt:lpstr>
      <vt:lpstr>Читаем правильно</vt:lpstr>
      <vt:lpstr>Задания:</vt:lpstr>
      <vt:lpstr>Задания:</vt:lpstr>
      <vt:lpstr>Ошибки при чтении детям</vt:lpstr>
      <vt:lpstr>Польза чтения вслух для взрослых</vt:lpstr>
      <vt:lpstr>Успехов вам в работе. Спасибо за внимание.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Как правильно читать книги для детей</dc:title>
  <dc:creator>Ирина</dc:creator>
  <cp:lastModifiedBy>Ирина</cp:lastModifiedBy>
  <cp:revision>36</cp:revision>
  <dcterms:created xsi:type="dcterms:W3CDTF">2022-12-26T08:25:56Z</dcterms:created>
  <dcterms:modified xsi:type="dcterms:W3CDTF">2023-03-12T20:00:39Z</dcterms:modified>
</cp:coreProperties>
</file>